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9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582D2-082C-4E1A-AC5D-EA951DA50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C72C6-02A8-4801-8514-D6A29B588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pl-PL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0DDF34-95F3-46C0-90DB-368FE2A28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0CC9DA-059F-483E-9A71-FE8205C78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76028C-9F25-430F-97D4-B152EA1E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227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198BF-B1F3-48A4-B111-879DAFAC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2D037A-5E1C-4B3A-BAC5-7FD3738B7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5E278E-60E9-4A1B-BE0B-057116149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80DA49-B591-4AB7-BA8E-3A8F91C9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FEADC2-919F-4ECF-B6D7-A30F8647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553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F0C91-5C33-4517-BD63-0ACBA8B94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C4571C-0FDE-4AB4-897A-515572A20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817249-A9E9-4105-ACA9-26BACC794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CAA379-7681-4691-B45A-ADCAEFF8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DBBEE9-C877-4229-BFC2-A98EFFC75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4554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2AF9-0F43-4D84-AF3A-1DADDD670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762E16-11EE-4310-9656-280B32EEC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4C0B13-94A4-4DC3-87E6-3CEF5E628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EEE9C5-DB6C-4760-8758-126F1BD60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323057-ACC5-4418-BC01-3D476278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ED465F-1743-4200-9FE4-9827E292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263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4ADB7A-D8D0-4214-94B3-F11764958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15C6F3-6DBB-45B1-8210-BB6179F2D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4CF3D8-AEAD-4A60-9015-0FC41D241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AA7ABF-62B1-4F5E-AB0E-1678E238D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C0E66D-7BC0-4567-9AEB-41434A049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2A9E55C-37D7-4B12-9DD9-D740864D2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89FF04-BF3E-419A-8E4C-E78AA6A4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F4AEBB-F062-469E-A3D0-B8998469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87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62F6D-32C7-4EF2-8416-3B71D0E8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013D25-27B8-4F1C-B99A-5BB67D08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83786E-3BA2-480C-A2AA-D3B98B65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9807D2-7620-4DFA-B87A-3B196834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9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D6A2194-6C1B-4B62-8960-D53CA73F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F8351F-0810-4E28-979F-1111C3A49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E341C8-D8CE-47E4-A8F4-8E2E5368D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0070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7A98B-45FA-484E-8CDB-E9DADF277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F4C1D8-7F06-43C3-981C-FC2668DF2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37F68E-EE77-478A-9A1F-AB6A38836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54683F-3F37-485F-949C-AE63B7B31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5DF85A-C72D-4FBF-BD2B-60C22BAA6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5753F5-C1C4-4A12-905A-68A72194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261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04191-06E5-4CAB-94BF-F95ABC730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94236B-60F0-4344-88FA-58198DE30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CA26CC-B508-4C1C-8649-090A71CC4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C2EA81-987B-47DF-99D1-7249BFEC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F48901-FC15-4CD9-87E2-DD242A381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42B268-E189-4457-8D8B-4EAE4A4A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783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018D1-A9BF-48F2-96AA-7BEAA3E81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E10BC0-A24D-44BA-9249-A88058B16F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0FE859-B4DA-4025-9ECE-7C60C529E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E3D47D-2868-46B8-BFB5-CD319E95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5D1DC1-DFCA-4FEF-A63D-008880B5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490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46ADF8-6823-4495-A95B-1FA05A7E9E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503C38-EA89-45EB-828E-CAB7E7DCF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71E2E9-9A8D-4B15-AA3D-49E8FCDCD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92D62B-9581-4F72-8A28-055D8AC4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F5456B-E2A0-47E3-B05B-46CDB06F2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32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0AD05-FCDB-4649-A1AE-CA8303CA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pl-PL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39F3C8-963E-44F1-942C-FF7A806E2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pl-PL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B186E9-088E-4FC0-87D7-B0543F4D9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2676-923A-4235-AB9B-C44BC2F155BD}" type="datetimeFigureOut">
              <a:rPr lang="pl-PL" smtClean="0"/>
              <a:t>10.04.2024</a:t>
            </a:fld>
            <a:endParaRPr lang="pl-PL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8456BB-B418-4465-A1F7-3FE3775DD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E90607-ACDC-4B4D-A0C6-A1CA687C3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FB9A3-A17A-4552-A534-F4D1DDCBA9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310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als.info/languoid/lect/wals_code_xar" TargetMode="External"/><Relationship Id="rId2" Type="http://schemas.openxmlformats.org/officeDocument/2006/relationships/hyperlink" Target="https://glottolog.org/resource/languoid/id/xara12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archive.org/web/20200924195623/https:/www.alk.nc/langues/xaracuu" TargetMode="External"/><Relationship Id="rId5" Type="http://schemas.openxmlformats.org/officeDocument/2006/relationships/hyperlink" Target="https://en.wikipedia.org/wiki/X%C3%A2r%C3%A2c%C3%B9%C3%B9" TargetMode="External"/><Relationship Id="rId4" Type="http://schemas.openxmlformats.org/officeDocument/2006/relationships/hyperlink" Target="https://www.sorosoro.org/en/2011/10/videos-in-xaracuu-new-caledonia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C2F36-C70B-4244-94BD-9CE673C49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9193"/>
            <a:ext cx="9144000" cy="2387600"/>
          </a:xfrm>
        </p:spPr>
        <p:txBody>
          <a:bodyPr/>
          <a:lstStyle/>
          <a:p>
            <a:r>
              <a:rPr lang="ru-BY" dirty="0" err="1"/>
              <a:t>Харачыы</a:t>
            </a:r>
            <a:endParaRPr lang="pl-PL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652F23-9BE7-42FE-BB24-5266983E8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8868"/>
            <a:ext cx="9144000" cy="1655762"/>
          </a:xfrm>
        </p:spPr>
        <p:txBody>
          <a:bodyPr/>
          <a:lstStyle/>
          <a:p>
            <a:r>
              <a:rPr lang="ru-BY" dirty="0"/>
              <a:t>Мария Игнатенко</a:t>
            </a:r>
          </a:p>
          <a:p>
            <a:r>
              <a:rPr lang="ru-BY" dirty="0"/>
              <a:t>1 курс </a:t>
            </a:r>
            <a:r>
              <a:rPr lang="ru-BY" dirty="0" err="1"/>
              <a:t>ОТиПЛ</a:t>
            </a:r>
            <a:endParaRPr lang="ru-BY" dirty="0"/>
          </a:p>
          <a:p>
            <a:r>
              <a:rPr lang="ru-BY" dirty="0"/>
              <a:t>2024</a:t>
            </a:r>
            <a:endParaRPr lang="pl-PL" dirty="0"/>
          </a:p>
        </p:txBody>
      </p:sp>
      <p:pic>
        <p:nvPicPr>
          <p:cNvPr id="4" name="Picture 4" descr="🇳🇨 Flag: New Caledonia on Apple iOS 13.3">
            <a:extLst>
              <a:ext uri="{FF2B5EF4-FFF2-40B4-BE49-F238E27FC236}">
                <a16:creationId xmlns:a16="http://schemas.microsoft.com/office/drawing/2014/main" id="{7FB412F5-90E7-463F-B521-D5F079936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012" y="1491346"/>
            <a:ext cx="1603976" cy="160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086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D3107-14C2-4198-97C6-5CD989DE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02" y="180300"/>
            <a:ext cx="10515600" cy="1325563"/>
          </a:xfrm>
        </p:spPr>
        <p:txBody>
          <a:bodyPr/>
          <a:lstStyle/>
          <a:p>
            <a:r>
              <a:rPr lang="ru-BY" dirty="0" err="1"/>
              <a:t>Харачыы</a:t>
            </a:r>
            <a:r>
              <a:rPr lang="ru-BY" dirty="0"/>
              <a:t>/</a:t>
            </a:r>
            <a:r>
              <a:rPr lang="pl-PL" dirty="0"/>
              <a:t>Xârâcùù</a:t>
            </a:r>
            <a:r>
              <a:rPr lang="en-US" dirty="0"/>
              <a:t>/</a:t>
            </a:r>
            <a:r>
              <a:rPr lang="en-US" dirty="0" err="1"/>
              <a:t>Kanala</a:t>
            </a:r>
            <a:r>
              <a:rPr lang="ru-BY" dirty="0"/>
              <a:t>/</a:t>
            </a:r>
            <a:r>
              <a:rPr lang="en-US" dirty="0" err="1"/>
              <a:t>Canala</a:t>
            </a:r>
            <a:r>
              <a:rPr lang="en-US" dirty="0"/>
              <a:t>/Anesu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A19299-7BDF-4081-8F53-A22C4435E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183" y="1750978"/>
            <a:ext cx="6710464" cy="4815191"/>
          </a:xfrm>
        </p:spPr>
        <p:txBody>
          <a:bodyPr/>
          <a:lstStyle/>
          <a:p>
            <a:r>
              <a:rPr lang="be-BY" dirty="0"/>
              <a:t>С</a:t>
            </a:r>
            <a:r>
              <a:rPr lang="ru-BY" dirty="0" err="1"/>
              <a:t>амоназвание</a:t>
            </a:r>
            <a:r>
              <a:rPr lang="ru-BY" dirty="0"/>
              <a:t>: </a:t>
            </a:r>
            <a:r>
              <a:rPr lang="fr-CH" dirty="0"/>
              <a:t>nââ xârâcùù</a:t>
            </a:r>
            <a:r>
              <a:rPr lang="en-US" dirty="0"/>
              <a:t>  /</a:t>
            </a:r>
            <a:r>
              <a:rPr lang="en-US" dirty="0" err="1"/>
              <a:t>nɑ</a:t>
            </a:r>
            <a:r>
              <a:rPr lang="en-US" dirty="0"/>
              <a:t>̃ː </a:t>
            </a:r>
            <a:r>
              <a:rPr lang="en-US" dirty="0" err="1"/>
              <a:t>xɑ̃rɑ̃ʧɨ</a:t>
            </a:r>
            <a:r>
              <a:rPr lang="en-US" dirty="0"/>
              <a:t>ː/ (</a:t>
            </a:r>
            <a:r>
              <a:rPr lang="ru-BY" dirty="0"/>
              <a:t>язык Канала</a:t>
            </a:r>
            <a:r>
              <a:rPr lang="en-US" dirty="0"/>
              <a:t>/ </a:t>
            </a:r>
            <a:r>
              <a:rPr lang="ru-BY" dirty="0" err="1"/>
              <a:t>Харачыы</a:t>
            </a:r>
            <a:r>
              <a:rPr lang="ru-BY" dirty="0"/>
              <a:t>)</a:t>
            </a:r>
          </a:p>
          <a:p>
            <a:r>
              <a:rPr lang="ru-BY" dirty="0" err="1"/>
              <a:t>Харачыы</a:t>
            </a:r>
            <a:r>
              <a:rPr lang="ru-BY" dirty="0"/>
              <a:t> – традиционного района (</a:t>
            </a:r>
            <a:r>
              <a:rPr lang="pl-PL" dirty="0"/>
              <a:t>L'Aire coutumière</a:t>
            </a:r>
            <a:r>
              <a:rPr lang="ru-BY" dirty="0"/>
              <a:t>) на юге Новой Каледонии</a:t>
            </a:r>
          </a:p>
          <a:p>
            <a:r>
              <a:rPr lang="ru-BY" dirty="0"/>
              <a:t>Канала – одна из коммун в районе </a:t>
            </a:r>
            <a:r>
              <a:rPr lang="ru-BY" dirty="0" err="1"/>
              <a:t>Харачыы</a:t>
            </a:r>
            <a:endParaRPr lang="ru-BY" dirty="0"/>
          </a:p>
          <a:p>
            <a:r>
              <a:rPr lang="ru-BY" dirty="0"/>
              <a:t>Достаточно хорошо описан: </a:t>
            </a:r>
            <a:br>
              <a:rPr lang="ru-BY" dirty="0"/>
            </a:br>
            <a:r>
              <a:rPr lang="ru-BY" dirty="0"/>
              <a:t>грамматика и два словаря, в основном языком занимается </a:t>
            </a:r>
            <a:r>
              <a:rPr lang="pl-PL" dirty="0"/>
              <a:t>Claire Moyse-Faurie</a:t>
            </a:r>
            <a:endParaRPr lang="ru-BY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C9C6AC-3A4E-4B2E-AB8A-FEA408B1A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2480" y="1363552"/>
            <a:ext cx="5410955" cy="828791"/>
          </a:xfrm>
          <a:prstGeom prst="rect">
            <a:avLst/>
          </a:prstGeom>
        </p:spPr>
      </p:pic>
      <p:pic>
        <p:nvPicPr>
          <p:cNvPr id="1026" name="Picture 2" descr="Claire Moyse-Faurie in New Caledonia in 2014.">
            <a:extLst>
              <a:ext uri="{FF2B5EF4-FFF2-40B4-BE49-F238E27FC236}">
                <a16:creationId xmlns:a16="http://schemas.microsoft.com/office/drawing/2014/main" id="{BB9603E8-BF7D-488E-B782-442B16E1E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355" y="2383277"/>
            <a:ext cx="3280462" cy="429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AC05C8E9-5E6D-498B-8576-36064D258432}"/>
              </a:ext>
            </a:extLst>
          </p:cNvPr>
          <p:cNvCxnSpPr>
            <a:cxnSpLocks/>
          </p:cNvCxnSpPr>
          <p:nvPr/>
        </p:nvCxnSpPr>
        <p:spPr>
          <a:xfrm flipV="1">
            <a:off x="6799634" y="3968885"/>
            <a:ext cx="1449421" cy="15255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151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D51B48-7BA1-4DCC-A4DA-211B6359C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1" y="92177"/>
            <a:ext cx="4153710" cy="669492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5C1F9-0EC1-4998-BE60-992B0716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6978" y="-38910"/>
            <a:ext cx="6032770" cy="1325563"/>
          </a:xfrm>
        </p:spPr>
        <p:txBody>
          <a:bodyPr/>
          <a:lstStyle/>
          <a:p>
            <a:r>
              <a:rPr lang="ru-BY" dirty="0"/>
              <a:t>Генеалогия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CC7C7-2044-4D9D-B725-EA26C7957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851" y="1284052"/>
            <a:ext cx="6429983" cy="5573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BY" dirty="0"/>
              <a:t>Австронезийская семья</a:t>
            </a:r>
          </a:p>
          <a:p>
            <a:pPr marL="0" indent="0">
              <a:buNone/>
            </a:pPr>
            <a:r>
              <a:rPr lang="ru-BY" dirty="0"/>
              <a:t>↓Малайско-полинезийские</a:t>
            </a:r>
          </a:p>
          <a:p>
            <a:pPr marL="0" indent="0">
              <a:buNone/>
            </a:pPr>
            <a:r>
              <a:rPr lang="ru-BY" dirty="0"/>
              <a:t>↓Восточные малайско-полинезийские</a:t>
            </a:r>
          </a:p>
          <a:p>
            <a:pPr marL="0" indent="0">
              <a:buNone/>
            </a:pPr>
            <a:r>
              <a:rPr lang="ru-BY" dirty="0"/>
              <a:t>↓Океанийские</a:t>
            </a:r>
            <a:br>
              <a:rPr lang="ru-BY" dirty="0"/>
            </a:br>
            <a:r>
              <a:rPr lang="ru-BY" dirty="0"/>
              <a:t>↓Южные Меланезийские</a:t>
            </a:r>
          </a:p>
          <a:p>
            <a:pPr marL="0" indent="0">
              <a:buNone/>
            </a:pPr>
            <a:r>
              <a:rPr lang="ru-BY" dirty="0"/>
              <a:t>↓</a:t>
            </a:r>
            <a:r>
              <a:rPr lang="ru-BY" dirty="0" err="1"/>
              <a:t>Новокаледонийские</a:t>
            </a:r>
            <a:endParaRPr lang="ru-BY" dirty="0"/>
          </a:p>
          <a:p>
            <a:pPr marL="0" indent="0">
              <a:buNone/>
            </a:pPr>
            <a:r>
              <a:rPr lang="ru-BY" dirty="0"/>
              <a:t>↓Материковые </a:t>
            </a:r>
            <a:r>
              <a:rPr lang="ru-BY" dirty="0" err="1"/>
              <a:t>новокаледонийские</a:t>
            </a:r>
            <a:endParaRPr lang="ru-BY" dirty="0"/>
          </a:p>
          <a:p>
            <a:pPr marL="0" indent="0">
              <a:buNone/>
            </a:pPr>
            <a:r>
              <a:rPr lang="ru-BY" dirty="0"/>
              <a:t>↓Южные </a:t>
            </a:r>
            <a:r>
              <a:rPr lang="ru-BY" dirty="0" err="1"/>
              <a:t>новокаледонийские</a:t>
            </a:r>
            <a:endParaRPr lang="ru-BY" dirty="0"/>
          </a:p>
          <a:p>
            <a:pPr marL="0" indent="0">
              <a:buNone/>
            </a:pPr>
            <a:r>
              <a:rPr lang="ru-BY" dirty="0"/>
              <a:t>↓</a:t>
            </a:r>
            <a:r>
              <a:rPr lang="ru-BY" dirty="0" err="1"/>
              <a:t>Новокаледонийские</a:t>
            </a:r>
            <a:r>
              <a:rPr lang="ru-BY" dirty="0"/>
              <a:t> среднего Юга</a:t>
            </a:r>
          </a:p>
          <a:p>
            <a:pPr marL="0" indent="0">
              <a:buNone/>
            </a:pPr>
            <a:r>
              <a:rPr lang="ru-BY" dirty="0"/>
              <a:t>↓</a:t>
            </a:r>
            <a:r>
              <a:rPr lang="ru-BY" dirty="0" err="1"/>
              <a:t>Харачыы</a:t>
            </a:r>
            <a:r>
              <a:rPr lang="ru-BY" dirty="0"/>
              <a:t>, </a:t>
            </a:r>
            <a:r>
              <a:rPr lang="pl-PL" dirty="0"/>
              <a:t>Xârâgurè</a:t>
            </a:r>
            <a:r>
              <a:rPr lang="ru-BY" dirty="0"/>
              <a:t>, </a:t>
            </a:r>
            <a:r>
              <a:rPr lang="en-US" dirty="0"/>
              <a:t>N</a:t>
            </a:r>
            <a:r>
              <a:rPr lang="pl-PL" dirty="0"/>
              <a:t>éku</a:t>
            </a:r>
            <a:r>
              <a:rPr lang="en-US" dirty="0"/>
              <a:t> </a:t>
            </a:r>
            <a:r>
              <a:rPr lang="ru-BY" dirty="0"/>
              <a:t>и др.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927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BC43A-654A-4D3D-B146-6026603B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30" y="209483"/>
            <a:ext cx="6653942" cy="928653"/>
          </a:xfrm>
        </p:spPr>
        <p:txBody>
          <a:bodyPr/>
          <a:lstStyle/>
          <a:p>
            <a:r>
              <a:rPr lang="ru-BY" dirty="0"/>
              <a:t>Ареальная информация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2B2B4-69A7-4A53-B1ED-682106341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2761" y="3249037"/>
            <a:ext cx="3884711" cy="3399479"/>
          </a:xfrm>
        </p:spPr>
        <p:txBody>
          <a:bodyPr/>
          <a:lstStyle/>
          <a:p>
            <a:r>
              <a:rPr lang="en-US" dirty="0"/>
              <a:t>C</a:t>
            </a:r>
            <a:r>
              <a:rPr lang="ru-BY" dirty="0" err="1"/>
              <a:t>редний</a:t>
            </a:r>
            <a:r>
              <a:rPr lang="ru-BY" dirty="0"/>
              <a:t> юг Южной провинции Новой Каледонии – особого административно-территориального образования Франции</a:t>
            </a:r>
          </a:p>
          <a:p>
            <a:r>
              <a:rPr lang="ru-BY" dirty="0"/>
              <a:t>4 000 – 6 000 носителей</a:t>
            </a:r>
            <a:endParaRPr lang="pl-PL" dirty="0"/>
          </a:p>
        </p:txBody>
      </p:sp>
      <p:pic>
        <p:nvPicPr>
          <p:cNvPr id="2050" name="Picture 2" descr="Location of New Caledonia">
            <a:extLst>
              <a:ext uri="{FF2B5EF4-FFF2-40B4-BE49-F238E27FC236}">
                <a16:creationId xmlns:a16="http://schemas.microsoft.com/office/drawing/2014/main" id="{86F1FB3E-9F0D-4250-B603-EFC4BF2A7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950" y="108456"/>
            <a:ext cx="2752420" cy="275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BC70A6-4EFE-4192-89E7-5E9EEB421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02" y="1252728"/>
            <a:ext cx="7886859" cy="5508283"/>
          </a:xfrm>
          <a:prstGeom prst="rect">
            <a:avLst/>
          </a:prstGeom>
        </p:spPr>
      </p:pic>
      <p:pic>
        <p:nvPicPr>
          <p:cNvPr id="2052" name="Picture 4" descr="🇳🇨 Flag: New Caledonia on Apple iOS 13.3">
            <a:extLst>
              <a:ext uri="{FF2B5EF4-FFF2-40B4-BE49-F238E27FC236}">
                <a16:creationId xmlns:a16="http://schemas.microsoft.com/office/drawing/2014/main" id="{4D83BA4C-3C85-448E-BC43-E0639D536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821" y="0"/>
            <a:ext cx="1814579" cy="181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02FA15DE-3FCB-45BE-B270-611E8BD738DD}"/>
              </a:ext>
            </a:extLst>
          </p:cNvPr>
          <p:cNvSpPr/>
          <p:nvPr/>
        </p:nvSpPr>
        <p:spPr>
          <a:xfrm>
            <a:off x="4334256" y="4343400"/>
            <a:ext cx="612213" cy="25908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743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C72D6-845A-4532-BA20-A64E81B3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14008"/>
            <a:ext cx="10515600" cy="1325563"/>
          </a:xfrm>
        </p:spPr>
        <p:txBody>
          <a:bodyPr/>
          <a:lstStyle/>
          <a:p>
            <a:r>
              <a:rPr lang="ru-BY" dirty="0"/>
              <a:t>Социолингвистика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26518B-4718-4951-A865-113361B72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29" y="805543"/>
            <a:ext cx="7828913" cy="6052457"/>
          </a:xfrm>
        </p:spPr>
        <p:txBody>
          <a:bodyPr>
            <a:normAutofit lnSpcReduction="10000"/>
          </a:bodyPr>
          <a:lstStyle/>
          <a:p>
            <a:r>
              <a:rPr lang="ru-BY" dirty="0"/>
              <a:t>4 000 – 6 000 носителей (5 729 по переписи 2009 года)</a:t>
            </a:r>
          </a:p>
          <a:p>
            <a:r>
              <a:rPr lang="ru-BY" dirty="0"/>
              <a:t>Все говорящие – коренное население Новой Каледонии, живущие в коммунах Канала, Тио или неподалёку.</a:t>
            </a:r>
          </a:p>
          <a:p>
            <a:r>
              <a:rPr lang="ru-BY" dirty="0"/>
              <a:t>Есть диалекты: вариативность в фонетике и лексике</a:t>
            </a:r>
          </a:p>
          <a:p>
            <a:r>
              <a:rPr lang="ru-BY" dirty="0"/>
              <a:t>Хорошая витальность</a:t>
            </a:r>
          </a:p>
          <a:p>
            <a:r>
              <a:rPr lang="ru-BY" dirty="0"/>
              <a:t>Активно используется в семьях</a:t>
            </a:r>
          </a:p>
          <a:p>
            <a:r>
              <a:rPr lang="ru-BY" dirty="0"/>
              <a:t>Преподаётся в детских садах и школах в Канала благодаря системе школ </a:t>
            </a:r>
            <a:r>
              <a:rPr lang="pl-PL" dirty="0"/>
              <a:t>École Populaire Kanak</a:t>
            </a:r>
            <a:r>
              <a:rPr lang="ru-BY" dirty="0"/>
              <a:t>, созданных в 1985, материалы по </a:t>
            </a:r>
            <a:r>
              <a:rPr lang="ru-BY" dirty="0" err="1"/>
              <a:t>харачыы</a:t>
            </a:r>
            <a:r>
              <a:rPr lang="ru-BY" dirty="0"/>
              <a:t> разрабатывала  </a:t>
            </a:r>
            <a:r>
              <a:rPr lang="pl-PL" dirty="0"/>
              <a:t>Marie-Adele Néchérö</a:t>
            </a:r>
            <a:r>
              <a:rPr lang="ru-BY" dirty="0"/>
              <a:t>-</a:t>
            </a:r>
            <a:r>
              <a:rPr lang="pl-PL" dirty="0"/>
              <a:t>Jorédié</a:t>
            </a:r>
            <a:endParaRPr lang="ru-BY" dirty="0"/>
          </a:p>
          <a:p>
            <a:r>
              <a:rPr lang="ru-BY" dirty="0"/>
              <a:t>Носители также хорошо знают французский и/или другие местные языки</a:t>
            </a:r>
            <a:endParaRPr lang="pl-PL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E1082D-8B29-4B1A-86E0-30CCDECC4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171" y="1557263"/>
            <a:ext cx="3758943" cy="374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28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FC367-5B76-446C-99BE-C02D808E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BY" dirty="0"/>
              <a:t>Типологические характеристики: </a:t>
            </a:r>
            <a:br>
              <a:rPr lang="ru-BY" dirty="0"/>
            </a:br>
            <a:r>
              <a:rPr lang="ru-BY" dirty="0"/>
              <a:t>тип выражения грамматических значений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C05359-7A96-40A2-B14D-5B5B145C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28" y="1825625"/>
            <a:ext cx="10886872" cy="577107"/>
          </a:xfrm>
        </p:spPr>
        <p:txBody>
          <a:bodyPr/>
          <a:lstStyle/>
          <a:p>
            <a:pPr marL="0" indent="0">
              <a:buNone/>
            </a:pPr>
            <a:r>
              <a:rPr lang="ru-BY" dirty="0" err="1"/>
              <a:t>Харачыы</a:t>
            </a:r>
            <a:r>
              <a:rPr lang="ru-BY" dirty="0"/>
              <a:t> ближе к </a:t>
            </a:r>
            <a:r>
              <a:rPr lang="ru-BY" u="sng" dirty="0" err="1"/>
              <a:t>аналитизму</a:t>
            </a:r>
            <a:r>
              <a:rPr lang="ru-BY" dirty="0"/>
              <a:t>:</a:t>
            </a:r>
            <a:endParaRPr lang="pl-PL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BD6585-7F44-4000-9A43-2F609AD8D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2462077"/>
            <a:ext cx="10698068" cy="19338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54C54D-E513-4128-A0FF-AC5342536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617" y="4817642"/>
            <a:ext cx="5646220" cy="138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4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FC367-5B76-446C-99BE-C02D808E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BY" dirty="0"/>
              <a:t>Типологические характеристики: </a:t>
            </a:r>
            <a:br>
              <a:rPr lang="ru-BY" dirty="0"/>
            </a:br>
            <a:r>
              <a:rPr lang="ru-BY" dirty="0"/>
              <a:t>характер границы между морфемами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C05359-7A96-40A2-B14D-5B5B145C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28" y="1825625"/>
            <a:ext cx="10886872" cy="577107"/>
          </a:xfrm>
        </p:spPr>
        <p:txBody>
          <a:bodyPr/>
          <a:lstStyle/>
          <a:p>
            <a:pPr marL="0" indent="0">
              <a:buNone/>
            </a:pPr>
            <a:r>
              <a:rPr lang="ru-BY" dirty="0" err="1"/>
              <a:t>Харачыы</a:t>
            </a:r>
            <a:r>
              <a:rPr lang="ru-BY" dirty="0"/>
              <a:t> – агглютинативный язык:</a:t>
            </a:r>
            <a:endParaRPr lang="pl-PL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F82C81-6345-48DF-A443-C673277AB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69" y="3720741"/>
            <a:ext cx="11915661" cy="146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4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324ED-C3EB-425E-9A63-0D1F5AB8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36" y="365125"/>
            <a:ext cx="11130064" cy="1325563"/>
          </a:xfrm>
        </p:spPr>
        <p:txBody>
          <a:bodyPr>
            <a:normAutofit fontScale="90000"/>
          </a:bodyPr>
          <a:lstStyle/>
          <a:p>
            <a:r>
              <a:rPr lang="ru-BY" dirty="0"/>
              <a:t>Типологические характеристики: </a:t>
            </a:r>
            <a:br>
              <a:rPr lang="ru-BY" dirty="0"/>
            </a:br>
            <a:r>
              <a:rPr lang="ru-BY" dirty="0"/>
              <a:t>тип маркирования в </a:t>
            </a:r>
            <a:r>
              <a:rPr lang="ru-BY" dirty="0" err="1"/>
              <a:t>посессивной</a:t>
            </a:r>
            <a:r>
              <a:rPr lang="ru-BY" dirty="0"/>
              <a:t> именной группе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DC110C-B9DE-41B7-82E1-A7B078219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94291" y="1669378"/>
            <a:ext cx="10515600" cy="4701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BY" dirty="0"/>
              <a:t>Маркирование есть двух типов</a:t>
            </a:r>
            <a:endParaRPr lang="pl-PL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26227E-969D-4157-AFC0-010ACA7BC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61" y="5323568"/>
            <a:ext cx="2152950" cy="1057423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E1E6CE28-5D34-4938-AB47-EAEB28D38E97}"/>
              </a:ext>
            </a:extLst>
          </p:cNvPr>
          <p:cNvSpPr txBox="1">
            <a:spLocks/>
          </p:cNvSpPr>
          <p:nvPr/>
        </p:nvSpPr>
        <p:spPr>
          <a:xfrm>
            <a:off x="-17835" y="2430665"/>
            <a:ext cx="3091774" cy="18772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/>
              <a:t>Родство, названия мест, некоторые неотъемлемые характеристики, части тела и вещей</a:t>
            </a:r>
            <a:endParaRPr lang="pl-PL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E1EDEAD-F5E0-487C-BDCB-CCC8318E036C}"/>
              </a:ext>
            </a:extLst>
          </p:cNvPr>
          <p:cNvSpPr txBox="1">
            <a:spLocks/>
          </p:cNvSpPr>
          <p:nvPr/>
        </p:nvSpPr>
        <p:spPr>
          <a:xfrm>
            <a:off x="-166992" y="4921088"/>
            <a:ext cx="3091774" cy="543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/>
              <a:t>нулевое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A7D0CA9-989C-4E45-9827-113FB0A9ACE4}"/>
              </a:ext>
            </a:extLst>
          </p:cNvPr>
          <p:cNvCxnSpPr>
            <a:cxnSpLocks/>
          </p:cNvCxnSpPr>
          <p:nvPr/>
        </p:nvCxnSpPr>
        <p:spPr>
          <a:xfrm flipH="1">
            <a:off x="1293779" y="2117679"/>
            <a:ext cx="2684835" cy="3509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2772852-B9DA-4341-BB07-A0CBBBE83E9D}"/>
              </a:ext>
            </a:extLst>
          </p:cNvPr>
          <p:cNvCxnSpPr>
            <a:cxnSpLocks/>
          </p:cNvCxnSpPr>
          <p:nvPr/>
        </p:nvCxnSpPr>
        <p:spPr>
          <a:xfrm>
            <a:off x="5208345" y="2108081"/>
            <a:ext cx="2747878" cy="202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230AFC7-2973-4714-B9D8-09F70F067016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1378895" y="4249542"/>
            <a:ext cx="0" cy="6715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35393D1-866E-47EF-A106-1089A588E1D3}"/>
              </a:ext>
            </a:extLst>
          </p:cNvPr>
          <p:cNvSpPr txBox="1">
            <a:spLocks/>
          </p:cNvSpPr>
          <p:nvPr/>
        </p:nvSpPr>
        <p:spPr>
          <a:xfrm>
            <a:off x="7238190" y="2708072"/>
            <a:ext cx="3091774" cy="187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A5E6ACFE-77BE-494B-89DE-86313E8825EA}"/>
              </a:ext>
            </a:extLst>
          </p:cNvPr>
          <p:cNvSpPr txBox="1">
            <a:spLocks/>
          </p:cNvSpPr>
          <p:nvPr/>
        </p:nvSpPr>
        <p:spPr>
          <a:xfrm>
            <a:off x="6925792" y="2106200"/>
            <a:ext cx="3091774" cy="187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/>
              <a:t>Все остальное</a:t>
            </a:r>
            <a:endParaRPr lang="pl-PL" dirty="0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8CEA32E-C7AB-44EE-8A66-788141C02F9C}"/>
              </a:ext>
            </a:extLst>
          </p:cNvPr>
          <p:cNvSpPr txBox="1">
            <a:spLocks/>
          </p:cNvSpPr>
          <p:nvPr/>
        </p:nvSpPr>
        <p:spPr>
          <a:xfrm>
            <a:off x="6181746" y="2870087"/>
            <a:ext cx="4462563" cy="635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 err="1"/>
              <a:t>зависимостное</a:t>
            </a:r>
            <a:r>
              <a:rPr lang="ru-BY" dirty="0"/>
              <a:t>: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3A3EA07-CD16-492C-A510-AF8D9EE54976}"/>
              </a:ext>
            </a:extLst>
          </p:cNvPr>
          <p:cNvCxnSpPr>
            <a:cxnSpLocks/>
          </p:cNvCxnSpPr>
          <p:nvPr/>
        </p:nvCxnSpPr>
        <p:spPr>
          <a:xfrm flipH="1">
            <a:off x="8329517" y="2553513"/>
            <a:ext cx="1" cy="269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9025FB5-CB0C-400D-A5B0-6000BBD5D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236" y="5787938"/>
            <a:ext cx="5563376" cy="103837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90F2DA9-4B3F-404B-86AE-040768740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374" y="4785868"/>
            <a:ext cx="3296974" cy="8774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38E96D4-8DA0-4EF7-9F47-89A4E528A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7758" y="5800474"/>
            <a:ext cx="3762900" cy="1009791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EE7478FE-1318-4E72-8D1D-88A1A7B36DBF}"/>
              </a:ext>
            </a:extLst>
          </p:cNvPr>
          <p:cNvCxnSpPr>
            <a:cxnSpLocks/>
          </p:cNvCxnSpPr>
          <p:nvPr/>
        </p:nvCxnSpPr>
        <p:spPr>
          <a:xfrm>
            <a:off x="8910234" y="3756166"/>
            <a:ext cx="563704" cy="3362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бъект 2">
            <a:extLst>
              <a:ext uri="{FF2B5EF4-FFF2-40B4-BE49-F238E27FC236}">
                <a16:creationId xmlns:a16="http://schemas.microsoft.com/office/drawing/2014/main" id="{6C0D82D5-0544-4AEC-AD22-938A03442CB2}"/>
              </a:ext>
            </a:extLst>
          </p:cNvPr>
          <p:cNvSpPr txBox="1">
            <a:spLocks/>
          </p:cNvSpPr>
          <p:nvPr/>
        </p:nvSpPr>
        <p:spPr>
          <a:xfrm>
            <a:off x="2432879" y="4362857"/>
            <a:ext cx="4462563" cy="4205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/>
              <a:t>к посессору ставится маркер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820817BF-E705-4898-A18F-087D9B7C51F3}"/>
              </a:ext>
            </a:extLst>
          </p:cNvPr>
          <p:cNvSpPr txBox="1">
            <a:spLocks/>
          </p:cNvSpPr>
          <p:nvPr/>
        </p:nvSpPr>
        <p:spPr>
          <a:xfrm>
            <a:off x="7883365" y="4153810"/>
            <a:ext cx="3856137" cy="74002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/>
              <a:t>к посессору присоединяется префикс-классификатор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298245FC-0405-4768-98C1-AEA515B5CC68}"/>
              </a:ext>
            </a:extLst>
          </p:cNvPr>
          <p:cNvCxnSpPr>
            <a:cxnSpLocks/>
          </p:cNvCxnSpPr>
          <p:nvPr/>
        </p:nvCxnSpPr>
        <p:spPr>
          <a:xfrm flipH="1">
            <a:off x="4563509" y="3429000"/>
            <a:ext cx="3392714" cy="9226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1CE52BF-CDC4-4561-B472-C5C52A5BC4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9593" y="4805796"/>
            <a:ext cx="2492936" cy="10148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42577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1B303-3B88-4BB8-A11E-79A70012D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88" y="112206"/>
            <a:ext cx="11285706" cy="1325563"/>
          </a:xfrm>
        </p:spPr>
        <p:txBody>
          <a:bodyPr>
            <a:normAutofit/>
          </a:bodyPr>
          <a:lstStyle/>
          <a:p>
            <a:r>
              <a:rPr lang="ru-BY" dirty="0"/>
              <a:t>Типологические характеристики: </a:t>
            </a:r>
            <a:br>
              <a:rPr lang="ru-BY" dirty="0"/>
            </a:br>
            <a:r>
              <a:rPr lang="ru-BY" dirty="0"/>
              <a:t>тип маркирования в предикации</a:t>
            </a:r>
            <a:endParaRPr lang="pl-PL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E6397D9-FFA6-4685-9FBB-A7255DAF0EB0}"/>
              </a:ext>
            </a:extLst>
          </p:cNvPr>
          <p:cNvSpPr txBox="1">
            <a:spLocks/>
          </p:cNvSpPr>
          <p:nvPr/>
        </p:nvSpPr>
        <p:spPr>
          <a:xfrm>
            <a:off x="613301" y="1437769"/>
            <a:ext cx="10515600" cy="4701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/>
              <a:t>Маркирование</a:t>
            </a:r>
            <a:r>
              <a:rPr lang="en-US" dirty="0"/>
              <a:t> </a:t>
            </a:r>
            <a:r>
              <a:rPr lang="ru-BY" u="sng" dirty="0"/>
              <a:t>нулевое</a:t>
            </a:r>
            <a:endParaRPr lang="pl-PL" u="sng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90E236-9AEF-4185-B18E-7C94DA2E0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1" y="2090435"/>
            <a:ext cx="8315757" cy="19714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1E168B-83B1-47B2-8D2D-BAA34634B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762" y="4632060"/>
            <a:ext cx="6549132" cy="157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73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60C46-1B48-40E9-8431-1ED97FD2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169182"/>
            <a:ext cx="11179629" cy="1325563"/>
          </a:xfrm>
        </p:spPr>
        <p:txBody>
          <a:bodyPr/>
          <a:lstStyle/>
          <a:p>
            <a:r>
              <a:rPr lang="ru-BY" dirty="0"/>
              <a:t>Типологические характеристики: </a:t>
            </a:r>
            <a:br>
              <a:rPr lang="ru-BY" dirty="0"/>
            </a:br>
            <a:r>
              <a:rPr lang="ru-BY" dirty="0"/>
              <a:t>тип ролевой кодировки</a:t>
            </a:r>
            <a:endParaRPr lang="pl-PL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C019403-80B4-4941-912E-5AE4A7922287}"/>
              </a:ext>
            </a:extLst>
          </p:cNvPr>
          <p:cNvSpPr txBox="1">
            <a:spLocks/>
          </p:cNvSpPr>
          <p:nvPr/>
        </p:nvSpPr>
        <p:spPr>
          <a:xfrm>
            <a:off x="7903028" y="398553"/>
            <a:ext cx="4288972" cy="1179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BY" dirty="0" err="1"/>
              <a:t>Агенс</a:t>
            </a:r>
            <a:r>
              <a:rPr lang="ru-BY" dirty="0"/>
              <a:t> и </a:t>
            </a:r>
            <a:r>
              <a:rPr lang="ru-BY" dirty="0" err="1"/>
              <a:t>пациенс</a:t>
            </a:r>
            <a:r>
              <a:rPr lang="ru-BY" dirty="0"/>
              <a:t> кодируются только порядком слов</a:t>
            </a:r>
            <a:r>
              <a:rPr lang="en-US" dirty="0"/>
              <a:t> =&gt; </a:t>
            </a:r>
            <a:r>
              <a:rPr lang="ru-BY" u="sng" dirty="0"/>
              <a:t>нейтральная кодировка</a:t>
            </a:r>
            <a:endParaRPr lang="pl-PL" u="sng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8E6CA53-90E8-43B4-8E10-6584705B8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426" y="1494745"/>
            <a:ext cx="1981477" cy="133368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5EAB4D2-B4F2-4159-AD4C-2806A7584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708" y="2845346"/>
            <a:ext cx="3543795" cy="119079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4EE6177-B5C9-4511-B892-0927769F1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268" y="4070723"/>
            <a:ext cx="4248743" cy="108600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5B3107F-4674-47CA-8163-B8CC0DBBF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3028" y="5306760"/>
            <a:ext cx="3791479" cy="115268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96A8D1D-EE88-4554-8305-270F157308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8355"/>
          <a:stretch/>
        </p:blipFill>
        <p:spPr>
          <a:xfrm>
            <a:off x="3552446" y="1723080"/>
            <a:ext cx="2997883" cy="122649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8FB8D47-68B2-4424-8E77-4A523E175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0181" y="3353938"/>
            <a:ext cx="2997882" cy="126284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966ABF0-084F-4E19-AEEA-C94B52261B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6056" b="54487"/>
          <a:stretch/>
        </p:blipFill>
        <p:spPr>
          <a:xfrm>
            <a:off x="446957" y="1861479"/>
            <a:ext cx="2231591" cy="108809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6EEB94E-2F92-43C9-9B2D-A99028F9C4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8835" y="5156725"/>
            <a:ext cx="4572638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64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19CDA-927A-47B6-A119-1B92244F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190954"/>
            <a:ext cx="11168743" cy="1325563"/>
          </a:xfrm>
        </p:spPr>
        <p:txBody>
          <a:bodyPr/>
          <a:lstStyle/>
          <a:p>
            <a:r>
              <a:rPr lang="ru-BY" dirty="0"/>
              <a:t>Типологические характеристики: </a:t>
            </a:r>
            <a:br>
              <a:rPr lang="ru-BY" dirty="0"/>
            </a:br>
            <a:r>
              <a:rPr lang="ru-BY" dirty="0"/>
              <a:t>базовый порядок слов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6D84BF-5488-4F46-9F9F-62E089471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1611815"/>
            <a:ext cx="10515600" cy="1325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e-BY" dirty="0"/>
              <a:t> </a:t>
            </a:r>
            <a:r>
              <a:rPr lang="ru-BY" dirty="0"/>
              <a:t>Порядок слов – </a:t>
            </a:r>
            <a:r>
              <a:rPr lang="en-US" u="sng" dirty="0"/>
              <a:t>SVO</a:t>
            </a:r>
            <a:r>
              <a:rPr lang="ru-BY" dirty="0"/>
              <a:t> </a:t>
            </a:r>
          </a:p>
          <a:p>
            <a:pPr marL="0" indent="0">
              <a:buNone/>
            </a:pPr>
            <a:r>
              <a:rPr lang="ru-BY" dirty="0"/>
              <a:t>Иногда для акцента на объекте он может выноситься в начало (</a:t>
            </a:r>
            <a:r>
              <a:rPr lang="ru-BY" dirty="0" err="1"/>
              <a:t>топикализация</a:t>
            </a:r>
            <a:r>
              <a:rPr lang="ru-BY" dirty="0"/>
              <a:t> объекта)</a:t>
            </a:r>
            <a:endParaRPr lang="pl-PL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2ACA10-6D80-4A54-9C34-F5E4FD74A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987" y="5371647"/>
            <a:ext cx="8552813" cy="14536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14831E-9E5F-4A6E-9B63-259B902A3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516" y="3128220"/>
            <a:ext cx="8315757" cy="19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9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419AF7-679D-4CDE-8D20-F5B3DA165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62" y="-55110"/>
            <a:ext cx="10515600" cy="1325563"/>
          </a:xfrm>
        </p:spPr>
        <p:txBody>
          <a:bodyPr/>
          <a:lstStyle/>
          <a:p>
            <a:r>
              <a:rPr lang="ru-BY" dirty="0"/>
              <a:t>Фонология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AB77A6-6C4A-4C8F-96AC-1B8AEDBEE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828" y="154326"/>
            <a:ext cx="9448800" cy="906689"/>
          </a:xfrm>
        </p:spPr>
        <p:txBody>
          <a:bodyPr/>
          <a:lstStyle/>
          <a:p>
            <a:pPr marL="0" indent="0">
              <a:buNone/>
            </a:pPr>
            <a:r>
              <a:rPr lang="ru-BY" dirty="0"/>
              <a:t>Очень богатая: 26 согласных + 34 гласных + /</a:t>
            </a:r>
            <a:r>
              <a:rPr lang="en-US" dirty="0"/>
              <a:t>l</a:t>
            </a:r>
            <a:r>
              <a:rPr lang="ru-BY" dirty="0"/>
              <a:t>/</a:t>
            </a:r>
            <a:r>
              <a:rPr lang="en-US" dirty="0"/>
              <a:t>  </a:t>
            </a:r>
            <a:r>
              <a:rPr lang="ru-BY" dirty="0"/>
              <a:t>в заимствованиях, но простая орфография латиницей</a:t>
            </a:r>
            <a:endParaRPr lang="pl-PL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8F3E83-6EFA-4CDC-B3F4-0CA68845D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30" y="938350"/>
            <a:ext cx="11164858" cy="36771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05196-384C-4587-A330-309272386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62" y="3429000"/>
            <a:ext cx="11250595" cy="3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3EC99-7D9C-471A-B27F-6817A088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BY" dirty="0"/>
              <a:t>Сокращения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16A0D-8CAC-421F-B267-EC3ABFED1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8" y="1690688"/>
            <a:ext cx="457200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3SG – </a:t>
            </a:r>
            <a:r>
              <a:rPr lang="ru-BY" dirty="0"/>
              <a:t>третье лицо, </a:t>
            </a:r>
            <a:r>
              <a:rPr lang="ru-BY" dirty="0" err="1"/>
              <a:t>ед.ч</a:t>
            </a:r>
            <a:r>
              <a:rPr lang="ru-BY" dirty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NEG</a:t>
            </a:r>
            <a:r>
              <a:rPr lang="ru-BY" dirty="0"/>
              <a:t> – отрицание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PAST</a:t>
            </a:r>
            <a:r>
              <a:rPr lang="ru-BY" dirty="0"/>
              <a:t> – прошедшее время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COL</a:t>
            </a:r>
            <a:r>
              <a:rPr lang="ru-BY" dirty="0"/>
              <a:t> – коллективный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AG</a:t>
            </a:r>
            <a:r>
              <a:rPr lang="ru-BY" dirty="0"/>
              <a:t> – деятель, </a:t>
            </a:r>
            <a:r>
              <a:rPr lang="ru-BY" dirty="0" err="1"/>
              <a:t>агенс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LOC</a:t>
            </a:r>
            <a:r>
              <a:rPr lang="ru-BY" dirty="0"/>
              <a:t> – место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NOM</a:t>
            </a:r>
            <a:r>
              <a:rPr lang="ru-BY" dirty="0"/>
              <a:t> – субстантиватор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POSS</a:t>
            </a:r>
            <a:r>
              <a:rPr lang="ru-BY" dirty="0"/>
              <a:t> – </a:t>
            </a:r>
            <a:r>
              <a:rPr lang="ru-BY" dirty="0" err="1"/>
              <a:t>посессивный</a:t>
            </a:r>
            <a:r>
              <a:rPr lang="ru-BY" dirty="0"/>
              <a:t> маркер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1SG</a:t>
            </a:r>
            <a:r>
              <a:rPr lang="ru-BY" dirty="0"/>
              <a:t> – первое лицо, </a:t>
            </a:r>
            <a:r>
              <a:rPr lang="ru-BY" dirty="0" err="1"/>
              <a:t>ед.ч</a:t>
            </a:r>
            <a:r>
              <a:rPr lang="ru-BY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91A1221-CB1E-4FD6-A838-B1B7339C35F1}"/>
              </a:ext>
            </a:extLst>
          </p:cNvPr>
          <p:cNvSpPr txBox="1">
            <a:spLocks/>
          </p:cNvSpPr>
          <p:nvPr/>
        </p:nvSpPr>
        <p:spPr>
          <a:xfrm>
            <a:off x="6781799" y="1690688"/>
            <a:ext cx="45720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465EE98-3D87-41D0-948F-2BF8F6B27833}"/>
              </a:ext>
            </a:extLst>
          </p:cNvPr>
          <p:cNvSpPr txBox="1">
            <a:spLocks/>
          </p:cNvSpPr>
          <p:nvPr/>
        </p:nvSpPr>
        <p:spPr>
          <a:xfrm>
            <a:off x="6694714" y="1691143"/>
            <a:ext cx="45720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CAUS</a:t>
            </a:r>
            <a:r>
              <a:rPr lang="ru-BY" dirty="0"/>
              <a:t> – каузатив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DEM</a:t>
            </a:r>
            <a:r>
              <a:rPr lang="ru-BY" dirty="0"/>
              <a:t> – </a:t>
            </a:r>
            <a:r>
              <a:rPr lang="ru-BY" dirty="0" err="1"/>
              <a:t>демонстратив</a:t>
            </a:r>
            <a:r>
              <a:rPr lang="ru-BY" dirty="0"/>
              <a:t> 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REL</a:t>
            </a:r>
            <a:r>
              <a:rPr lang="ru-BY" dirty="0"/>
              <a:t> – реляционная морфема (</a:t>
            </a:r>
            <a:r>
              <a:rPr lang="en-US" dirty="0"/>
              <a:t>relational morpheme)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2SG</a:t>
            </a:r>
            <a:r>
              <a:rPr lang="ru-BY" dirty="0"/>
              <a:t> – второе лицо, </a:t>
            </a:r>
            <a:r>
              <a:rPr lang="ru-BY" dirty="0" err="1"/>
              <a:t>ед.ч</a:t>
            </a:r>
            <a:r>
              <a:rPr lang="ru-BY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APPL – </a:t>
            </a:r>
            <a:r>
              <a:rPr lang="ru-BY" dirty="0" err="1"/>
              <a:t>аппликатив</a:t>
            </a:r>
            <a:r>
              <a:rPr lang="ru-BY" dirty="0"/>
              <a:t> 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3073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70B3F-DA1B-4A07-9BFD-C319ACE10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BY" dirty="0"/>
              <a:t>Литература</a:t>
            </a:r>
            <a:endParaRPr lang="pl-PL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9E6978-5155-4F10-BE56-0265377CA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1560"/>
            <a:ext cx="10515600" cy="5632269"/>
          </a:xfrm>
        </p:spPr>
        <p:txBody>
          <a:bodyPr>
            <a:normAutofit fontScale="62500" lnSpcReduction="2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</a:rPr>
              <a:t>John Lynch, Malcolm Ross, Terry Crowley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ru-BY" b="0" i="0" dirty="0">
                <a:solidFill>
                  <a:srgbClr val="000000"/>
                </a:solidFill>
                <a:effectLst/>
              </a:rPr>
              <a:t>200</a:t>
            </a:r>
            <a:r>
              <a:rPr lang="en-US" b="0" i="0" dirty="0">
                <a:solidFill>
                  <a:srgbClr val="000000"/>
                </a:solidFill>
                <a:effectLst/>
              </a:rPr>
              <a:t>2. The Oceanic Languages. Curzon Language Family Series. Richmond,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Surrey:Curzon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Press</a:t>
            </a:r>
            <a:endParaRPr lang="ru-BY" b="0" i="0" dirty="0">
              <a:solidFill>
                <a:srgbClr val="000000"/>
              </a:solidFill>
              <a:effectLst/>
            </a:endParaRPr>
          </a:p>
          <a:p>
            <a:r>
              <a:rPr lang="fr-FR" b="0" i="0" dirty="0">
                <a:solidFill>
                  <a:srgbClr val="202122"/>
                </a:solidFill>
                <a:effectLst/>
              </a:rPr>
              <a:t>Moyse-Faurie, Claire; Néchérö-Jorédié, Marie-Adèle. 1986. Dictionnaire Xârâcùù-Français (Nouvelle-Calédonie). Nouméa: Edipop</a:t>
            </a:r>
          </a:p>
          <a:p>
            <a:r>
              <a:rPr lang="en-US" b="0" i="0" dirty="0">
                <a:solidFill>
                  <a:srgbClr val="202122"/>
                </a:solidFill>
                <a:effectLst/>
              </a:rPr>
              <a:t>Lynch, John. 1998. Pacific languages: an introduction. University of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Hawai</a:t>
            </a:r>
            <a:r>
              <a:rPr lang="en-US" dirty="0" err="1">
                <a:solidFill>
                  <a:srgbClr val="202122"/>
                </a:solidFill>
              </a:rPr>
              <a:t>’I</a:t>
            </a:r>
            <a:r>
              <a:rPr lang="en-US" dirty="0">
                <a:solidFill>
                  <a:srgbClr val="202122"/>
                </a:solidFill>
              </a:rPr>
              <a:t> Press</a:t>
            </a:r>
          </a:p>
          <a:p>
            <a:r>
              <a:rPr lang="en-US" b="0" i="0" dirty="0">
                <a:solidFill>
                  <a:srgbClr val="202122"/>
                </a:solidFill>
                <a:effectLst/>
              </a:rPr>
              <a:t>Grace, George William. 1975.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Canala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dictionary (New Caledonia). (Pacific linguistics: Series C, 2.) Canberra: Dept. of Linguistics, Research School of Pacific Studies, Australian National University. </a:t>
            </a:r>
          </a:p>
          <a:p>
            <a:r>
              <a:rPr lang="en-US" b="0" i="0" dirty="0" err="1">
                <a:solidFill>
                  <a:srgbClr val="202122"/>
                </a:solidFill>
                <a:effectLst/>
              </a:rPr>
              <a:t>Moyse-Faurie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C. et al. Relational morphemes and a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transitivising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suffix in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Xârâcùù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(New Caledonia) //Currents in Pacific Linguistics: Papers on Austronesian languages and ethnolinguistics in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honour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of George W. Grace. – Pacific Linguistics, 1991.</a:t>
            </a:r>
          </a:p>
          <a:p>
            <a:r>
              <a:rPr lang="fr-FR" b="0" i="0" dirty="0">
                <a:solidFill>
                  <a:srgbClr val="202122"/>
                </a:solidFill>
                <a:effectLst/>
              </a:rPr>
              <a:t>Moyse-Faurie C. Documentation d’une langue kanak ultra-minoritaire: contextes politique et social, réalisation et difficultés rencontrées //Langues de France, langues en danger: aménagement et rôle des linguistes. – 2012. – С. 29.</a:t>
            </a:r>
            <a:endParaRPr lang="ru-BY" b="0" i="0" dirty="0">
              <a:solidFill>
                <a:srgbClr val="202122"/>
              </a:solidFill>
              <a:effectLst/>
            </a:endParaRPr>
          </a:p>
          <a:p>
            <a:r>
              <a:rPr lang="en-US" b="0" i="0" dirty="0">
                <a:solidFill>
                  <a:srgbClr val="202122"/>
                </a:solidFill>
                <a:effectLst/>
              </a:rPr>
              <a:t>Claire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Moyse-Faurie</a:t>
            </a:r>
            <a:r>
              <a:rPr lang="en-US" b="0" i="0" dirty="0">
                <a:solidFill>
                  <a:srgbClr val="202122"/>
                </a:solidFill>
                <a:effectLst/>
              </a:rPr>
              <a:t>.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Valency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classes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in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Xârâcùù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(New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Caledonia).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</a:rPr>
              <a:t>AndrejMalchukov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and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Bernard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Comrie Valency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Classes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in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the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World’s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Languages,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2,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De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Gruyter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Mouton,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pp.1015-1068,</a:t>
            </a:r>
            <a:r>
              <a:rPr lang="ru-BY" b="0" i="0" dirty="0">
                <a:solidFill>
                  <a:srgbClr val="202122"/>
                </a:solidFill>
                <a:effectLst/>
              </a:rPr>
              <a:t> </a:t>
            </a:r>
            <a:r>
              <a:rPr lang="en-US" b="0" i="0" dirty="0">
                <a:solidFill>
                  <a:srgbClr val="202122"/>
                </a:solidFill>
                <a:effectLst/>
              </a:rPr>
              <a:t>2015.</a:t>
            </a:r>
          </a:p>
          <a:p>
            <a:r>
              <a:rPr lang="pl-PL" dirty="0">
                <a:hlinkClick r:id="rId2"/>
              </a:rPr>
              <a:t>https://glottolog.org/resource/languoid/id/xara1244</a:t>
            </a:r>
            <a:endParaRPr lang="ru-BY" dirty="0"/>
          </a:p>
          <a:p>
            <a:r>
              <a:rPr lang="pl-PL" dirty="0">
                <a:hlinkClick r:id="rId3"/>
              </a:rPr>
              <a:t>https://wals.info/languoid/lect/wals_code_xar</a:t>
            </a:r>
            <a:endParaRPr lang="ru-BY" dirty="0"/>
          </a:p>
          <a:p>
            <a:r>
              <a:rPr lang="pl-PL" dirty="0">
                <a:hlinkClick r:id="rId4"/>
              </a:rPr>
              <a:t>https://www.sorosoro.org/en/2011/10/videos-in-xaracuu-new-caledonia/</a:t>
            </a:r>
            <a:endParaRPr lang="ru-BY" dirty="0"/>
          </a:p>
          <a:p>
            <a:r>
              <a:rPr lang="pl-PL" dirty="0">
                <a:hlinkClick r:id="rId5"/>
              </a:rPr>
              <a:t>https://en.wikipedia.org/wiki/X%C3%A2r%C3%A2c%C3%B9%C3%B9</a:t>
            </a:r>
            <a:endParaRPr lang="ru-BY" dirty="0"/>
          </a:p>
          <a:p>
            <a:r>
              <a:rPr lang="pl-PL" dirty="0">
                <a:hlinkClick r:id="rId6"/>
              </a:rPr>
              <a:t>https://web.archive.org/web/20200924195623/https://www.alk.nc/langues/xaracuu</a:t>
            </a:r>
            <a:endParaRPr lang="en-US" dirty="0"/>
          </a:p>
          <a:p>
            <a:endParaRPr lang="ru-BY" dirty="0"/>
          </a:p>
          <a:p>
            <a:endParaRPr lang="ru-BY" dirty="0"/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668995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C2F36-C70B-4244-94BD-9CE673C49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BY" dirty="0"/>
              <a:t>Спасибо за внимание!</a:t>
            </a:r>
            <a:endParaRPr lang="pl-PL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AF555903-7649-4AEF-AA94-B0CABB2B9D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0099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732</Words>
  <Application>Microsoft Office PowerPoint</Application>
  <PresentationFormat>Широкоэкранный</PresentationFormat>
  <Paragraphs>95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Харачыы</vt:lpstr>
      <vt:lpstr>Харачыы/Xârâcùù/Kanala/Canala/Anesu</vt:lpstr>
      <vt:lpstr>Генеалогия</vt:lpstr>
      <vt:lpstr>Ареальная информация</vt:lpstr>
      <vt:lpstr>Социолингвистика</vt:lpstr>
      <vt:lpstr>Типологические характеристики:  тип выражения грамматических значений</vt:lpstr>
      <vt:lpstr>Типологические характеристики:  характер границы между морфемами</vt:lpstr>
      <vt:lpstr>Типологические характеристики:  тип маркирования в посессивной именной группе</vt:lpstr>
      <vt:lpstr>Типологические характеристики:  тип маркирования в предикации</vt:lpstr>
      <vt:lpstr>Типологические характеристики:  тип ролевой кодировки</vt:lpstr>
      <vt:lpstr>Типологические характеристики:  базовый порядок слов</vt:lpstr>
      <vt:lpstr>Фонология</vt:lpstr>
      <vt:lpstr>Сокращения</vt:lpstr>
      <vt:lpstr>Литература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Харачыы</dc:title>
  <dc:creator>Maria Ignatenko</dc:creator>
  <cp:lastModifiedBy>Maria Ignatenko</cp:lastModifiedBy>
  <cp:revision>44</cp:revision>
  <dcterms:created xsi:type="dcterms:W3CDTF">2024-04-07T15:35:42Z</dcterms:created>
  <dcterms:modified xsi:type="dcterms:W3CDTF">2024-04-10T06:45:19Z</dcterms:modified>
</cp:coreProperties>
</file>