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9" r:id="rId15"/>
    <p:sldId id="268" r:id="rId16"/>
    <p:sldId id="274" r:id="rId17"/>
    <p:sldId id="271" r:id="rId18"/>
    <p:sldId id="273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647" autoAdjust="0"/>
  </p:normalViewPr>
  <p:slideViewPr>
    <p:cSldViewPr snapToGrid="0">
      <p:cViewPr varScale="1">
        <p:scale>
          <a:sx n="92" d="100"/>
          <a:sy n="92" d="100"/>
        </p:scale>
        <p:origin x="5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CDBFF-30B9-4CFA-82F7-4702ED772656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DE794-46C0-4EEC-852E-6C490B2814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32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DE794-46C0-4EEC-852E-6C490B2814A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88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DE794-46C0-4EEC-852E-6C490B2814A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7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49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63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2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71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3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486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46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19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7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00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2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CFD09-FED4-40A2-993A-52AB6E24DDA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FA34D-3D29-4E23-92CC-D168B1C78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7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als.info/" TargetMode="External"/><Relationship Id="rId2" Type="http://schemas.openxmlformats.org/officeDocument/2006/relationships/hyperlink" Target="https://www.ethnologu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ЯЗЫК ТАМАШЕК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/>
          <a:lstStyle/>
          <a:p>
            <a:r>
              <a:rPr lang="ru-RU" dirty="0" smtClean="0"/>
              <a:t>Подготовила Анита Соловьёва</a:t>
            </a:r>
            <a:r>
              <a:rPr lang="en-US" dirty="0" smtClean="0"/>
              <a:t> 18.10.2017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7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913" y="-124002"/>
            <a:ext cx="10996749" cy="1325563"/>
          </a:xfrm>
        </p:spPr>
        <p:txBody>
          <a:bodyPr>
            <a:noAutofit/>
          </a:bodyPr>
          <a:lstStyle/>
          <a:p>
            <a:r>
              <a:rPr lang="ru-RU" sz="4000" dirty="0" smtClean="0"/>
              <a:t>Генеалогическая и ареальная</a:t>
            </a:r>
            <a:r>
              <a:rPr lang="en-US" sz="4000" dirty="0" smtClean="0"/>
              <a:t> </a:t>
            </a:r>
            <a:r>
              <a:rPr lang="ru-RU" sz="4000" dirty="0" smtClean="0"/>
              <a:t>информация</a:t>
            </a:r>
            <a:endParaRPr lang="ru-RU" sz="40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10" y="2017265"/>
            <a:ext cx="5542538" cy="3133074"/>
          </a:xfrm>
        </p:spPr>
      </p:pic>
      <p:sp>
        <p:nvSpPr>
          <p:cNvPr id="9" name="Прямоугольник 8"/>
          <p:cNvSpPr/>
          <p:nvPr/>
        </p:nvSpPr>
        <p:spPr>
          <a:xfrm>
            <a:off x="174171" y="2078224"/>
            <a:ext cx="668818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Туарегские</a:t>
            </a:r>
            <a:r>
              <a:rPr lang="ru-RU" sz="2400" dirty="0" smtClean="0"/>
              <a:t> языки</a:t>
            </a:r>
            <a:r>
              <a:rPr lang="ru-RU" sz="2000" dirty="0" smtClean="0"/>
              <a:t>:</a:t>
            </a:r>
          </a:p>
          <a:p>
            <a:pPr marL="342900" indent="-342900">
              <a:buAutoNum type="arabicPeriod"/>
            </a:pPr>
            <a:r>
              <a:rPr lang="ru-RU" sz="2000" b="1" dirty="0" err="1" smtClean="0"/>
              <a:t>Тамашек</a:t>
            </a:r>
            <a:r>
              <a:rPr lang="ru-RU" sz="2000" b="1" dirty="0" smtClean="0"/>
              <a:t> </a:t>
            </a:r>
            <a:r>
              <a:rPr lang="ru-RU" sz="2000" dirty="0" smtClean="0"/>
              <a:t>– Мали(</a:t>
            </a:r>
            <a:r>
              <a:rPr lang="ru-RU" sz="2000" dirty="0" err="1" smtClean="0"/>
              <a:t>Тимбукту</a:t>
            </a:r>
            <a:r>
              <a:rPr lang="ru-RU" sz="2000" dirty="0" smtClean="0"/>
              <a:t>, </a:t>
            </a:r>
            <a:r>
              <a:rPr lang="ru-RU" sz="2000" dirty="0" err="1" smtClean="0"/>
              <a:t>Гао</a:t>
            </a:r>
            <a:r>
              <a:rPr lang="ru-RU" sz="2000" dirty="0" smtClean="0"/>
              <a:t>, Кидал)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Тавалламмат </a:t>
            </a:r>
            <a:r>
              <a:rPr lang="ru-RU" sz="2000" dirty="0" smtClean="0"/>
              <a:t>– Нигер(северо-запад), Мали(</a:t>
            </a:r>
            <a:r>
              <a:rPr lang="ru-RU" sz="2000" dirty="0" err="1" smtClean="0"/>
              <a:t>Менака</a:t>
            </a:r>
            <a:r>
              <a:rPr lang="ru-RU" sz="2000" dirty="0" smtClean="0"/>
              <a:t>) </a:t>
            </a:r>
          </a:p>
          <a:p>
            <a:pPr marL="342900" indent="-342900">
              <a:buFontTx/>
              <a:buAutoNum type="arabicPeriod"/>
            </a:pPr>
            <a:r>
              <a:rPr lang="ru-RU" sz="2000" b="1" dirty="0" err="1"/>
              <a:t>Таярт</a:t>
            </a:r>
            <a:r>
              <a:rPr lang="ru-RU" sz="2000" dirty="0" smtClean="0"/>
              <a:t> – Нигер(север)</a:t>
            </a:r>
            <a:r>
              <a:rPr lang="ru-RU" sz="2000" b="1" dirty="0" smtClean="0"/>
              <a:t> </a:t>
            </a:r>
          </a:p>
          <a:p>
            <a:pPr marL="342900" indent="-342900">
              <a:buFontTx/>
              <a:buAutoNum type="arabicPeriod"/>
            </a:pPr>
            <a:r>
              <a:rPr lang="ru-RU" sz="2000" b="1" dirty="0" err="1" smtClean="0"/>
              <a:t>Тамахак</a:t>
            </a:r>
            <a:r>
              <a:rPr lang="ru-RU" sz="2000" dirty="0" smtClean="0"/>
              <a:t> – Алжир (</a:t>
            </a:r>
            <a:r>
              <a:rPr lang="ru-RU" sz="2000" dirty="0" err="1" smtClean="0"/>
              <a:t>Хаггар</a:t>
            </a:r>
            <a:r>
              <a:rPr lang="ru-RU" sz="2000" dirty="0" smtClean="0"/>
              <a:t>) </a:t>
            </a:r>
          </a:p>
          <a:p>
            <a:pPr marL="342900" indent="-342900">
              <a:buAutoNum type="arabicPeriod"/>
            </a:pPr>
            <a:endParaRPr lang="ru-RU" sz="2000" dirty="0" smtClean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4939554" y="2565141"/>
            <a:ext cx="513805" cy="235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135165" y="2334606"/>
            <a:ext cx="3181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?</a:t>
            </a:r>
            <a:endParaRPr lang="ru-RU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4171" y="3861147"/>
            <a:ext cx="4406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Свой язык сами</a:t>
            </a:r>
            <a:r>
              <a:rPr lang="en-US" dirty="0" smtClean="0"/>
              <a:t> </a:t>
            </a:r>
            <a:r>
              <a:rPr lang="ru-RU" dirty="0" smtClean="0"/>
              <a:t>туареги называют 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780" y="3890363"/>
            <a:ext cx="1800622" cy="31089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74171" y="4259695"/>
            <a:ext cx="4190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</a:rPr>
              <a:t>Основа                      - 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туарегский</a:t>
            </a:r>
            <a:r>
              <a:rPr lang="ru-RU" dirty="0" smtClean="0">
                <a:solidFill>
                  <a:prstClr val="black"/>
                </a:solidFill>
              </a:rPr>
              <a:t> воин 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83" y="4354822"/>
            <a:ext cx="961357" cy="179077"/>
          </a:xfrm>
          <a:prstGeom prst="rect">
            <a:avLst/>
          </a:prstGeom>
        </p:spPr>
      </p:pic>
      <p:pic>
        <p:nvPicPr>
          <p:cNvPr id="1026" name="Picture 2" descr="Картинки по запросу туарегский воин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704" y="4658243"/>
            <a:ext cx="2156158" cy="21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42983" y="1501291"/>
            <a:ext cx="6255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/>
              <a:t>Афразийская</a:t>
            </a:r>
            <a:r>
              <a:rPr lang="ru-RU" sz="2400" b="1" dirty="0" smtClean="0"/>
              <a:t> </a:t>
            </a:r>
            <a:r>
              <a:rPr lang="ru-RU" sz="2400" dirty="0" err="1" smtClean="0"/>
              <a:t>макросемья</a:t>
            </a:r>
            <a:r>
              <a:rPr lang="ru-RU" sz="2400" b="1" dirty="0" smtClean="0"/>
              <a:t>, берберская </a:t>
            </a:r>
            <a:r>
              <a:rPr lang="ru-RU" sz="2400" dirty="0" smtClean="0"/>
              <a:t>семья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022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385" y="-468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Социолингвистические данные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870" y="1312653"/>
            <a:ext cx="11172930" cy="5309211"/>
          </a:xfrm>
        </p:spPr>
        <p:txBody>
          <a:bodyPr>
            <a:normAutofit/>
          </a:bodyPr>
          <a:lstStyle/>
          <a:p>
            <a:r>
              <a:rPr lang="ru-RU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Около 480 тысяч носителей</a:t>
            </a:r>
          </a:p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Малийский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тамашек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 (диалекты)</a:t>
            </a:r>
            <a:endParaRPr lang="en-US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sz="18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sz="18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Особенности</a:t>
            </a:r>
            <a:r>
              <a:rPr lang="ru-RU" sz="18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1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222222"/>
                </a:solidFill>
                <a:latin typeface="Arial" panose="020B0604020202020204" pitchFamily="34" charset="0"/>
              </a:rPr>
              <a:t>Short-V Harmony </a:t>
            </a:r>
            <a:r>
              <a:rPr lang="ru-RU" sz="1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ᴂ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-&gt; ǝ/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__(С)* 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{</a:t>
            </a:r>
            <a:r>
              <a:rPr lang="en-US" sz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i,ǝ,u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}(C)*</a:t>
            </a:r>
            <a:endParaRPr lang="ru-RU" sz="18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r>
              <a:rPr lang="ru-RU" sz="1800" dirty="0" smtClean="0">
                <a:solidFill>
                  <a:srgbClr val="222222"/>
                </a:solidFill>
                <a:latin typeface="Arial" panose="020B0604020202020204" pitchFamily="34" charset="0"/>
              </a:rPr>
              <a:t>	заимствования из арабского</a:t>
            </a:r>
            <a:endParaRPr lang="en-US" sz="18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r>
              <a:rPr lang="en-US" sz="1800" dirty="0" smtClean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r>
              <a:rPr lang="ru-RU" sz="1800" dirty="0" smtClean="0">
                <a:solidFill>
                  <a:srgbClr val="222222"/>
                </a:solidFill>
                <a:latin typeface="Arial" panose="020B0604020202020204" pitchFamily="34" charset="0"/>
              </a:rPr>
              <a:t>сохранение арабских фарингальных согласных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ʢ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ħ</a:t>
            </a:r>
            <a:endParaRPr lang="ru-RU" sz="24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562330" y="2328201"/>
            <a:ext cx="579420" cy="7562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094571" y="2181775"/>
            <a:ext cx="2778124" cy="10009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138873" y="2357621"/>
            <a:ext cx="536645" cy="7268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693143" y="3182739"/>
            <a:ext cx="147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Кал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Ансар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39" y="3513626"/>
            <a:ext cx="2469509" cy="12853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992126" y="3182739"/>
            <a:ext cx="275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Стандартный</a:t>
            </a:r>
          </a:p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Тесалит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Гао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Кидаль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ru-RU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ru-RU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83633" y="3294037"/>
            <a:ext cx="3954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Диалект с </a:t>
            </a: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“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южными</a:t>
            </a: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”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 чертами</a:t>
            </a:r>
          </a:p>
          <a:p>
            <a:endParaRPr lang="ru-RU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(народ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Гурма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 в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Гао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, город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Ансонго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676918" y="1919632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4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862" y="16702"/>
            <a:ext cx="10798905" cy="119468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Фонологическая система</a:t>
            </a:r>
            <a:br>
              <a:rPr lang="ru-RU" sz="4000" dirty="0" smtClean="0"/>
            </a:br>
            <a:r>
              <a:rPr lang="ru-RU" sz="4000" dirty="0" smtClean="0"/>
              <a:t>Консонантизм 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841907"/>
              </p:ext>
            </p:extLst>
          </p:nvPr>
        </p:nvGraphicFramePr>
        <p:xfrm>
          <a:off x="67686" y="1094831"/>
          <a:ext cx="12054671" cy="5596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022">
                  <a:extLst>
                    <a:ext uri="{9D8B030D-6E8A-4147-A177-3AD203B41FA5}">
                      <a16:colId xmlns:a16="http://schemas.microsoft.com/office/drawing/2014/main" val="928443052"/>
                    </a:ext>
                  </a:extLst>
                </a:gridCol>
                <a:gridCol w="453292">
                  <a:extLst>
                    <a:ext uri="{9D8B030D-6E8A-4147-A177-3AD203B41FA5}">
                      <a16:colId xmlns:a16="http://schemas.microsoft.com/office/drawing/2014/main" val="2475137960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1491571169"/>
                    </a:ext>
                  </a:extLst>
                </a:gridCol>
                <a:gridCol w="965420">
                  <a:extLst>
                    <a:ext uri="{9D8B030D-6E8A-4147-A177-3AD203B41FA5}">
                      <a16:colId xmlns:a16="http://schemas.microsoft.com/office/drawing/2014/main" val="726356247"/>
                    </a:ext>
                  </a:extLst>
                </a:gridCol>
                <a:gridCol w="1196788">
                  <a:extLst>
                    <a:ext uri="{9D8B030D-6E8A-4147-A177-3AD203B41FA5}">
                      <a16:colId xmlns:a16="http://schemas.microsoft.com/office/drawing/2014/main" val="3768372318"/>
                    </a:ext>
                  </a:extLst>
                </a:gridCol>
                <a:gridCol w="1624901">
                  <a:extLst>
                    <a:ext uri="{9D8B030D-6E8A-4147-A177-3AD203B41FA5}">
                      <a16:colId xmlns:a16="http://schemas.microsoft.com/office/drawing/2014/main" val="784739484"/>
                    </a:ext>
                  </a:extLst>
                </a:gridCol>
                <a:gridCol w="1143215">
                  <a:extLst>
                    <a:ext uri="{9D8B030D-6E8A-4147-A177-3AD203B41FA5}">
                      <a16:colId xmlns:a16="http://schemas.microsoft.com/office/drawing/2014/main" val="1686371448"/>
                    </a:ext>
                  </a:extLst>
                </a:gridCol>
                <a:gridCol w="1402791">
                  <a:extLst>
                    <a:ext uri="{9D8B030D-6E8A-4147-A177-3AD203B41FA5}">
                      <a16:colId xmlns:a16="http://schemas.microsoft.com/office/drawing/2014/main" val="3732842902"/>
                    </a:ext>
                  </a:extLst>
                </a:gridCol>
                <a:gridCol w="1508907">
                  <a:extLst>
                    <a:ext uri="{9D8B030D-6E8A-4147-A177-3AD203B41FA5}">
                      <a16:colId xmlns:a16="http://schemas.microsoft.com/office/drawing/2014/main" val="4265572375"/>
                    </a:ext>
                  </a:extLst>
                </a:gridCol>
                <a:gridCol w="1498058">
                  <a:extLst>
                    <a:ext uri="{9D8B030D-6E8A-4147-A177-3AD203B41FA5}">
                      <a16:colId xmlns:a16="http://schemas.microsoft.com/office/drawing/2014/main" val="2859948552"/>
                    </a:ext>
                  </a:extLst>
                </a:gridCol>
              </a:tblGrid>
              <a:tr h="1034562">
                <a:tc gridSpan="2">
                  <a:txBody>
                    <a:bodyPr/>
                    <a:lstStyle/>
                    <a:p>
                      <a:r>
                        <a:rPr lang="ru-RU" sz="1600" dirty="0" smtClean="0"/>
                        <a:t>Место образования</a:t>
                      </a:r>
                      <a:r>
                        <a:rPr lang="en-US" sz="1600" dirty="0" smtClean="0"/>
                        <a:t>/</a:t>
                      </a:r>
                      <a:r>
                        <a:rPr lang="ru-RU" sz="1600" baseline="0" dirty="0" smtClean="0"/>
                        <a:t> способ образования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лабиальные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альвеолярные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фарингализованные</a:t>
                      </a:r>
                      <a:endParaRPr lang="en-US" sz="1600" dirty="0" smtClean="0"/>
                    </a:p>
                    <a:p>
                      <a:r>
                        <a:rPr lang="ru-RU" sz="1600" dirty="0" smtClean="0"/>
                        <a:t>альвеолярные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палато</a:t>
                      </a:r>
                      <a:endParaRPr lang="ru-RU" sz="1600" dirty="0" smtClean="0"/>
                    </a:p>
                    <a:p>
                      <a:r>
                        <a:rPr lang="ru-RU" sz="1600" dirty="0" smtClean="0"/>
                        <a:t>альвеолярные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велярные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увулярные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фарингальные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ларенгальные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47359"/>
                  </a:ext>
                </a:extLst>
              </a:tr>
              <a:tr h="620737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Смычные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p)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((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ţ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))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≈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tt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(č)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((q))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≈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ɣɣ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974918"/>
                  </a:ext>
                </a:extLst>
              </a:tr>
              <a:tr h="7378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зв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kumimoji="0" lang="de-D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d̩</a:t>
                      </a:r>
                      <a:endParaRPr lang="de-DE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r>
                        <a:rPr lang="en-US" sz="1800" baseline="30000" dirty="0" err="1" smtClean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4288"/>
                  </a:ext>
                </a:extLst>
              </a:tr>
              <a:tr h="620737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фрикативные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š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ħ</a:t>
                      </a:r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92567"/>
                  </a:ext>
                </a:extLst>
              </a:tr>
              <a:tr h="6207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зв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ɣ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ʢ</a:t>
                      </a:r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51922"/>
                  </a:ext>
                </a:extLst>
              </a:tr>
              <a:tr h="45200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носовые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+mn-cs"/>
                        </a:rPr>
                        <a:t>n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+mn-cs"/>
                        </a:rPr>
                        <a:t>-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+mn-cs"/>
                        </a:rPr>
                        <a:t>ր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</a:rPr>
                        <a:t>ŋ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826748"/>
                  </a:ext>
                </a:extLst>
              </a:tr>
              <a:tr h="495962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боковые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(ļ)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818121"/>
                  </a:ext>
                </a:extLst>
              </a:tr>
              <a:tr h="19194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дрожащие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52680"/>
                  </a:ext>
                </a:extLst>
              </a:tr>
              <a:tr h="354707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скользящие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884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95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301" y="-1672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Особенности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846" y="985345"/>
            <a:ext cx="10947400" cy="5872655"/>
          </a:xfrm>
        </p:spPr>
        <p:txBody>
          <a:bodyPr>
            <a:normAutofit/>
          </a:bodyPr>
          <a:lstStyle/>
          <a:p>
            <a:pPr marL="0" indent="0" fontAlgn="t"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sz="1800" dirty="0" smtClean="0">
                <a:solidFill>
                  <a:prstClr val="black"/>
                </a:solidFill>
              </a:rPr>
              <a:t>   1. 	a. [</a:t>
            </a:r>
            <a:r>
              <a:rPr lang="de-DE" sz="1800" dirty="0">
                <a:solidFill>
                  <a:prstClr val="black"/>
                </a:solidFill>
              </a:rPr>
              <a:t>d̩</a:t>
            </a:r>
            <a:r>
              <a:rPr lang="en-US" sz="1800" dirty="0" smtClean="0">
                <a:solidFill>
                  <a:prstClr val="black"/>
                </a:solidFill>
              </a:rPr>
              <a:t>] &amp; [</a:t>
            </a:r>
            <a:r>
              <a:rPr lang="de-DE" sz="1800" dirty="0" err="1" smtClean="0">
                <a:solidFill>
                  <a:prstClr val="black"/>
                </a:solidFill>
              </a:rPr>
              <a:t>dd</a:t>
            </a:r>
            <a:r>
              <a:rPr lang="de-DE" sz="1800" dirty="0" smtClean="0">
                <a:solidFill>
                  <a:prstClr val="black"/>
                </a:solidFill>
              </a:rPr>
              <a:t>̩̩</a:t>
            </a:r>
            <a:r>
              <a:rPr lang="en-US" sz="1800" dirty="0" smtClean="0">
                <a:solidFill>
                  <a:prstClr val="black"/>
                </a:solidFill>
              </a:rPr>
              <a:t>]-&gt;[</a:t>
            </a:r>
            <a:r>
              <a:rPr lang="de-DE" sz="1800" dirty="0" smtClean="0">
                <a:solidFill>
                  <a:prstClr val="black"/>
                </a:solidFill>
              </a:rPr>
              <a:t>ţ]</a:t>
            </a:r>
            <a:r>
              <a:rPr lang="en-US" sz="1800" dirty="0" smtClean="0">
                <a:solidFill>
                  <a:prstClr val="black"/>
                </a:solidFill>
              </a:rPr>
              <a:t>  </a:t>
            </a:r>
            <a:r>
              <a:rPr lang="en-US" sz="1800" b="1" dirty="0" smtClean="0">
                <a:solidFill>
                  <a:prstClr val="black"/>
                </a:solidFill>
              </a:rPr>
              <a:t>/</a:t>
            </a:r>
            <a:r>
              <a:rPr lang="en-US" sz="1800" dirty="0" smtClean="0">
                <a:solidFill>
                  <a:prstClr val="black"/>
                </a:solidFill>
              </a:rPr>
              <a:t>_[+cons,-son, - voice]</a:t>
            </a:r>
          </a:p>
          <a:p>
            <a:pPr marL="0" fontAlgn="t">
              <a:spcBef>
                <a:spcPts val="0"/>
              </a:spcBef>
            </a:pPr>
            <a:endParaRPr lang="en-US" sz="1800" dirty="0" smtClean="0">
              <a:solidFill>
                <a:prstClr val="black"/>
              </a:solidFill>
            </a:endParaRPr>
          </a:p>
          <a:p>
            <a:pPr marL="228600" lvl="1" indent="0" fontAlgn="t">
              <a:spcBef>
                <a:spcPts val="0"/>
              </a:spcBef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	b</a:t>
            </a:r>
            <a:r>
              <a:rPr lang="en-US" sz="1800" dirty="0">
                <a:solidFill>
                  <a:prstClr val="black"/>
                </a:solidFill>
              </a:rPr>
              <a:t>. </a:t>
            </a:r>
            <a:r>
              <a:rPr lang="ru-RU" sz="1800" dirty="0" smtClean="0">
                <a:solidFill>
                  <a:prstClr val="black"/>
                </a:solidFill>
              </a:rPr>
              <a:t> Чередования </a:t>
            </a:r>
            <a:r>
              <a:rPr lang="en-US" sz="1800" dirty="0">
                <a:solidFill>
                  <a:prstClr val="black"/>
                </a:solidFill>
              </a:rPr>
              <a:t>[</a:t>
            </a:r>
            <a:r>
              <a:rPr lang="de-DE" sz="1800" dirty="0" err="1" smtClean="0">
                <a:solidFill>
                  <a:prstClr val="black"/>
                </a:solidFill>
              </a:rPr>
              <a:t>ţţ</a:t>
            </a:r>
            <a:r>
              <a:rPr lang="de-DE" sz="1800" dirty="0" smtClean="0">
                <a:solidFill>
                  <a:prstClr val="black"/>
                </a:solidFill>
              </a:rPr>
              <a:t>]</a:t>
            </a:r>
            <a:r>
              <a:rPr lang="ru-RU" sz="1800" dirty="0" smtClean="0">
                <a:solidFill>
                  <a:prstClr val="black"/>
                </a:solidFill>
              </a:rPr>
              <a:t> и </a:t>
            </a:r>
            <a:r>
              <a:rPr lang="en-US" sz="1800" dirty="0" smtClean="0">
                <a:solidFill>
                  <a:prstClr val="black"/>
                </a:solidFill>
              </a:rPr>
              <a:t>[</a:t>
            </a:r>
            <a:r>
              <a:rPr lang="de-DE" sz="1800" dirty="0">
                <a:solidFill>
                  <a:prstClr val="black"/>
                </a:solidFill>
              </a:rPr>
              <a:t>d̩</a:t>
            </a:r>
            <a:r>
              <a:rPr lang="en-US" sz="1800" dirty="0" smtClean="0">
                <a:solidFill>
                  <a:prstClr val="black"/>
                </a:solidFill>
              </a:rPr>
              <a:t>]</a:t>
            </a:r>
            <a:r>
              <a:rPr lang="ru-RU" sz="1800" dirty="0" smtClean="0">
                <a:solidFill>
                  <a:prstClr val="black"/>
                </a:solidFill>
              </a:rPr>
              <a:t> между глагольными и именными словоформами</a:t>
            </a:r>
            <a:r>
              <a:rPr lang="en-US" sz="1800" dirty="0" smtClean="0">
                <a:solidFill>
                  <a:prstClr val="black"/>
                </a:solidFill>
              </a:rPr>
              <a:t>					</a:t>
            </a:r>
            <a:endParaRPr lang="ru-RU" sz="1800" dirty="0" smtClean="0">
              <a:solidFill>
                <a:prstClr val="black"/>
              </a:solidFill>
            </a:endParaRPr>
          </a:p>
          <a:p>
            <a:pPr marL="228600" lvl="1" indent="0" fontAlgn="t">
              <a:spcBef>
                <a:spcPts val="0"/>
              </a:spcBef>
              <a:buNone/>
            </a:pPr>
            <a:endParaRPr lang="en-US" sz="1800" dirty="0" smtClean="0">
              <a:solidFill>
                <a:prstClr val="black"/>
              </a:solidFill>
            </a:endParaRPr>
          </a:p>
          <a:p>
            <a:pPr marL="228600" lvl="1" indent="0" fontAlgn="t"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ru-RU" sz="1800" dirty="0">
                <a:solidFill>
                  <a:prstClr val="black"/>
                </a:solidFill>
              </a:rPr>
              <a:t> </a:t>
            </a:r>
            <a:r>
              <a:rPr lang="ru-RU" sz="1800" dirty="0" smtClean="0">
                <a:solidFill>
                  <a:prstClr val="black"/>
                </a:solidFill>
              </a:rPr>
              <a:t>     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ru-RU" sz="1800" dirty="0" smtClean="0">
                <a:solidFill>
                  <a:prstClr val="black"/>
                </a:solidFill>
              </a:rPr>
              <a:t>						</a:t>
            </a:r>
            <a:r>
              <a:rPr lang="en-US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hold.PRF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holding(N)</a:t>
            </a: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0" fontAlgn="t">
              <a:spcBef>
                <a:spcPts val="0"/>
              </a:spcBef>
              <a:buNone/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0" fontAlgn="t">
              <a:spcBef>
                <a:spcPts val="0"/>
              </a:spcBef>
              <a:buNone/>
            </a:pPr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0" fontAlgn="t">
              <a:spcBef>
                <a:spcPts val="0"/>
              </a:spcBef>
              <a:buNone/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0" fontAlgn="t">
              <a:spcBef>
                <a:spcPts val="0"/>
              </a:spcBef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2.	</a:t>
            </a:r>
            <a:r>
              <a:rPr lang="en-US" sz="1800" dirty="0" smtClean="0">
                <a:solidFill>
                  <a:prstClr val="black"/>
                </a:solidFill>
              </a:rPr>
              <a:t>a</a:t>
            </a:r>
            <a:r>
              <a:rPr lang="en-US" sz="1800" dirty="0">
                <a:solidFill>
                  <a:prstClr val="black"/>
                </a:solidFill>
              </a:rPr>
              <a:t>. </a:t>
            </a:r>
            <a:r>
              <a:rPr lang="ru-RU" sz="1800" dirty="0">
                <a:solidFill>
                  <a:prstClr val="black"/>
                </a:solidFill>
              </a:rPr>
              <a:t>Варьирование </a:t>
            </a:r>
            <a:r>
              <a:rPr lang="en-US" sz="1800" dirty="0">
                <a:solidFill>
                  <a:prstClr val="black"/>
                </a:solidFill>
              </a:rPr>
              <a:t>[</a:t>
            </a:r>
            <a:r>
              <a:rPr lang="ru-RU" sz="1800" dirty="0">
                <a:solidFill>
                  <a:prstClr val="black"/>
                </a:solidFill>
              </a:rPr>
              <a:t>š</a:t>
            </a:r>
            <a:r>
              <a:rPr lang="en-US" sz="1800" dirty="0">
                <a:solidFill>
                  <a:prstClr val="black"/>
                </a:solidFill>
              </a:rPr>
              <a:t>] </a:t>
            </a:r>
            <a:r>
              <a:rPr lang="ru-RU" sz="1800" dirty="0">
                <a:solidFill>
                  <a:prstClr val="black"/>
                </a:solidFill>
              </a:rPr>
              <a:t>и </a:t>
            </a:r>
            <a:r>
              <a:rPr lang="en-US" sz="1800" dirty="0">
                <a:solidFill>
                  <a:prstClr val="black"/>
                </a:solidFill>
              </a:rPr>
              <a:t>[zz] </a:t>
            </a:r>
            <a:r>
              <a:rPr lang="ru-RU" sz="1800" dirty="0" smtClean="0">
                <a:solidFill>
                  <a:prstClr val="black"/>
                </a:solidFill>
              </a:rPr>
              <a:t>					   (среди информантов 	</a:t>
            </a:r>
          </a:p>
          <a:p>
            <a:pPr marL="228600" lvl="1" indent="0" fontAlgn="t">
              <a:spcBef>
                <a:spcPts val="0"/>
              </a:spcBef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	     между разными словоформами				</a:t>
            </a:r>
            <a:r>
              <a:rPr lang="ru-RU" sz="1800" dirty="0">
                <a:solidFill>
                  <a:prstClr val="black"/>
                </a:solidFill>
              </a:rPr>
              <a:t> </a:t>
            </a:r>
            <a:r>
              <a:rPr lang="ru-RU" sz="1800" dirty="0" smtClean="0">
                <a:solidFill>
                  <a:prstClr val="black"/>
                </a:solidFill>
              </a:rPr>
              <a:t> 	разных диалектов)</a:t>
            </a:r>
            <a:endParaRPr lang="ru-RU" sz="18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	</a:t>
            </a:r>
            <a:endParaRPr lang="ru-RU" sz="1800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prstClr val="black"/>
                </a:solidFill>
              </a:rPr>
              <a:t>	</a:t>
            </a:r>
            <a:r>
              <a:rPr lang="en-US" sz="1800" dirty="0" smtClean="0">
                <a:solidFill>
                  <a:prstClr val="black"/>
                </a:solidFill>
              </a:rPr>
              <a:t>b</a:t>
            </a:r>
            <a:r>
              <a:rPr lang="en-US" sz="1800" dirty="0">
                <a:solidFill>
                  <a:prstClr val="black"/>
                </a:solidFill>
              </a:rPr>
              <a:t>. </a:t>
            </a:r>
            <a:r>
              <a:rPr lang="ru-RU" sz="1800" dirty="0" smtClean="0">
                <a:solidFill>
                  <a:prstClr val="black"/>
                </a:solidFill>
              </a:rPr>
              <a:t>Варьирование </a:t>
            </a:r>
            <a:r>
              <a:rPr lang="en-US" sz="1800" dirty="0">
                <a:solidFill>
                  <a:prstClr val="black"/>
                </a:solidFill>
              </a:rPr>
              <a:t>[</a:t>
            </a:r>
            <a:r>
              <a:rPr lang="ru-RU" sz="1800" dirty="0">
                <a:solidFill>
                  <a:prstClr val="black"/>
                </a:solidFill>
              </a:rPr>
              <a:t>š</a:t>
            </a:r>
            <a:r>
              <a:rPr lang="en-US" sz="1800" dirty="0">
                <a:solidFill>
                  <a:prstClr val="black"/>
                </a:solidFill>
              </a:rPr>
              <a:t>] </a:t>
            </a:r>
            <a:r>
              <a:rPr lang="ru-RU" sz="1800" dirty="0">
                <a:solidFill>
                  <a:prstClr val="black"/>
                </a:solidFill>
              </a:rPr>
              <a:t>и </a:t>
            </a:r>
            <a:r>
              <a:rPr lang="en-US" sz="1800" dirty="0" smtClean="0">
                <a:solidFill>
                  <a:prstClr val="black"/>
                </a:solidFill>
              </a:rPr>
              <a:t>[</a:t>
            </a:r>
            <a:r>
              <a:rPr lang="ru-RU" sz="1800" dirty="0" smtClean="0">
                <a:solidFill>
                  <a:prstClr val="black"/>
                </a:solidFill>
              </a:rPr>
              <a:t>ž</a:t>
            </a:r>
            <a:r>
              <a:rPr lang="en-US" sz="1800" dirty="0" smtClean="0">
                <a:solidFill>
                  <a:prstClr val="black"/>
                </a:solidFill>
              </a:rPr>
              <a:t>] </a:t>
            </a:r>
            <a:endParaRPr lang="ru-RU" sz="1800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prstClr val="black"/>
                </a:solidFill>
              </a:rPr>
              <a:t>	</a:t>
            </a:r>
            <a:r>
              <a:rPr lang="ru-RU" sz="1800" dirty="0" smtClean="0">
                <a:solidFill>
                  <a:prstClr val="black"/>
                </a:solidFill>
              </a:rPr>
              <a:t>     в одной словоформе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800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dirty="0" smtClean="0">
                <a:solidFill>
                  <a:prstClr val="black"/>
                </a:solidFill>
              </a:rPr>
              <a:t>    3.	</a:t>
            </a:r>
            <a:r>
              <a:rPr lang="ru-RU" sz="1800" dirty="0">
                <a:solidFill>
                  <a:prstClr val="black"/>
                </a:solidFill>
              </a:rPr>
              <a:t>В</a:t>
            </a:r>
            <a:r>
              <a:rPr lang="ru-RU" sz="1800" dirty="0" smtClean="0">
                <a:solidFill>
                  <a:prstClr val="black"/>
                </a:solidFill>
              </a:rPr>
              <a:t>ыпадение </a:t>
            </a:r>
            <a:r>
              <a:rPr lang="en-US" sz="1800" dirty="0" smtClean="0">
                <a:solidFill>
                  <a:prstClr val="black"/>
                </a:solidFill>
              </a:rPr>
              <a:t>[j]            ‘carrion’		SG		PL	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dirty="0" smtClean="0">
                <a:solidFill>
                  <a:prstClr val="black"/>
                </a:solidFill>
              </a:rPr>
              <a:t>					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Fe-SG-carrion-SG 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Fe-PL-carrion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   	</a:t>
            </a:r>
            <a:endParaRPr lang="ru-RU" sz="1800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marL="3657600" lvl="8" indent="0">
              <a:buNone/>
            </a:pPr>
            <a:r>
              <a:rPr lang="en-US" dirty="0"/>
              <a:t> </a:t>
            </a:r>
            <a:r>
              <a:rPr lang="en-US" dirty="0" smtClean="0"/>
              <a:t>        	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820" y="3054254"/>
            <a:ext cx="3924039" cy="3551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3925081"/>
            <a:ext cx="3647916" cy="3001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46" y="4712066"/>
            <a:ext cx="3572262" cy="2657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438" y="1811836"/>
            <a:ext cx="661691" cy="3061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500" y="1825087"/>
            <a:ext cx="575709" cy="2929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288989" y="2068195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6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9800" y="122848"/>
            <a:ext cx="10515600" cy="132556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prstClr val="black"/>
                </a:solidFill>
              </a:rPr>
              <a:t>Фонологическая система</a:t>
            </a:r>
            <a:br>
              <a:rPr lang="ru-RU" sz="4000" dirty="0">
                <a:solidFill>
                  <a:prstClr val="black"/>
                </a:solidFill>
              </a:rPr>
            </a:br>
            <a:r>
              <a:rPr lang="ru-RU" sz="4000" dirty="0" smtClean="0">
                <a:solidFill>
                  <a:prstClr val="black"/>
                </a:solidFill>
              </a:rPr>
              <a:t>Вокализм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Редуцированные гласные: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Полные гласные  :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679566"/>
              </p:ext>
            </p:extLst>
          </p:nvPr>
        </p:nvGraphicFramePr>
        <p:xfrm>
          <a:off x="2133598" y="2360897"/>
          <a:ext cx="8128000" cy="1340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2715524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705880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67756823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61586100"/>
                    </a:ext>
                  </a:extLst>
                </a:gridCol>
              </a:tblGrid>
              <a:tr h="352567">
                <a:tc>
                  <a:txBody>
                    <a:bodyPr/>
                    <a:lstStyle/>
                    <a:p>
                      <a:r>
                        <a:rPr lang="ru-RU" dirty="0" smtClean="0"/>
                        <a:t>подъем</a:t>
                      </a:r>
                      <a:r>
                        <a:rPr lang="en-US" dirty="0" smtClean="0"/>
                        <a:t>/</a:t>
                      </a:r>
                      <a:r>
                        <a:rPr lang="ru-RU" dirty="0" smtClean="0"/>
                        <a:t>ряд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передний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задний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3081"/>
                  </a:ext>
                </a:extLst>
              </a:tr>
              <a:tr h="401535">
                <a:tc>
                  <a:txBody>
                    <a:bodyPr/>
                    <a:lstStyle/>
                    <a:p>
                      <a:r>
                        <a:rPr lang="ru-RU" dirty="0" smtClean="0"/>
                        <a:t>верхний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ǝ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745943"/>
                  </a:ext>
                </a:extLst>
              </a:tr>
              <a:tr h="558232">
                <a:tc>
                  <a:txBody>
                    <a:bodyPr/>
                    <a:lstStyle/>
                    <a:p>
                      <a:r>
                        <a:rPr lang="ru-RU" dirty="0" smtClean="0"/>
                        <a:t>нижний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ᴂ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83959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585400"/>
              </p:ext>
            </p:extLst>
          </p:nvPr>
        </p:nvGraphicFramePr>
        <p:xfrm>
          <a:off x="2133600" y="4345353"/>
          <a:ext cx="8128000" cy="1517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8649124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721340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6349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59181119"/>
                    </a:ext>
                  </a:extLst>
                </a:gridCol>
              </a:tblGrid>
              <a:tr h="390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подъем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ряд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передний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задний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59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верхний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3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средне-верхний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4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нижний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ɑ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295422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1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046" y="1453662"/>
            <a:ext cx="10515600" cy="4793640"/>
          </a:xfrm>
        </p:spPr>
        <p:txBody>
          <a:bodyPr/>
          <a:lstStyle/>
          <a:p>
            <a:r>
              <a:rPr lang="ru-RU" dirty="0" smtClean="0"/>
              <a:t> Редуцированные гласные не могут появляться на конце словоформы</a:t>
            </a:r>
          </a:p>
          <a:p>
            <a:r>
              <a:rPr lang="ru-RU" dirty="0" smtClean="0"/>
              <a:t>Все гласные могут появляться как в начале, так и в середине словоформы</a:t>
            </a:r>
            <a:endParaRPr lang="en-US" dirty="0" smtClean="0"/>
          </a:p>
          <a:p>
            <a:r>
              <a:rPr lang="ru-RU" dirty="0" smtClean="0"/>
              <a:t>Удаление </a:t>
            </a:r>
            <a:r>
              <a:rPr lang="en-US" dirty="0" smtClean="0"/>
              <a:t>/</a:t>
            </a:r>
            <a:r>
              <a:rPr lang="en-US" dirty="0" err="1" smtClean="0"/>
              <a:t>i</a:t>
            </a:r>
            <a:r>
              <a:rPr lang="en-US" dirty="0"/>
              <a:t>/,/</a:t>
            </a:r>
            <a:r>
              <a:rPr lang="en-US" dirty="0" smtClean="0"/>
              <a:t>ɑ/</a:t>
            </a:r>
            <a:r>
              <a:rPr lang="ru-RU" dirty="0" smtClean="0"/>
              <a:t> на конце словоформы глаголов, если не предшествует нулевой морфеме (императивные показатели). В случае появления сочетания СС -</a:t>
            </a:r>
            <a:r>
              <a:rPr lang="en-US" dirty="0" smtClean="0"/>
              <a:t>&gt; </a:t>
            </a:r>
            <a:r>
              <a:rPr lang="ru-RU" dirty="0" smtClean="0"/>
              <a:t> вставка </a:t>
            </a:r>
            <a:r>
              <a:rPr lang="en-US" dirty="0" smtClean="0"/>
              <a:t>/ǝ/</a:t>
            </a:r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177214" y="1828023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6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Ударение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 имён ударение лексическое</a:t>
            </a: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sz="1600" i="1" dirty="0"/>
              <a:t>	</a:t>
            </a:r>
            <a:r>
              <a:rPr lang="en-US" sz="1600" i="1" dirty="0" smtClean="0"/>
              <a:t>				</a:t>
            </a:r>
            <a:endParaRPr lang="en-US" sz="1600" i="1" dirty="0"/>
          </a:p>
          <a:p>
            <a:pPr marL="0" indent="0">
              <a:buNone/>
            </a:pPr>
            <a:r>
              <a:rPr lang="en-US" sz="1600" i="1" dirty="0" smtClean="0"/>
              <a:t>						‘</a:t>
            </a:r>
            <a:r>
              <a:rPr lang="ru-RU" sz="1600" i="1" dirty="0" smtClean="0"/>
              <a:t>мужчина</a:t>
            </a:r>
            <a:r>
              <a:rPr lang="en-US" sz="1600" i="1" dirty="0"/>
              <a:t>’</a:t>
            </a:r>
            <a:endParaRPr lang="ru-RU" sz="1600" i="1" dirty="0"/>
          </a:p>
          <a:p>
            <a:endParaRPr lang="ru-RU" dirty="0"/>
          </a:p>
          <a:p>
            <a:r>
              <a:rPr lang="ru-RU" dirty="0" smtClean="0"/>
              <a:t>У глаголов ударение падает на третий слог с конца</a:t>
            </a:r>
            <a:r>
              <a:rPr lang="en-US" dirty="0" smtClean="0"/>
              <a:t>/</a:t>
            </a:r>
            <a:r>
              <a:rPr lang="ru-RU" dirty="0" smtClean="0"/>
              <a:t>самый</a:t>
            </a:r>
          </a:p>
          <a:p>
            <a:pPr marL="0" indent="0">
              <a:buNone/>
            </a:pPr>
            <a:r>
              <a:rPr lang="ru-RU" dirty="0" smtClean="0"/>
              <a:t>левый слог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				</a:t>
            </a:r>
            <a:endParaRPr lang="ru-RU" dirty="0"/>
          </a:p>
          <a:p>
            <a:pPr marL="0" indent="0">
              <a:buNone/>
            </a:pPr>
            <a:r>
              <a:rPr lang="en-US" sz="1600" i="1" dirty="0"/>
              <a:t> ‘</a:t>
            </a:r>
            <a:r>
              <a:rPr lang="ru-RU" sz="1600" i="1" dirty="0"/>
              <a:t>ты работал</a:t>
            </a:r>
            <a:r>
              <a:rPr lang="en-US" sz="1600" i="1" dirty="0"/>
              <a:t>’	</a:t>
            </a:r>
            <a:r>
              <a:rPr lang="en-US" sz="2000" i="1" dirty="0" smtClean="0"/>
              <a:t>	</a:t>
            </a:r>
            <a:r>
              <a:rPr lang="ru-RU" sz="2000" i="1" dirty="0"/>
              <a:t>	</a:t>
            </a:r>
            <a:r>
              <a:rPr lang="ru-RU" sz="2000" i="1" dirty="0" smtClean="0"/>
              <a:t>	</a:t>
            </a:r>
            <a:r>
              <a:rPr lang="ru-RU" sz="1600" i="1" dirty="0"/>
              <a:t>дефолтное 	 </a:t>
            </a:r>
            <a:r>
              <a:rPr lang="ru-RU" sz="1600" i="1" dirty="0" smtClean="0"/>
              <a:t>лексическое </a:t>
            </a:r>
            <a:endParaRPr lang="ru-RU" sz="1600" i="1" dirty="0"/>
          </a:p>
          <a:p>
            <a:pPr marL="0" indent="0">
              <a:buNone/>
            </a:pPr>
            <a:r>
              <a:rPr lang="ru-RU" sz="1600" i="1" dirty="0"/>
              <a:t>					ударение		ударение</a:t>
            </a:r>
            <a:r>
              <a:rPr lang="ru-RU" sz="2000" i="1" dirty="0" smtClean="0"/>
              <a:t>	</a:t>
            </a:r>
            <a:endParaRPr lang="ru-RU" sz="20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2" y="4457193"/>
            <a:ext cx="2814394" cy="6550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805" y="1825625"/>
            <a:ext cx="1126130" cy="6187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934" y="4457193"/>
            <a:ext cx="329376" cy="4582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411" y="4457193"/>
            <a:ext cx="380221" cy="39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6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Именная морфология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283157"/>
              </p:ext>
            </p:extLst>
          </p:nvPr>
        </p:nvGraphicFramePr>
        <p:xfrm>
          <a:off x="838200" y="1759020"/>
          <a:ext cx="10515603" cy="110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230960906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5509662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428041944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9965540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123299002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1071870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452460626"/>
                    </a:ext>
                  </a:extLst>
                </a:gridCol>
              </a:tblGrid>
              <a:tr h="331421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</a:t>
                      </a:r>
                      <a:r>
                        <a:rPr lang="en-US" dirty="0" smtClean="0"/>
                        <a:t>/</a:t>
                      </a:r>
                      <a:r>
                        <a:rPr lang="ru-RU" dirty="0" smtClean="0"/>
                        <a:t>род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1Fe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2Ma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2Fe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3Ma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3Fe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39340"/>
                  </a:ext>
                </a:extLst>
              </a:tr>
              <a:tr h="223569">
                <a:tc>
                  <a:txBody>
                    <a:bodyPr/>
                    <a:lstStyle/>
                    <a:p>
                      <a:r>
                        <a:rPr lang="en-US" dirty="0" smtClean="0"/>
                        <a:t>SG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nœ̀kk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/>
                </a:tc>
                <a:tc hMerge="1">
                  <a:txBody>
                    <a:bodyPr/>
                    <a:lstStyle/>
                    <a:p>
                      <a:pPr fontAlgn="t"/>
                      <a:endParaRPr lang="de-DE" dirty="0">
                        <a:effectLst/>
                      </a:endParaRPr>
                    </a:p>
                  </a:txBody>
                  <a:tcPr marL="38100" marR="38100"/>
                </a:tc>
                <a:tc>
                  <a:txBody>
                    <a:bodyPr/>
                    <a:lstStyle/>
                    <a:p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kæ̀yy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kœ̀mm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ə̀nta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96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nœ̀kkæ̀ned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̩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/>
                </a:tc>
                <a:tc>
                  <a:txBody>
                    <a:bodyPr/>
                    <a:lstStyle/>
                    <a:p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nækkœ̀nœted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kœwǽned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̩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de-DE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kœmǽted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̩</a:t>
                      </a:r>
                    </a:p>
                  </a:txBody>
                  <a:tcPr marL="38100" marR="381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ə̀ntœ́ned̩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əntœ̀nœted̩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/>
                </a:tc>
                <a:extLst>
                  <a:ext uri="{0D108BD9-81ED-4DB2-BD59-A6C34878D82A}">
                    <a16:rowId xmlns:a16="http://schemas.microsoft.com/office/drawing/2014/main" val="112535877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757851" y="1122362"/>
            <a:ext cx="2330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Местоимения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34646" y="3244334"/>
            <a:ext cx="1020689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У имён существительных 2 рода – мужской и женский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Неодушевленные имена существительные мужского рода могут менять род, образовывая диминутивную форму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кусок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Fe-SG-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маленький.кусок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solidFill>
                  <a:srgbClr val="222222"/>
                </a:solidFill>
                <a:latin typeface="arial" panose="020B0604020202020204" pitchFamily="34" charset="0"/>
              </a:rPr>
              <a:t>∅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-Fe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861" y="4476534"/>
            <a:ext cx="771693" cy="3036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982" y="4476534"/>
            <a:ext cx="1309896" cy="2806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679431" y="1914731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4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677" y="171938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Характер границы между</a:t>
            </a:r>
            <a:br>
              <a:rPr lang="ru-RU" dirty="0"/>
            </a:br>
            <a:r>
              <a:rPr lang="ru-RU" dirty="0"/>
              <a:t>морфемами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677" y="211479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	Агглютинация 				</a:t>
            </a:r>
            <a:r>
              <a:rPr lang="ru-RU" sz="3200" dirty="0" smtClean="0"/>
              <a:t>Фузия </a:t>
            </a:r>
            <a:r>
              <a:rPr lang="ru-RU" dirty="0" smtClean="0"/>
              <a:t>					</a:t>
            </a:r>
          </a:p>
          <a:p>
            <a:pPr marL="0" indent="0">
              <a:buNone/>
            </a:pPr>
            <a:r>
              <a:rPr lang="ru-RU" dirty="0" smtClean="0"/>
              <a:t>	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Fe-SG-hyena</a:t>
            </a:r>
            <a:r>
              <a:rPr lang="en-US" dirty="0" smtClean="0"/>
              <a:t>	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Fe-PL-hyena-PL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/>
              <a:t>	</a:t>
            </a:r>
            <a:endParaRPr lang="ru-RU" dirty="0"/>
          </a:p>
          <a:p>
            <a:pPr marL="914400" lvl="2" indent="0">
              <a:buNone/>
            </a:pPr>
            <a:r>
              <a:rPr lang="en-US" dirty="0" smtClean="0"/>
              <a:t>  </a:t>
            </a:r>
            <a:r>
              <a:rPr lang="en-US" i="1" dirty="0" smtClean="0"/>
              <a:t>‘</a:t>
            </a:r>
            <a:r>
              <a:rPr lang="ru-RU" i="1" dirty="0" smtClean="0"/>
              <a:t>гиена</a:t>
            </a:r>
            <a:r>
              <a:rPr lang="en-US" i="1" dirty="0" smtClean="0"/>
              <a:t>’	</a:t>
            </a:r>
            <a:r>
              <a:rPr lang="en-US" dirty="0" smtClean="0"/>
              <a:t>	</a:t>
            </a:r>
            <a:r>
              <a:rPr lang="en-US" i="1" dirty="0" smtClean="0"/>
              <a:t>     ‘</a:t>
            </a:r>
            <a:r>
              <a:rPr lang="ru-RU" i="1" dirty="0" smtClean="0"/>
              <a:t>гиены</a:t>
            </a:r>
            <a:r>
              <a:rPr lang="en-US" i="1" dirty="0" smtClean="0"/>
              <a:t>’</a:t>
            </a:r>
            <a:r>
              <a:rPr lang="en-US" dirty="0" smtClean="0"/>
              <a:t>			        </a:t>
            </a:r>
            <a:r>
              <a:rPr lang="en-US" i="1" dirty="0" smtClean="0"/>
              <a:t>‘</a:t>
            </a:r>
            <a:r>
              <a:rPr lang="ru-RU" i="1" dirty="0" smtClean="0"/>
              <a:t>мои дети</a:t>
            </a:r>
            <a:r>
              <a:rPr lang="en-US" i="1" dirty="0" smtClean="0"/>
              <a:t>’</a:t>
            </a:r>
          </a:p>
          <a:p>
            <a:pPr marL="914400" lvl="2" indent="0">
              <a:buNone/>
            </a:pPr>
            <a:endParaRPr lang="en-US" sz="2400" dirty="0"/>
          </a:p>
          <a:p>
            <a:pPr lvl="2"/>
            <a:r>
              <a:rPr lang="ru-RU" sz="2400" dirty="0" smtClean="0"/>
              <a:t>Существование отдельного показателя женского рода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838" y="2735961"/>
            <a:ext cx="4280639" cy="3200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528" y="2895985"/>
            <a:ext cx="2329393" cy="5466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8479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Степень свободы выражения</a:t>
            </a:r>
            <a:br>
              <a:rPr lang="ru-RU" dirty="0"/>
            </a:br>
            <a:r>
              <a:rPr lang="ru-RU" dirty="0"/>
              <a:t>грамматических значений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785" y="1695938"/>
            <a:ext cx="10752015" cy="4481025"/>
          </a:xfrm>
        </p:spPr>
        <p:txBody>
          <a:bodyPr/>
          <a:lstStyle/>
          <a:p>
            <a:r>
              <a:rPr lang="ru-RU" dirty="0" err="1" smtClean="0"/>
              <a:t>Синтетизм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			</a:t>
            </a:r>
            <a:r>
              <a:rPr lang="en-US" sz="1800" i="1" dirty="0" smtClean="0"/>
              <a:t>‘</a:t>
            </a:r>
            <a:r>
              <a:rPr lang="ru-RU" sz="1800" i="1" dirty="0" smtClean="0"/>
              <a:t>Я дал моему другу курицу</a:t>
            </a:r>
            <a:r>
              <a:rPr lang="en-US" sz="1800" i="1" dirty="0" smtClean="0"/>
              <a:t>’</a:t>
            </a:r>
            <a:endParaRPr lang="ru-RU" sz="1800" i="1" dirty="0" smtClean="0"/>
          </a:p>
          <a:p>
            <a:r>
              <a:rPr lang="ru-RU" sz="1800" i="1" dirty="0"/>
              <a:t> </a:t>
            </a:r>
            <a:r>
              <a:rPr lang="ru-RU" dirty="0"/>
              <a:t>Элементы </a:t>
            </a:r>
            <a:r>
              <a:rPr lang="ru-RU" dirty="0" err="1" smtClean="0"/>
              <a:t>аналитизма</a:t>
            </a:r>
            <a:r>
              <a:rPr lang="en-US" dirty="0" smtClean="0"/>
              <a:t>. </a:t>
            </a:r>
            <a:r>
              <a:rPr lang="ru-RU" dirty="0" smtClean="0"/>
              <a:t>Частица 		– показатель прошедшего времени у результативных глаголов:</a:t>
            </a:r>
          </a:p>
          <a:p>
            <a:endParaRPr lang="ru-RU" dirty="0" smtClean="0"/>
          </a:p>
          <a:p>
            <a:endParaRPr lang="ru-RU" dirty="0"/>
          </a:p>
          <a:p>
            <a:pPr marL="2286000" lvl="5" indent="0">
              <a:buNone/>
            </a:pPr>
            <a:r>
              <a:rPr lang="ru-RU" dirty="0"/>
              <a:t> </a:t>
            </a:r>
            <a:r>
              <a:rPr lang="en-US" dirty="0" smtClean="0"/>
              <a:t>	‘</a:t>
            </a:r>
            <a:r>
              <a:rPr lang="ru-RU" i="1" dirty="0"/>
              <a:t>У меня был Х</a:t>
            </a:r>
            <a:r>
              <a:rPr lang="en-US" i="1" dirty="0"/>
              <a:t>’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503" y="2223262"/>
            <a:ext cx="5171005" cy="535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503" y="4486558"/>
            <a:ext cx="3592112" cy="507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68" y="3303626"/>
            <a:ext cx="743439" cy="337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341414" y="1884110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8138" y="0"/>
            <a:ext cx="10515600" cy="1325563"/>
          </a:xfrm>
        </p:spPr>
        <p:txBody>
          <a:bodyPr/>
          <a:lstStyle/>
          <a:p>
            <a:r>
              <a:rPr lang="ru-RU" dirty="0" smtClean="0"/>
              <a:t>Тип маркирования в именной группе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241" y="1426779"/>
            <a:ext cx="10962020" cy="493175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Вершинное </a:t>
            </a:r>
            <a:r>
              <a:rPr lang="ru-RU" sz="3200" dirty="0" smtClean="0"/>
              <a:t>:</a:t>
            </a:r>
            <a:endParaRPr lang="ru-RU" sz="3200" dirty="0" smtClean="0"/>
          </a:p>
          <a:p>
            <a:endParaRPr lang="ru-RU" sz="3200" dirty="0"/>
          </a:p>
          <a:p>
            <a:pPr marL="457200" lvl="1" indent="0">
              <a:buNone/>
            </a:pPr>
            <a:endParaRPr lang="ru-RU" sz="2800" dirty="0"/>
          </a:p>
          <a:p>
            <a:pPr marL="457200" lvl="1" indent="0">
              <a:buNone/>
            </a:pPr>
            <a:r>
              <a:rPr lang="ru-RU" i="1" dirty="0" smtClean="0"/>
              <a:t> 	</a:t>
            </a:r>
            <a:r>
              <a:rPr lang="en-US" i="1" dirty="0" smtClean="0"/>
              <a:t>‘</a:t>
            </a:r>
            <a:r>
              <a:rPr lang="ru-RU" i="1" dirty="0" smtClean="0"/>
              <a:t>его дети</a:t>
            </a:r>
            <a:r>
              <a:rPr lang="en-US" i="1" dirty="0" smtClean="0"/>
              <a:t>’</a:t>
            </a:r>
            <a:r>
              <a:rPr lang="ru-RU" i="1" dirty="0" smtClean="0"/>
              <a:t>					</a:t>
            </a:r>
            <a:r>
              <a:rPr lang="en-US" i="1" dirty="0" smtClean="0"/>
              <a:t>‘</a:t>
            </a:r>
            <a:r>
              <a:rPr lang="ru-RU" i="1" dirty="0" smtClean="0"/>
              <a:t>мой друг</a:t>
            </a:r>
            <a:r>
              <a:rPr lang="en-US" i="1" dirty="0" smtClean="0"/>
              <a:t>’</a:t>
            </a:r>
            <a:endParaRPr lang="ru-RU" sz="3200" dirty="0"/>
          </a:p>
          <a:p>
            <a:pPr marL="457200" lvl="1" indent="0">
              <a:buNone/>
            </a:pPr>
            <a:endParaRPr lang="ru-RU" i="1" dirty="0" smtClean="0"/>
          </a:p>
          <a:p>
            <a:pPr marL="0" lvl="1" indent="0">
              <a:buNone/>
            </a:pPr>
            <a:endParaRPr lang="en-US" sz="3200" i="1" dirty="0" smtClean="0"/>
          </a:p>
          <a:p>
            <a:pPr marL="0" lvl="1" indent="0">
              <a:buNone/>
            </a:pPr>
            <a:endParaRPr lang="en-US" sz="3200" i="1" dirty="0" smtClean="0"/>
          </a:p>
          <a:p>
            <a:pPr marL="0" lvl="1" indent="0">
              <a:buNone/>
            </a:pPr>
            <a:r>
              <a:rPr lang="ru-RU" sz="3200" i="1" dirty="0" smtClean="0"/>
              <a:t>	</a:t>
            </a:r>
            <a:r>
              <a:rPr lang="en-US" i="1" dirty="0" smtClean="0"/>
              <a:t>‘</a:t>
            </a:r>
            <a:r>
              <a:rPr lang="ru-RU" i="1" dirty="0"/>
              <a:t>красота дюн</a:t>
            </a:r>
            <a:r>
              <a:rPr lang="en-US" i="1" dirty="0"/>
              <a:t>’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03677" y="1891084"/>
            <a:ext cx="4353169" cy="3264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28" y="2118031"/>
            <a:ext cx="2124211" cy="7516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13" y="2118031"/>
            <a:ext cx="2490642" cy="5906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28" y="4077010"/>
            <a:ext cx="4141840" cy="53709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035228" y="3892658"/>
            <a:ext cx="0" cy="8206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307373" y="3892658"/>
            <a:ext cx="0" cy="8206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3159439" y="4821382"/>
            <a:ext cx="2177332" cy="5403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322697" y="5177043"/>
            <a:ext cx="2796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о</a:t>
            </a:r>
            <a:r>
              <a:rPr lang="ru-RU" i="1" dirty="0" smtClean="0"/>
              <a:t>дно фонетическое слово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41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908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Тип маркирования в предикации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Вершинное </a:t>
            </a:r>
            <a:r>
              <a:rPr lang="ru-RU" dirty="0" smtClean="0"/>
              <a:t>маркирование:</a:t>
            </a:r>
          </a:p>
          <a:p>
            <a:endParaRPr lang="ru-RU" dirty="0"/>
          </a:p>
          <a:p>
            <a:pPr marL="1828800" lvl="4" indent="0">
              <a:buNone/>
            </a:pPr>
            <a:endParaRPr lang="ru-RU" dirty="0"/>
          </a:p>
          <a:p>
            <a:pPr marL="1828800" lvl="4" indent="0">
              <a:buNone/>
            </a:pPr>
            <a:endParaRPr lang="ru-RU" i="1" dirty="0"/>
          </a:p>
          <a:p>
            <a:pPr marL="0" lvl="4" indent="0">
              <a:buNone/>
            </a:pPr>
            <a:r>
              <a:rPr lang="ru-RU" i="1" dirty="0" smtClean="0"/>
              <a:t>	</a:t>
            </a:r>
            <a:r>
              <a:rPr lang="en-US" i="1" dirty="0" smtClean="0"/>
              <a:t>‘</a:t>
            </a:r>
            <a:r>
              <a:rPr lang="ru-RU" i="1" dirty="0" smtClean="0"/>
              <a:t>Мужчины показали слона </a:t>
            </a:r>
            <a:r>
              <a:rPr lang="en-US" i="1" dirty="0" smtClean="0"/>
              <a:t>’</a:t>
            </a:r>
            <a:endParaRPr lang="ru-RU" i="1" dirty="0"/>
          </a:p>
          <a:p>
            <a:pPr marL="0" lvl="4" indent="0">
              <a:buNone/>
            </a:pPr>
            <a:r>
              <a:rPr lang="ru-RU" sz="2800" b="1" i="1" dirty="0" smtClean="0"/>
              <a:t>					</a:t>
            </a:r>
            <a:endParaRPr lang="ru-RU" sz="2800" b="1" dirty="0" smtClean="0"/>
          </a:p>
          <a:p>
            <a:pPr marL="0" lvl="4" indent="0" algn="ctr">
              <a:buNone/>
            </a:pPr>
            <a:r>
              <a:rPr lang="ru-RU" i="1" dirty="0" smtClean="0"/>
              <a:t> </a:t>
            </a:r>
            <a:r>
              <a:rPr lang="ru-RU" dirty="0" smtClean="0"/>
              <a:t>Гласный в приставках большинства имён существительных(вершин ИГ) в позиции субъекта редуцируется.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32813" y="1891944"/>
            <a:ext cx="4353169" cy="3264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75" y="2660639"/>
            <a:ext cx="6071658" cy="6809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75" y="4911156"/>
            <a:ext cx="5686751" cy="129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4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496" y="3710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Тип ролевой кодировки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3200" dirty="0" smtClean="0"/>
              <a:t>Номинативно-</a:t>
            </a:r>
            <a:r>
              <a:rPr lang="ru-RU" sz="3200" dirty="0" err="1" smtClean="0"/>
              <a:t>аккузативная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1696508" y="1427584"/>
            <a:ext cx="2327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Bell MT" panose="02020503060305020303" pitchFamily="18" charset="0"/>
                <a:cs typeface="Arial" panose="020B0604020202020204" pitchFamily="34" charset="0"/>
              </a:rPr>
              <a:t>A I</a:t>
            </a:r>
            <a:r>
              <a:rPr lang="ru-RU" sz="2800" b="1" dirty="0"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Bell MT" panose="02020503060305020303" pitchFamily="18" charset="0"/>
                <a:cs typeface="Arial" panose="020B0604020202020204" pitchFamily="34" charset="0"/>
              </a:rPr>
              <a:t>(S)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1694606" y="3183431"/>
            <a:ext cx="29757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Bell MT" panose="02020503060305020303" pitchFamily="18" charset="0"/>
                <a:cs typeface="Arial" panose="020B0604020202020204" pitchFamily="34" charset="0"/>
              </a:rPr>
              <a:t>A I</a:t>
            </a:r>
            <a:r>
              <a:rPr lang="en-US" sz="2800" b="1" dirty="0" smtClean="0">
                <a:solidFill>
                  <a:prstClr val="black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I (A) &amp; PII (P)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9297" y="4776751"/>
            <a:ext cx="108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smtClean="0">
                <a:solidFill>
                  <a:prstClr val="black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PI</a:t>
            </a:r>
            <a:r>
              <a:rPr lang="ru-RU" sz="2800" b="1" dirty="0" smtClean="0">
                <a:solidFill>
                  <a:prstClr val="black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 (</a:t>
            </a:r>
            <a:r>
              <a:rPr lang="en-US" sz="2800" b="1" dirty="0" smtClean="0">
                <a:solidFill>
                  <a:prstClr val="black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S)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4606" y="2710503"/>
            <a:ext cx="240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prstClr val="black"/>
                </a:solidFill>
              </a:rPr>
              <a:t>‘</a:t>
            </a:r>
            <a:r>
              <a:rPr lang="ru-RU" sz="2400" i="1" dirty="0" smtClean="0">
                <a:solidFill>
                  <a:prstClr val="black"/>
                </a:solidFill>
              </a:rPr>
              <a:t>Мужчина ушёл.</a:t>
            </a:r>
            <a:r>
              <a:rPr lang="en-US" sz="2400" i="1" dirty="0" smtClean="0">
                <a:solidFill>
                  <a:prstClr val="black"/>
                </a:solidFill>
              </a:rPr>
              <a:t>’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47470" y="4392591"/>
            <a:ext cx="327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prstClr val="black"/>
                </a:solidFill>
              </a:rPr>
              <a:t>‘</a:t>
            </a:r>
            <a:r>
              <a:rPr lang="ru-RU" sz="2400" i="1" dirty="0" smtClean="0">
                <a:solidFill>
                  <a:prstClr val="black"/>
                </a:solidFill>
              </a:rPr>
              <a:t>Каждый видел корову.</a:t>
            </a:r>
            <a:r>
              <a:rPr lang="en-US" sz="2400" i="1" dirty="0" smtClean="0">
                <a:solidFill>
                  <a:prstClr val="black"/>
                </a:solidFill>
              </a:rPr>
              <a:t>’</a:t>
            </a:r>
            <a:endParaRPr lang="ru-RU" sz="1600" i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49297" y="5845701"/>
            <a:ext cx="2500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prstClr val="black"/>
                </a:solidFill>
              </a:rPr>
              <a:t>‘</a:t>
            </a:r>
            <a:r>
              <a:rPr lang="ru-RU" sz="2400" i="1" dirty="0" smtClean="0">
                <a:solidFill>
                  <a:prstClr val="black"/>
                </a:solidFill>
              </a:rPr>
              <a:t>Мужчина  спит.</a:t>
            </a:r>
            <a:r>
              <a:rPr lang="en-US" sz="2400" i="1" dirty="0" smtClean="0">
                <a:solidFill>
                  <a:prstClr val="black"/>
                </a:solidFill>
              </a:rPr>
              <a:t>’</a:t>
            </a:r>
            <a:endParaRPr lang="ru-RU" sz="1600" i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606" y="1956734"/>
            <a:ext cx="3396441" cy="691639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348" y="5317532"/>
            <a:ext cx="2742283" cy="58031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8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318" y="5230736"/>
            <a:ext cx="1247750" cy="6671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589" y="3916215"/>
            <a:ext cx="863042" cy="460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08" y="3798049"/>
            <a:ext cx="3531000" cy="5453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154" y="2728239"/>
            <a:ext cx="1411112" cy="1411112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542490" y="3736913"/>
            <a:ext cx="454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prstClr val="black"/>
                </a:solidFill>
              </a:rPr>
              <a:t>[</a:t>
            </a:r>
            <a:endParaRPr lang="ru-RU" sz="36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308167" y="3757840"/>
            <a:ext cx="454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</a:rPr>
              <a:t>]</a:t>
            </a:r>
            <a:endParaRPr lang="ru-RU" sz="3600" b="1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929496" y="4146360"/>
            <a:ext cx="612994" cy="6202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39947" y="4690067"/>
            <a:ext cx="13025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</a:rPr>
              <a:t>В фокусе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674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3771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Базовый порядок слов</a:t>
            </a:r>
            <a:r>
              <a:rPr lang="en-US" dirty="0"/>
              <a:t> </a:t>
            </a:r>
            <a:r>
              <a:rPr lang="en-US" dirty="0" smtClean="0"/>
              <a:t>– VSO</a:t>
            </a:r>
            <a:r>
              <a:rPr lang="ru-RU" dirty="0" smtClean="0"/>
              <a:t>, если ни одна ИГ не представлена местоимением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70435" y="2423702"/>
            <a:ext cx="526902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i="1" dirty="0">
              <a:solidFill>
                <a:prstClr val="black"/>
              </a:solidFill>
            </a:endParaRPr>
          </a:p>
          <a:p>
            <a:r>
              <a:rPr lang="ru-RU" sz="2800" i="1" dirty="0">
                <a:solidFill>
                  <a:prstClr val="black"/>
                </a:solidFill>
              </a:rPr>
              <a:t>‘Мужчины показали </a:t>
            </a:r>
            <a:r>
              <a:rPr lang="ru-RU" sz="2800" i="1" dirty="0" smtClean="0">
                <a:solidFill>
                  <a:prstClr val="black"/>
                </a:solidFill>
              </a:rPr>
              <a:t>слона. </a:t>
            </a:r>
            <a:r>
              <a:rPr lang="ru-RU" sz="2800" i="1" dirty="0">
                <a:solidFill>
                  <a:prstClr val="black"/>
                </a:solidFill>
              </a:rPr>
              <a:t>’</a:t>
            </a:r>
          </a:p>
          <a:p>
            <a:endParaRPr lang="ru-RU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10451" y="4918115"/>
            <a:ext cx="4549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prstClr val="black"/>
                </a:solidFill>
              </a:rPr>
              <a:t>‘</a:t>
            </a:r>
            <a:r>
              <a:rPr lang="ru-RU" sz="2800" i="1" dirty="0">
                <a:solidFill>
                  <a:prstClr val="black"/>
                </a:solidFill>
              </a:rPr>
              <a:t>Я ударил этим собаку </a:t>
            </a:r>
            <a:r>
              <a:rPr lang="en-US" sz="2800" i="1" dirty="0">
                <a:solidFill>
                  <a:prstClr val="black"/>
                </a:solidFill>
              </a:rPr>
              <a:t>’</a:t>
            </a:r>
            <a:endParaRPr lang="ru-RU" sz="2800" i="1" dirty="0">
              <a:solidFill>
                <a:prstClr val="black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51" y="4042612"/>
            <a:ext cx="5120277" cy="749309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51" y="2288857"/>
            <a:ext cx="5533662" cy="62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166" y="-67126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SV / OV, </a:t>
            </a:r>
            <a:r>
              <a:rPr lang="ru-RU" dirty="0" smtClean="0"/>
              <a:t>субъект</a:t>
            </a:r>
            <a:r>
              <a:rPr lang="en-US" dirty="0" smtClean="0"/>
              <a:t>/</a:t>
            </a:r>
            <a:r>
              <a:rPr lang="ru-RU" dirty="0" smtClean="0"/>
              <a:t>объект в </a:t>
            </a:r>
            <a:r>
              <a:rPr lang="ru-RU" b="1" dirty="0" smtClean="0"/>
              <a:t>фокусе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94" y="3944223"/>
            <a:ext cx="3749010" cy="526177"/>
          </a:xfrm>
        </p:spPr>
      </p:pic>
      <p:sp>
        <p:nvSpPr>
          <p:cNvPr id="5" name="Прямоугольник 4"/>
          <p:cNvSpPr/>
          <p:nvPr/>
        </p:nvSpPr>
        <p:spPr>
          <a:xfrm>
            <a:off x="1027494" y="4527801"/>
            <a:ext cx="2947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prstClr val="black"/>
                </a:solidFill>
              </a:rPr>
              <a:t>‘</a:t>
            </a:r>
            <a:r>
              <a:rPr lang="ru-RU" sz="2800" b="1" i="1" dirty="0" smtClean="0">
                <a:solidFill>
                  <a:prstClr val="black"/>
                </a:solidFill>
              </a:rPr>
              <a:t>Воды</a:t>
            </a:r>
            <a:r>
              <a:rPr lang="ru-RU" sz="2800" i="1" dirty="0" smtClean="0">
                <a:solidFill>
                  <a:prstClr val="black"/>
                </a:solidFill>
              </a:rPr>
              <a:t> она хочет.</a:t>
            </a:r>
            <a:r>
              <a:rPr lang="en-US" sz="2800" i="1" dirty="0" smtClean="0">
                <a:solidFill>
                  <a:prstClr val="black"/>
                </a:solidFill>
              </a:rPr>
              <a:t>’</a:t>
            </a:r>
            <a:endParaRPr lang="ru-RU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94" y="1949919"/>
            <a:ext cx="5096783" cy="5510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27493" y="2699353"/>
            <a:ext cx="2676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prstClr val="black"/>
                </a:solidFill>
              </a:rPr>
              <a:t>‘</a:t>
            </a:r>
            <a:r>
              <a:rPr lang="ru-RU" sz="2800" b="1" i="1" dirty="0" smtClean="0">
                <a:solidFill>
                  <a:prstClr val="black"/>
                </a:solidFill>
              </a:rPr>
              <a:t>Ты </a:t>
            </a:r>
            <a:r>
              <a:rPr lang="ru-RU" sz="2800" i="1" dirty="0" smtClean="0">
                <a:solidFill>
                  <a:prstClr val="black"/>
                </a:solidFill>
              </a:rPr>
              <a:t>меня видел.</a:t>
            </a:r>
            <a:r>
              <a:rPr lang="en-US" sz="2800" i="1" dirty="0" smtClean="0">
                <a:solidFill>
                  <a:prstClr val="black"/>
                </a:solidFill>
              </a:rPr>
              <a:t>’</a:t>
            </a:r>
            <a:endParaRPr lang="ru-RU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8966064" y="1875319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err="1" smtClean="0"/>
              <a:t>Wh-i</a:t>
            </a:r>
            <a:r>
              <a:rPr lang="de-DE" dirty="0" smtClean="0"/>
              <a:t>n situ</a:t>
            </a:r>
            <a:r>
              <a:rPr lang="ru-RU" dirty="0"/>
              <a:t> </a:t>
            </a:r>
            <a:r>
              <a:rPr lang="en-US" dirty="0" smtClean="0"/>
              <a:t>|| </a:t>
            </a:r>
            <a:r>
              <a:rPr lang="en-US" dirty="0" err="1" smtClean="0"/>
              <a:t>Wh</a:t>
            </a:r>
            <a:r>
              <a:rPr lang="en-US" dirty="0" smtClean="0"/>
              <a:t>-</a:t>
            </a:r>
            <a:r>
              <a:rPr lang="de-DE" dirty="0" smtClean="0"/>
              <a:t>ex situ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situ :</a:t>
            </a:r>
          </a:p>
          <a:p>
            <a:endParaRPr lang="en-US" dirty="0"/>
          </a:p>
          <a:p>
            <a:pPr marL="1371600" lvl="3" indent="0">
              <a:buNone/>
            </a:pPr>
            <a:r>
              <a:rPr lang="en-US" dirty="0" smtClean="0"/>
              <a:t>   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 кого приехал?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r>
              <a:rPr lang="en-US" dirty="0" smtClean="0"/>
              <a:t>Ex situ:</a:t>
            </a:r>
            <a:endParaRPr lang="en-US" dirty="0"/>
          </a:p>
          <a:p>
            <a:pPr marL="1371600" lvl="3" indent="0">
              <a:buNone/>
            </a:pPr>
            <a:endParaRPr lang="en-US" dirty="0" smtClean="0"/>
          </a:p>
          <a:p>
            <a:pPr marL="1371600" lvl="3" indent="0">
              <a:buNone/>
            </a:pPr>
            <a:endParaRPr lang="en-US" dirty="0" smtClean="0"/>
          </a:p>
          <a:p>
            <a:pPr marL="1371600" lvl="3" indent="0">
              <a:buNone/>
            </a:pPr>
            <a:r>
              <a:rPr lang="en-US" dirty="0"/>
              <a:t> </a:t>
            </a:r>
            <a:r>
              <a:rPr lang="en-US" dirty="0" smtClean="0"/>
              <a:t>   ‘</a:t>
            </a:r>
            <a:r>
              <a:rPr lang="ru-RU" dirty="0" smtClean="0"/>
              <a:t>Кого сын приехал?</a:t>
            </a:r>
            <a:r>
              <a:rPr lang="en-US" dirty="0" smtClean="0"/>
              <a:t>’</a:t>
            </a:r>
          </a:p>
          <a:p>
            <a:endParaRPr lang="ru-RU" dirty="0" smtClean="0"/>
          </a:p>
          <a:p>
            <a:endParaRPr lang="ru-RU" dirty="0"/>
          </a:p>
          <a:p>
            <a:pPr marL="0" indent="0" algn="r">
              <a:buNone/>
            </a:pPr>
            <a:r>
              <a:rPr lang="en-US" sz="2000" dirty="0" err="1" smtClean="0"/>
              <a:t>Centrip</a:t>
            </a:r>
            <a:r>
              <a:rPr lang="en-US" sz="2000" dirty="0" smtClean="0"/>
              <a:t> – centripetal(head-initial)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73" y="2114431"/>
            <a:ext cx="5527826" cy="5818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65" y="3731508"/>
            <a:ext cx="4815715" cy="527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249842" y="1536361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849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Список глосс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1, 2, 3 – 1, 2, 3 лицо; </a:t>
            </a:r>
            <a:r>
              <a:rPr lang="de-DE" dirty="0" smtClean="0"/>
              <a:t>ACC – </a:t>
            </a:r>
            <a:r>
              <a:rPr lang="ru-RU" dirty="0" smtClean="0"/>
              <a:t>аккузатив; </a:t>
            </a:r>
            <a:r>
              <a:rPr lang="de-DE" dirty="0" smtClean="0"/>
              <a:t>GEN – </a:t>
            </a:r>
            <a:r>
              <a:rPr lang="ru-RU" dirty="0" smtClean="0"/>
              <a:t>генитив; </a:t>
            </a:r>
            <a:r>
              <a:rPr lang="de-DE" dirty="0" smtClean="0"/>
              <a:t>INSTR – </a:t>
            </a:r>
            <a:r>
              <a:rPr lang="ru-RU" dirty="0" smtClean="0"/>
              <a:t>инструмент; </a:t>
            </a:r>
            <a:r>
              <a:rPr lang="de-DE" dirty="0" smtClean="0"/>
              <a:t>PL – </a:t>
            </a:r>
            <a:r>
              <a:rPr lang="ru-RU" dirty="0" smtClean="0"/>
              <a:t>множественное число; </a:t>
            </a:r>
            <a:r>
              <a:rPr lang="de-DE" dirty="0" smtClean="0"/>
              <a:t>POSS – </a:t>
            </a:r>
            <a:r>
              <a:rPr lang="ru-RU" dirty="0" err="1" smtClean="0"/>
              <a:t>посессивность</a:t>
            </a:r>
            <a:r>
              <a:rPr lang="ru-RU" dirty="0" smtClean="0"/>
              <a:t>; </a:t>
            </a:r>
            <a:r>
              <a:rPr lang="de-DE" dirty="0" smtClean="0"/>
              <a:t>SG – </a:t>
            </a:r>
            <a:r>
              <a:rPr lang="ru-RU" dirty="0" smtClean="0"/>
              <a:t>единственное число;</a:t>
            </a:r>
            <a:r>
              <a:rPr lang="en-US" dirty="0" smtClean="0"/>
              <a:t> Fe –</a:t>
            </a:r>
            <a:r>
              <a:rPr lang="ru-RU" dirty="0" smtClean="0"/>
              <a:t>женский род</a:t>
            </a:r>
            <a:r>
              <a:rPr lang="en-US" dirty="0" smtClean="0"/>
              <a:t>; </a:t>
            </a:r>
            <a:r>
              <a:rPr lang="de-DE" dirty="0" smtClean="0"/>
              <a:t>Ma </a:t>
            </a:r>
            <a:r>
              <a:rPr lang="ru-RU" dirty="0" smtClean="0"/>
              <a:t>– мужской род</a:t>
            </a:r>
            <a:r>
              <a:rPr lang="en-US" dirty="0" smtClean="0"/>
              <a:t>; </a:t>
            </a:r>
            <a:r>
              <a:rPr lang="en-US" dirty="0" err="1" smtClean="0"/>
              <a:t>Caus</a:t>
            </a:r>
            <a:r>
              <a:rPr lang="en-US" dirty="0" smtClean="0"/>
              <a:t> – </a:t>
            </a:r>
            <a:r>
              <a:rPr lang="ru-RU" dirty="0" err="1" smtClean="0"/>
              <a:t>каузатив</a:t>
            </a:r>
            <a:r>
              <a:rPr lang="en-US" dirty="0" smtClean="0"/>
              <a:t>; </a:t>
            </a:r>
            <a:r>
              <a:rPr lang="en-US" dirty="0" err="1" smtClean="0"/>
              <a:t>Neg</a:t>
            </a:r>
            <a:r>
              <a:rPr lang="en-US" dirty="0" smtClean="0"/>
              <a:t> – </a:t>
            </a:r>
            <a:r>
              <a:rPr lang="ru-RU" dirty="0" smtClean="0"/>
              <a:t>отрицание</a:t>
            </a:r>
            <a:r>
              <a:rPr lang="en-US" dirty="0" smtClean="0"/>
              <a:t>; </a:t>
            </a:r>
            <a:r>
              <a:rPr lang="en-US" dirty="0" err="1" smtClean="0"/>
              <a:t>PerfP</a:t>
            </a:r>
            <a:r>
              <a:rPr lang="en-US" dirty="0" smtClean="0"/>
              <a:t> –</a:t>
            </a:r>
            <a:r>
              <a:rPr lang="ru-RU" dirty="0" smtClean="0"/>
              <a:t> перфект</a:t>
            </a:r>
            <a:r>
              <a:rPr lang="en-US" dirty="0" smtClean="0"/>
              <a:t>; </a:t>
            </a:r>
            <a:r>
              <a:rPr lang="en-US" dirty="0" err="1" smtClean="0"/>
              <a:t>Centrip</a:t>
            </a:r>
            <a:r>
              <a:rPr lang="en-US" dirty="0" smtClean="0"/>
              <a:t> - </a:t>
            </a:r>
            <a:r>
              <a:rPr lang="ru-RU" dirty="0" err="1"/>
              <a:t>центрипетальный</a:t>
            </a:r>
            <a:r>
              <a:rPr lang="ru-RU" dirty="0"/>
              <a:t> </a:t>
            </a:r>
            <a:r>
              <a:rPr lang="ru-RU" dirty="0" smtClean="0"/>
              <a:t>порядок.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573035" y="1678251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492" y="75956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Jeffrey Heath ‘A Grammar of </a:t>
            </a:r>
            <a:r>
              <a:rPr lang="en-US" dirty="0" err="1" smtClean="0"/>
              <a:t>Tamashek</a:t>
            </a:r>
            <a:r>
              <a:rPr lang="en-US" dirty="0" smtClean="0"/>
              <a:t>’</a:t>
            </a:r>
          </a:p>
          <a:p>
            <a:r>
              <a:rPr lang="de-DE" dirty="0" smtClean="0">
                <a:hlinkClick r:id="rId2"/>
              </a:rPr>
              <a:t>https://www.ethnologue.com/</a:t>
            </a:r>
            <a:endParaRPr lang="ru-RU" dirty="0" smtClean="0"/>
          </a:p>
          <a:p>
            <a:r>
              <a:rPr lang="de-DE" smtClean="0">
                <a:hlinkClick r:id="rId3"/>
              </a:rPr>
              <a:t>http://wals.info/</a:t>
            </a:r>
            <a:r>
              <a:rPr lang="de-DE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274">
            <a:off x="9249842" y="1536361"/>
            <a:ext cx="4353169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5827</TotalTime>
  <Words>583</Words>
  <Application>Microsoft Office PowerPoint</Application>
  <PresentationFormat>Широкоэкранный</PresentationFormat>
  <Paragraphs>259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Arial</vt:lpstr>
      <vt:lpstr>Bell MT</vt:lpstr>
      <vt:lpstr>Calibri</vt:lpstr>
      <vt:lpstr>Calibri Light</vt:lpstr>
      <vt:lpstr>Times New Roman</vt:lpstr>
      <vt:lpstr>Verdana</vt:lpstr>
      <vt:lpstr>Тема Office</vt:lpstr>
      <vt:lpstr>ЯЗЫК ТАМАШЕК </vt:lpstr>
      <vt:lpstr>Генеалогическая и ареальная информация</vt:lpstr>
      <vt:lpstr>Социолингвистические данные</vt:lpstr>
      <vt:lpstr>Фонологическая система Консонантизм </vt:lpstr>
      <vt:lpstr>Особенности</vt:lpstr>
      <vt:lpstr>Фонологическая система Вокализм </vt:lpstr>
      <vt:lpstr>Особенности</vt:lpstr>
      <vt:lpstr>Ударение</vt:lpstr>
      <vt:lpstr>Именная морфология</vt:lpstr>
      <vt:lpstr>Характер границы между морфемами</vt:lpstr>
      <vt:lpstr>Степень свободы выражения грамматических значений</vt:lpstr>
      <vt:lpstr>Тип маркирования в именной группе</vt:lpstr>
      <vt:lpstr>Тип маркирования в предикации</vt:lpstr>
      <vt:lpstr>Тип ролевой кодировки Номинативно-аккузативная</vt:lpstr>
      <vt:lpstr>Базовый порядок слов – VSO, если ни одна ИГ не представлена местоимением </vt:lpstr>
      <vt:lpstr>SV / OV, субъект/объект в фокусе</vt:lpstr>
      <vt:lpstr>Wh-in situ || Wh-ex situ</vt:lpstr>
      <vt:lpstr>Список глосс </vt:lpstr>
      <vt:lpstr>Литература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ТАМАШЕК</dc:title>
  <dc:creator>Анита</dc:creator>
  <cp:lastModifiedBy>Анита</cp:lastModifiedBy>
  <cp:revision>181</cp:revision>
  <dcterms:created xsi:type="dcterms:W3CDTF">2017-10-13T08:06:07Z</dcterms:created>
  <dcterms:modified xsi:type="dcterms:W3CDTF">2017-10-18T20:02:33Z</dcterms:modified>
</cp:coreProperties>
</file>