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8" r:id="rId3"/>
    <p:sldId id="260" r:id="rId4"/>
    <p:sldId id="261" r:id="rId5"/>
    <p:sldId id="263" r:id="rId6"/>
    <p:sldId id="264" r:id="rId7"/>
    <p:sldId id="266" r:id="rId8"/>
    <p:sldId id="278" r:id="rId9"/>
    <p:sldId id="265" r:id="rId10"/>
    <p:sldId id="276" r:id="rId11"/>
    <p:sldId id="270" r:id="rId12"/>
    <p:sldId id="271" r:id="rId13"/>
    <p:sldId id="275" r:id="rId14"/>
    <p:sldId id="268" r:id="rId15"/>
    <p:sldId id="279" r:id="rId16"/>
    <p:sldId id="26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3" d="100"/>
          <a:sy n="63" d="100"/>
        </p:scale>
        <p:origin x="88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A0C8-3163-45E8-BAD3-8EAD05B8CEEF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13AB-5A5F-4B4C-AEF9-A9F4AB91DBD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562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A0C8-3163-45E8-BAD3-8EAD05B8CEEF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13AB-5A5F-4B4C-AEF9-A9F4AB91DB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57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A0C8-3163-45E8-BAD3-8EAD05B8CEEF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13AB-5A5F-4B4C-AEF9-A9F4AB91DBD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347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A0C8-3163-45E8-BAD3-8EAD05B8CEEF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13AB-5A5F-4B4C-AEF9-A9F4AB91DB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57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A0C8-3163-45E8-BAD3-8EAD05B8CEEF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13AB-5A5F-4B4C-AEF9-A9F4AB91DB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873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A0C8-3163-45E8-BAD3-8EAD05B8CEEF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13AB-5A5F-4B4C-AEF9-A9F4AB91DB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04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A0C8-3163-45E8-BAD3-8EAD05B8CEEF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13AB-5A5F-4B4C-AEF9-A9F4AB91DB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68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3DEA0C8-3163-45E8-BAD3-8EAD05B8CEEF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B113AB-5A5F-4B4C-AEF9-A9F4AB91DB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282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A0C8-3163-45E8-BAD3-8EAD05B8CEEF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13AB-5A5F-4B4C-AEF9-A9F4AB91DB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40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A0C8-3163-45E8-BAD3-8EAD05B8CEEF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13AB-5A5F-4B4C-AEF9-A9F4AB91DB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741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A0C8-3163-45E8-BAD3-8EAD05B8CEEF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13AB-5A5F-4B4C-AEF9-A9F4AB91DB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098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3DEA0C8-3163-45E8-BAD3-8EAD05B8CEEF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4B113AB-5A5F-4B4C-AEF9-A9F4AB91DBD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682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Такана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Виктория Яровая, 1 курс </a:t>
            </a:r>
            <a:r>
              <a:rPr lang="ru-RU" dirty="0" err="1" smtClean="0"/>
              <a:t>ОТиПЛа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163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Генеалогическая и ареальная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8680" y="1695712"/>
            <a:ext cx="10515600" cy="4673283"/>
          </a:xfrm>
        </p:spPr>
        <p:txBody>
          <a:bodyPr>
            <a:normAutofit/>
          </a:bodyPr>
          <a:lstStyle/>
          <a:p>
            <a:r>
              <a:rPr lang="ru-RU" dirty="0" err="1"/>
              <a:t>Такана</a:t>
            </a:r>
            <a:r>
              <a:rPr lang="ru-RU" dirty="0"/>
              <a:t> – язык семьи </a:t>
            </a:r>
            <a:r>
              <a:rPr lang="ru-RU" dirty="0" err="1" smtClean="0"/>
              <a:t>Такана</a:t>
            </a:r>
            <a:endParaRPr lang="ru-RU" dirty="0" smtClean="0"/>
          </a:p>
          <a:p>
            <a:r>
              <a:rPr lang="ru-RU" dirty="0" smtClean="0"/>
              <a:t>На языке </a:t>
            </a:r>
            <a:r>
              <a:rPr lang="ru-RU" dirty="0" err="1" smtClean="0"/>
              <a:t>такана</a:t>
            </a:r>
            <a:r>
              <a:rPr lang="ru-RU" dirty="0" smtClean="0"/>
              <a:t> говорят в регионах в амазонских низменностях северной Боливии и (в случае некоторых общин </a:t>
            </a:r>
            <a:r>
              <a:rPr lang="ru-RU" dirty="0" err="1" smtClean="0"/>
              <a:t>эсе-эджа</a:t>
            </a:r>
            <a:r>
              <a:rPr lang="ru-RU" dirty="0" smtClean="0"/>
              <a:t>) юго-восточного Перу.</a:t>
            </a:r>
            <a:endParaRPr lang="en-US" dirty="0" smtClean="0"/>
          </a:p>
          <a:p>
            <a:r>
              <a:rPr lang="ru-RU" dirty="0" err="1" smtClean="0"/>
              <a:t>Подсемья</a:t>
            </a:r>
            <a:r>
              <a:rPr lang="ru-RU" dirty="0" smtClean="0"/>
              <a:t> </a:t>
            </a:r>
            <a:r>
              <a:rPr lang="ru-RU" dirty="0" err="1"/>
              <a:t>Т</a:t>
            </a:r>
            <a:r>
              <a:rPr lang="ru-RU" dirty="0" err="1" smtClean="0"/>
              <a:t>акана</a:t>
            </a:r>
            <a:r>
              <a:rPr lang="ru-RU" i="1" dirty="0" smtClean="0"/>
              <a:t> </a:t>
            </a:r>
            <a:r>
              <a:rPr lang="ru-RU" i="1" dirty="0"/>
              <a:t>(</a:t>
            </a:r>
            <a:r>
              <a:rPr lang="en-US" i="1" dirty="0" err="1"/>
              <a:t>Takanan</a:t>
            </a:r>
            <a:r>
              <a:rPr lang="en-US" i="1" dirty="0"/>
              <a:t>)</a:t>
            </a:r>
            <a:r>
              <a:rPr lang="ru-RU" dirty="0" smtClean="0"/>
              <a:t> является ветвью семьи </a:t>
            </a:r>
            <a:r>
              <a:rPr lang="ru-RU" dirty="0" err="1" smtClean="0"/>
              <a:t>Пано-Таканских</a:t>
            </a:r>
            <a:r>
              <a:rPr lang="ru-RU" dirty="0" smtClean="0"/>
              <a:t> языков и состоит из пяти языков: </a:t>
            </a:r>
            <a:r>
              <a:rPr lang="ru-RU" dirty="0" err="1" smtClean="0"/>
              <a:t>Араона</a:t>
            </a:r>
            <a:r>
              <a:rPr lang="ru-RU" dirty="0" smtClean="0"/>
              <a:t>, </a:t>
            </a:r>
            <a:r>
              <a:rPr lang="ru-RU" dirty="0" err="1" smtClean="0"/>
              <a:t>Кавинья</a:t>
            </a:r>
            <a:r>
              <a:rPr lang="ru-RU" dirty="0" smtClean="0"/>
              <a:t>, </a:t>
            </a:r>
            <a:r>
              <a:rPr lang="ru-RU" dirty="0" err="1" smtClean="0"/>
              <a:t>Эсе</a:t>
            </a:r>
            <a:r>
              <a:rPr lang="ru-RU" dirty="0" smtClean="0"/>
              <a:t> </a:t>
            </a:r>
            <a:r>
              <a:rPr lang="ru-RU" dirty="0" err="1" smtClean="0"/>
              <a:t>Эджа</a:t>
            </a:r>
            <a:r>
              <a:rPr lang="ru-RU" dirty="0" smtClean="0"/>
              <a:t>, </a:t>
            </a:r>
            <a:r>
              <a:rPr lang="ru-RU" dirty="0" err="1" smtClean="0"/>
              <a:t>Рейесано</a:t>
            </a:r>
            <a:r>
              <a:rPr lang="ru-RU" dirty="0" smtClean="0"/>
              <a:t>(</a:t>
            </a:r>
            <a:r>
              <a:rPr lang="ru-RU" dirty="0" err="1" smtClean="0"/>
              <a:t>Маропа</a:t>
            </a:r>
            <a:r>
              <a:rPr lang="ru-RU" dirty="0" smtClean="0"/>
              <a:t>) и </a:t>
            </a:r>
            <a:r>
              <a:rPr lang="ru-RU" dirty="0" err="1" smtClean="0"/>
              <a:t>Такана</a:t>
            </a:r>
            <a:r>
              <a:rPr lang="en-US" dirty="0" smtClean="0"/>
              <a:t> </a:t>
            </a:r>
            <a:r>
              <a:rPr lang="en-US" i="1" dirty="0" smtClean="0"/>
              <a:t>(</a:t>
            </a:r>
            <a:r>
              <a:rPr lang="en-US" i="1" dirty="0" err="1" smtClean="0"/>
              <a:t>Tacana</a:t>
            </a:r>
            <a:r>
              <a:rPr lang="en-US" i="1" dirty="0" smtClean="0"/>
              <a:t>)</a:t>
            </a:r>
            <a:r>
              <a:rPr lang="ru-RU" dirty="0" smtClean="0"/>
              <a:t>. </a:t>
            </a:r>
          </a:p>
          <a:p>
            <a:endParaRPr lang="ru-RU" dirty="0" smtClean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3694912"/>
            <a:ext cx="5478742" cy="258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416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Социолингвистическая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8680" y="1981200"/>
            <a:ext cx="10515600" cy="5181599"/>
          </a:xfrm>
        </p:spPr>
        <p:txBody>
          <a:bodyPr>
            <a:normAutofit/>
          </a:bodyPr>
          <a:lstStyle/>
          <a:p>
            <a:r>
              <a:rPr lang="ru-RU" dirty="0" smtClean="0"/>
              <a:t>Число носителей: 1820 (2004) и 50 (2009)</a:t>
            </a:r>
          </a:p>
          <a:p>
            <a:r>
              <a:rPr lang="ru-RU" dirty="0" smtClean="0"/>
              <a:t>Заметна тенденция к числу сокращения носителей, из всех языков семьи </a:t>
            </a:r>
            <a:r>
              <a:rPr lang="ru-RU" dirty="0" err="1" smtClean="0"/>
              <a:t>такана</a:t>
            </a:r>
            <a:r>
              <a:rPr lang="ru-RU" dirty="0" smtClean="0"/>
              <a:t> наиболее близок к вымиранию</a:t>
            </a:r>
          </a:p>
          <a:p>
            <a:r>
              <a:rPr lang="ru-RU" dirty="0"/>
              <a:t>Н</a:t>
            </a:r>
            <a:r>
              <a:rPr lang="ru-RU" dirty="0" smtClean="0"/>
              <a:t>а </a:t>
            </a:r>
            <a:r>
              <a:rPr lang="ru-RU" dirty="0" err="1"/>
              <a:t>Т</a:t>
            </a:r>
            <a:r>
              <a:rPr lang="ru-RU" dirty="0" err="1" smtClean="0"/>
              <a:t>акане</a:t>
            </a:r>
            <a:r>
              <a:rPr lang="ru-RU" dirty="0" smtClean="0"/>
              <a:t> говорит в основном старшее поколение в особенных случаях</a:t>
            </a:r>
          </a:p>
          <a:p>
            <a:r>
              <a:rPr lang="ru-RU" dirty="0" smtClean="0"/>
              <a:t>Большинство носителей языка являются билингвами и также владеют испанским </a:t>
            </a:r>
          </a:p>
          <a:p>
            <a:r>
              <a:rPr lang="ru-RU" dirty="0" smtClean="0"/>
              <a:t>Все языки семьи </a:t>
            </a:r>
            <a:r>
              <a:rPr lang="ru-RU" dirty="0" err="1" smtClean="0"/>
              <a:t>Такана</a:t>
            </a:r>
            <a:r>
              <a:rPr lang="ru-RU" dirty="0" smtClean="0"/>
              <a:t> в разной степени подверглись влиянию испанского из-за деятельности миссионеров </a:t>
            </a:r>
          </a:p>
          <a:p>
            <a:r>
              <a:rPr lang="ru-RU" dirty="0" smtClean="0"/>
              <a:t>высок процент заимствованной лексики из </a:t>
            </a:r>
            <a:r>
              <a:rPr lang="ru-RU" dirty="0" err="1" smtClean="0"/>
              <a:t>изолятов</a:t>
            </a:r>
            <a:r>
              <a:rPr lang="ru-RU" dirty="0" smtClean="0"/>
              <a:t> </a:t>
            </a:r>
            <a:r>
              <a:rPr lang="ru-RU" dirty="0" err="1" smtClean="0"/>
              <a:t>Аймара</a:t>
            </a:r>
            <a:r>
              <a:rPr lang="ru-RU" dirty="0" smtClean="0"/>
              <a:t>, Кечуа и нескольких других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681467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1)Типология: степень свободы выражения грамматических значений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 smtClean="0"/>
              <a:t>Синтетизм</a:t>
            </a:r>
            <a:r>
              <a:rPr lang="ru-RU" dirty="0" smtClean="0"/>
              <a:t>: обычно 2-3 морфемы на слово, в некоторых случаях – больше, возможно, имеет место </a:t>
            </a:r>
            <a:r>
              <a:rPr lang="ru-RU" dirty="0" err="1" smtClean="0"/>
              <a:t>полисинтетизм</a:t>
            </a:r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НО</a:t>
            </a:r>
            <a:r>
              <a:rPr lang="en-US" dirty="0" smtClean="0"/>
              <a:t>RT </a:t>
            </a:r>
            <a:r>
              <a:rPr lang="ru-RU" dirty="0" smtClean="0"/>
              <a:t>– </a:t>
            </a:r>
            <a:r>
              <a:rPr lang="ru-RU" dirty="0" err="1" smtClean="0"/>
              <a:t>гортатив</a:t>
            </a:r>
            <a:r>
              <a:rPr lang="ru-RU" dirty="0" smtClean="0"/>
              <a:t>, член глагольной парадигмы императива, </a:t>
            </a:r>
            <a:r>
              <a:rPr lang="en-US" dirty="0"/>
              <a:t>temporal distance </a:t>
            </a:r>
            <a:r>
              <a:rPr lang="en-US" dirty="0" smtClean="0"/>
              <a:t>marker</a:t>
            </a:r>
            <a:r>
              <a:rPr lang="ru-RU" dirty="0" smtClean="0"/>
              <a:t> – маркер временной дистанции, </a:t>
            </a:r>
            <a:r>
              <a:rPr lang="en-US" dirty="0" smtClean="0"/>
              <a:t>GO = let’s go do something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69" y="4520337"/>
            <a:ext cx="12111831" cy="134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411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2)Характер границ между морфемами: агглютинация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Агглютинация: четкое соответствие между значением морфемы и формой, видна граница между морфемами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333" y="3238442"/>
            <a:ext cx="8871654" cy="249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919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565423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ru-RU" dirty="0"/>
              <a:t>3) Тип маркирования: </a:t>
            </a:r>
            <a:r>
              <a:rPr lang="ru-RU" dirty="0" smtClean="0"/>
              <a:t>вершинное маркирование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656080"/>
            <a:ext cx="10058400" cy="484293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вершинное маркирование в предикации</a:t>
            </a:r>
            <a:endParaRPr lang="ru-RU" dirty="0"/>
          </a:p>
          <a:p>
            <a:pPr marL="0" indent="0">
              <a:buNone/>
            </a:pP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88" y="3318391"/>
            <a:ext cx="11466518" cy="151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829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ролевой кодировки: расщепленная </a:t>
            </a:r>
            <a:r>
              <a:rPr lang="ru-RU" dirty="0" err="1" smtClean="0"/>
              <a:t>эргативность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 стратегии ролевой кодировки языка </a:t>
            </a:r>
            <a:r>
              <a:rPr lang="ru-RU" dirty="0" err="1" smtClean="0"/>
              <a:t>такана</a:t>
            </a:r>
            <a:r>
              <a:rPr lang="ru-RU" dirty="0" smtClean="0"/>
              <a:t> есть 3 элемента: </a:t>
            </a:r>
          </a:p>
          <a:p>
            <a:pPr marL="0" indent="0">
              <a:buNone/>
            </a:pPr>
            <a:r>
              <a:rPr lang="ru-RU" dirty="0" smtClean="0"/>
              <a:t>1) строго эргативная стратегия</a:t>
            </a:r>
          </a:p>
          <a:p>
            <a:pPr marL="0" indent="0">
              <a:buNone/>
            </a:pPr>
            <a:r>
              <a:rPr lang="ru-RU" dirty="0" smtClean="0"/>
              <a:t>2) вариативная эргативная стратегия</a:t>
            </a:r>
          </a:p>
          <a:p>
            <a:pPr marL="0" indent="0">
              <a:buNone/>
            </a:pPr>
            <a:r>
              <a:rPr lang="ru-RU" dirty="0" smtClean="0"/>
              <a:t>3) Нейтральная стратегия </a:t>
            </a:r>
          </a:p>
          <a:p>
            <a:pPr marL="0" indent="0">
              <a:buNone/>
            </a:pPr>
            <a:r>
              <a:rPr lang="ru-RU" dirty="0" smtClean="0"/>
              <a:t>Шкала распределения типа ролевой кодировки: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3" y="4526254"/>
            <a:ext cx="11996547" cy="192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604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ролевой кодировки: расщепленная </a:t>
            </a:r>
            <a:r>
              <a:rPr lang="ru-RU" dirty="0" err="1" smtClean="0"/>
              <a:t>эргативность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Вариативная </a:t>
            </a:r>
            <a:r>
              <a:rPr lang="ru-RU" dirty="0" err="1" smtClean="0"/>
              <a:t>эргативность</a:t>
            </a:r>
            <a:r>
              <a:rPr lang="ru-RU" dirty="0" smtClean="0"/>
              <a:t>:  с местоимениями </a:t>
            </a:r>
            <a:r>
              <a:rPr lang="ru-RU" dirty="0"/>
              <a:t>3-го лица единственного </a:t>
            </a:r>
            <a:r>
              <a:rPr lang="ru-RU" dirty="0" smtClean="0"/>
              <a:t>числа может </a:t>
            </a:r>
            <a:r>
              <a:rPr lang="ru-RU" dirty="0"/>
              <a:t>использоваться </a:t>
            </a:r>
            <a:r>
              <a:rPr lang="ru-RU" dirty="0" smtClean="0"/>
              <a:t>как эргативная(а) так и абсолютивная(</a:t>
            </a:r>
            <a:r>
              <a:rPr lang="en-US" dirty="0" smtClean="0"/>
              <a:t>b</a:t>
            </a:r>
            <a:r>
              <a:rPr lang="ru-RU" dirty="0" smtClean="0"/>
              <a:t>) </a:t>
            </a:r>
            <a:r>
              <a:rPr lang="ru-RU" dirty="0"/>
              <a:t>форма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818" y="3340927"/>
            <a:ext cx="8096642" cy="244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64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-221397"/>
            <a:ext cx="10058400" cy="1450757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Базовый порядок слов -- </a:t>
            </a:r>
            <a:r>
              <a:rPr lang="en-US" dirty="0" smtClean="0">
                <a:solidFill>
                  <a:schemeClr val="tx1"/>
                </a:solidFill>
              </a:rPr>
              <a:t>SOV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42a – S (</a:t>
            </a:r>
            <a:r>
              <a:rPr lang="ru-RU" dirty="0" smtClean="0"/>
              <a:t>кто-то) </a:t>
            </a:r>
            <a:r>
              <a:rPr lang="en-US" dirty="0" smtClean="0"/>
              <a:t>O</a:t>
            </a:r>
            <a:r>
              <a:rPr lang="ru-RU" dirty="0" smtClean="0"/>
              <a:t>  (тебя)</a:t>
            </a:r>
            <a:r>
              <a:rPr lang="en-US" dirty="0" smtClean="0"/>
              <a:t> V </a:t>
            </a:r>
            <a:r>
              <a:rPr lang="ru-RU" dirty="0" smtClean="0"/>
              <a:t>(съест)</a:t>
            </a:r>
          </a:p>
          <a:p>
            <a:r>
              <a:rPr lang="ru-RU" dirty="0"/>
              <a:t>14С</a:t>
            </a:r>
            <a:r>
              <a:rPr lang="en-US" dirty="0"/>
              <a:t> </a:t>
            </a:r>
            <a:r>
              <a:rPr lang="en-US" dirty="0" smtClean="0"/>
              <a:t>– S</a:t>
            </a:r>
            <a:r>
              <a:rPr lang="ru-RU" dirty="0" smtClean="0"/>
              <a:t>(брат) </a:t>
            </a:r>
            <a:r>
              <a:rPr lang="en-US" dirty="0" smtClean="0"/>
              <a:t>O</a:t>
            </a:r>
            <a:r>
              <a:rPr lang="ru-RU" dirty="0" smtClean="0"/>
              <a:t> (ты) </a:t>
            </a:r>
            <a:r>
              <a:rPr lang="en-US" dirty="0" smtClean="0"/>
              <a:t>V</a:t>
            </a:r>
            <a:r>
              <a:rPr lang="ru-RU" dirty="0" smtClean="0"/>
              <a:t>(убьет)</a:t>
            </a:r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en-US" dirty="0" smtClean="0"/>
          </a:p>
          <a:p>
            <a:endParaRPr lang="ru-RU" dirty="0"/>
          </a:p>
        </p:txBody>
      </p:sp>
      <p:pic>
        <p:nvPicPr>
          <p:cNvPr id="9" name="Объект 3"/>
          <p:cNvPicPr>
            <a:picLocks noChangeAspect="1"/>
          </p:cNvPicPr>
          <p:nvPr/>
        </p:nvPicPr>
        <p:blipFill rotWithShape="1">
          <a:blip r:embed="rId2"/>
          <a:srcRect l="115" t="326" r="-115" b="51717"/>
          <a:stretch/>
        </p:blipFill>
        <p:spPr>
          <a:xfrm>
            <a:off x="1164791" y="3017771"/>
            <a:ext cx="8862012" cy="10363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t="64414"/>
          <a:stretch/>
        </p:blipFill>
        <p:spPr>
          <a:xfrm>
            <a:off x="1066800" y="4362278"/>
            <a:ext cx="7836303" cy="95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849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согласных языков семьи </a:t>
            </a:r>
            <a:r>
              <a:rPr lang="ru-RU" dirty="0" err="1" smtClean="0"/>
              <a:t>Такана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3560" y="2203566"/>
            <a:ext cx="10910640" cy="316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604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согласных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7826" y="1680528"/>
            <a:ext cx="8864254" cy="438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992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гласных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2741" y="1982584"/>
            <a:ext cx="5844619" cy="327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64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Фонетические особенности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6280" y="1808480"/>
            <a:ext cx="10515600" cy="4744403"/>
          </a:xfrm>
        </p:spPr>
        <p:txBody>
          <a:bodyPr>
            <a:normAutofit/>
          </a:bodyPr>
          <a:lstStyle/>
          <a:p>
            <a:r>
              <a:rPr lang="ru-RU" dirty="0" err="1" smtClean="0"/>
              <a:t>Ламинальные</a:t>
            </a:r>
            <a:r>
              <a:rPr lang="ru-RU" dirty="0" smtClean="0"/>
              <a:t> фрикативные зубные /d̪͡t̪/ (</a:t>
            </a:r>
            <a:r>
              <a:rPr lang="en-US" dirty="0" smtClean="0"/>
              <a:t>‘voiced laminal fricative flap’</a:t>
            </a:r>
            <a:r>
              <a:rPr lang="ru-RU" dirty="0" smtClean="0"/>
              <a:t>) или (</a:t>
            </a:r>
            <a:r>
              <a:rPr lang="en-US" i="1" dirty="0" smtClean="0"/>
              <a:t>dental voiced-voiceless occlusive</a:t>
            </a:r>
            <a:r>
              <a:rPr lang="ru-RU" dirty="0" smtClean="0"/>
              <a:t>): фаза «голоса», за которой следует фаза «шума» на спектрограмме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апикальные постальвеолярные /ḍ/, /</a:t>
            </a:r>
            <a:r>
              <a:rPr lang="ru-RU" dirty="0" err="1" smtClean="0"/>
              <a:t>ṭṣ</a:t>
            </a:r>
            <a:r>
              <a:rPr lang="ru-RU" dirty="0" smtClean="0"/>
              <a:t>/ и /ṣ/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20" y="2406766"/>
            <a:ext cx="3357880" cy="298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18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Порядок следования местоимений в предложении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Местоимения должны располагаться в определенном порядке, если их 2 </a:t>
            </a:r>
            <a:r>
              <a:rPr lang="ru-RU" dirty="0"/>
              <a:t>или больше: чем ниже в иерархии </a:t>
            </a:r>
            <a:r>
              <a:rPr lang="ru-RU" dirty="0" smtClean="0"/>
              <a:t>1&gt;2&gt;3</a:t>
            </a:r>
            <a:r>
              <a:rPr lang="en-US" dirty="0" smtClean="0"/>
              <a:t>(</a:t>
            </a:r>
            <a:r>
              <a:rPr lang="ru-RU" dirty="0" smtClean="0"/>
              <a:t>лицо), </a:t>
            </a:r>
            <a:r>
              <a:rPr lang="ru-RU" dirty="0"/>
              <a:t>тем раньше в последовательности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42270"/>
            <a:ext cx="8555009" cy="234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525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глосс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ASSC associative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DEPR depreciative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TDM temporal distance </a:t>
            </a:r>
            <a:r>
              <a:rPr lang="en-US" dirty="0" smtClean="0">
                <a:solidFill>
                  <a:schemeClr val="tx1"/>
                </a:solidFill>
              </a:rPr>
              <a:t>marker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REM.PST remote </a:t>
            </a:r>
            <a:r>
              <a:rPr lang="en-US" dirty="0" smtClean="0">
                <a:solidFill>
                  <a:schemeClr val="tx1"/>
                </a:solidFill>
              </a:rPr>
              <a:t>past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TMP temporal adverbial </a:t>
            </a:r>
            <a:r>
              <a:rPr lang="en-US" dirty="0" smtClean="0">
                <a:solidFill>
                  <a:schemeClr val="tx1"/>
                </a:solidFill>
              </a:rPr>
              <a:t>clause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HORT hortative</a:t>
            </a:r>
            <a:r>
              <a:rPr lang="ru-RU" dirty="0" smtClean="0">
                <a:solidFill>
                  <a:schemeClr val="tx1"/>
                </a:solidFill>
              </a:rPr>
              <a:t> (</a:t>
            </a:r>
            <a:r>
              <a:rPr lang="ru-RU" dirty="0" err="1" smtClean="0">
                <a:solidFill>
                  <a:schemeClr val="tx1"/>
                </a:solidFill>
              </a:rPr>
              <a:t>гортатив</a:t>
            </a:r>
            <a:r>
              <a:rPr lang="ru-RU" dirty="0" smtClean="0">
                <a:solidFill>
                  <a:schemeClr val="tx1"/>
                </a:solidFill>
              </a:rPr>
              <a:t>, императив 1 лица)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836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Antoine Guillaume. </a:t>
            </a:r>
            <a:r>
              <a:rPr lang="en-US" dirty="0" err="1"/>
              <a:t>Takanan</a:t>
            </a:r>
            <a:r>
              <a:rPr lang="en-US" dirty="0"/>
              <a:t> languages. Amazonian Languages. An International Handbook, 2021</a:t>
            </a:r>
            <a:r>
              <a:rPr lang="en-US" dirty="0" smtClean="0"/>
              <a:t>.</a:t>
            </a:r>
          </a:p>
          <a:p>
            <a:r>
              <a:rPr lang="en-US" dirty="0"/>
              <a:t>Guillaume, Antoine. Forthcoming. Negation in </a:t>
            </a:r>
            <a:r>
              <a:rPr lang="en-US" dirty="0" err="1"/>
              <a:t>Tacana</a:t>
            </a:r>
            <a:r>
              <a:rPr lang="en-US" dirty="0"/>
              <a:t> (Amazonian Bolivia): synchronic description and diachronic reconstruction</a:t>
            </a:r>
            <a:r>
              <a:rPr lang="en-US" dirty="0" smtClean="0"/>
              <a:t>.</a:t>
            </a:r>
          </a:p>
          <a:p>
            <a:r>
              <a:rPr lang="en-US" dirty="0"/>
              <a:t>Antoine </a:t>
            </a:r>
            <a:r>
              <a:rPr lang="en-US" dirty="0" smtClean="0"/>
              <a:t>Guillaume, The </a:t>
            </a:r>
            <a:r>
              <a:rPr lang="en-US" dirty="0"/>
              <a:t>grammatical expression of emotions in </a:t>
            </a:r>
            <a:r>
              <a:rPr lang="en-US" dirty="0" err="1"/>
              <a:t>Tacana</a:t>
            </a:r>
            <a:r>
              <a:rPr lang="en-US" dirty="0"/>
              <a:t> and other </a:t>
            </a:r>
            <a:r>
              <a:rPr lang="en-US" dirty="0" err="1"/>
              <a:t>Takanan</a:t>
            </a:r>
            <a:r>
              <a:rPr lang="en-US" dirty="0"/>
              <a:t> </a:t>
            </a:r>
            <a:r>
              <a:rPr lang="en-US" dirty="0" smtClean="0"/>
              <a:t>languages</a:t>
            </a:r>
          </a:p>
          <a:p>
            <a:r>
              <a:rPr lang="en-US" dirty="0"/>
              <a:t>The Language of the </a:t>
            </a:r>
            <a:r>
              <a:rPr lang="en-US" dirty="0" err="1"/>
              <a:t>Tacana</a:t>
            </a:r>
            <a:r>
              <a:rPr lang="en-US" dirty="0"/>
              <a:t> Indians (Bolivia). </a:t>
            </a:r>
            <a:r>
              <a:rPr lang="en-US" dirty="0" smtClean="0"/>
              <a:t>Rudolph </a:t>
            </a:r>
            <a:r>
              <a:rPr lang="en-US" dirty="0"/>
              <a:t>Schuller and Martin </a:t>
            </a:r>
            <a:r>
              <a:rPr lang="en-US" dirty="0" err="1"/>
              <a:t>Gusinde</a:t>
            </a:r>
            <a:endParaRPr lang="en-US" dirty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2524945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11551</TotalTime>
  <Words>495</Words>
  <Application>Microsoft Office PowerPoint</Application>
  <PresentationFormat>Широкоэкранный</PresentationFormat>
  <Paragraphs>64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Calibri</vt:lpstr>
      <vt:lpstr>Calibri Light</vt:lpstr>
      <vt:lpstr>Ретро</vt:lpstr>
      <vt:lpstr>Такана</vt:lpstr>
      <vt:lpstr>Генеалогическая и ареальная информация</vt:lpstr>
      <vt:lpstr>Социолингвистическая информация</vt:lpstr>
      <vt:lpstr>1)Типология: степень свободы выражения грамматических значений </vt:lpstr>
      <vt:lpstr>2)Характер границ между морфемами: агглютинация</vt:lpstr>
      <vt:lpstr>3) Тип маркирования: вершинное маркирование </vt:lpstr>
      <vt:lpstr>Тип ролевой кодировки: расщепленная эргативность</vt:lpstr>
      <vt:lpstr>Тип ролевой кодировки: расщепленная эргативность</vt:lpstr>
      <vt:lpstr>Базовый порядок слов -- SOV </vt:lpstr>
      <vt:lpstr>Система согласных языков семьи Такана</vt:lpstr>
      <vt:lpstr>Система согласных </vt:lpstr>
      <vt:lpstr>Система гласных</vt:lpstr>
      <vt:lpstr>Фонетические особенности</vt:lpstr>
      <vt:lpstr>Порядок следования местоимений в предложении</vt:lpstr>
      <vt:lpstr>Список глосс</vt:lpstr>
      <vt:lpstr>Источники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Такана прости господи</dc:title>
  <dc:creator>Виктория</dc:creator>
  <cp:lastModifiedBy>Виктория</cp:lastModifiedBy>
  <cp:revision>47</cp:revision>
  <dcterms:created xsi:type="dcterms:W3CDTF">2022-05-07T09:41:48Z</dcterms:created>
  <dcterms:modified xsi:type="dcterms:W3CDTF">2022-05-16T07:55:13Z</dcterms:modified>
</cp:coreProperties>
</file>