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22"/>
  </p:notesMasterIdLst>
  <p:handoutMasterIdLst>
    <p:handoutMasterId r:id="rId23"/>
  </p:handoutMasterIdLst>
  <p:sldIdLst>
    <p:sldId id="312" r:id="rId5"/>
    <p:sldId id="307" r:id="rId6"/>
    <p:sldId id="281" r:id="rId7"/>
    <p:sldId id="314" r:id="rId8"/>
    <p:sldId id="315" r:id="rId9"/>
    <p:sldId id="317" r:id="rId10"/>
    <p:sldId id="319" r:id="rId11"/>
    <p:sldId id="321" r:id="rId12"/>
    <p:sldId id="322" r:id="rId13"/>
    <p:sldId id="323" r:id="rId14"/>
    <p:sldId id="324" r:id="rId15"/>
    <p:sldId id="325" r:id="rId16"/>
    <p:sldId id="326" r:id="rId17"/>
    <p:sldId id="328" r:id="rId18"/>
    <p:sldId id="329" r:id="rId19"/>
    <p:sldId id="330" r:id="rId20"/>
    <p:sldId id="297" r:id="rId21"/>
  </p:sldIdLst>
  <p:sldSz cx="12192000" cy="6858000"/>
  <p:notesSz cx="13716000" cy="24384000"/>
  <p:defaultTextStyle>
    <a:defPPr rtl="0">
      <a:defRPr lang="ru-RU"/>
    </a:defPPr>
    <a:lvl1pPr marL="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5CDCE"/>
    <a:srgbClr val="DF8C8C"/>
    <a:srgbClr val="FDFBF6"/>
    <a:srgbClr val="AAC4E9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5388" autoAdjust="0"/>
  </p:normalViewPr>
  <p:slideViewPr>
    <p:cSldViewPr snapToGrid="0" snapToObjects="1">
      <p:cViewPr varScale="1">
        <p:scale>
          <a:sx n="82" d="100"/>
          <a:sy n="82" d="100"/>
        </p:scale>
        <p:origin x="710" y="48"/>
      </p:cViewPr>
      <p:guideLst>
        <p:guide orient="horz" pos="2616"/>
        <p:guide orient="horz" pos="3264"/>
        <p:guide pos="6912"/>
        <p:guide orient="horz"/>
        <p:guide orient="horz" pos="4008"/>
        <p:guide orient="horz" pos="2352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37" d="100"/>
          <a:sy n="37" d="100"/>
        </p:scale>
        <p:origin x="33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22426ABF-A8C0-D94B-8DA4-89B3D95177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73E1C36-C21F-0B70-27E7-5B59DAE275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F16EF179-AC8C-44A3-9ED6-6152B0CF8E1F}" type="datetimeyyyy">
              <a:rPr lang="ru-RU" smtClean="0"/>
              <a:t>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5942066-244B-8673-5E9A-26E4265AD0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530EE97-1F54-6631-A4BB-FD93829648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420BD0AB-C59E-4A46-83D3-F07787446BA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37835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7654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4931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86530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667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97422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914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01387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76683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88148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1307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Изображение 0">
            <a:extLst>
              <a:ext uri="{FF2B5EF4-FFF2-40B4-BE49-F238E27FC236}">
                <a16:creationId xmlns:a16="http://schemas.microsoft.com/office/drawing/2014/main" id="{BA5D5A72-CB6F-F8DE-E2C9-90459C8C3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0" name="Полилиния: фигура 19">
            <a:extLst>
              <a:ext uri="{FF2B5EF4-FFF2-40B4-BE49-F238E27FC236}">
                <a16:creationId xmlns:a16="http://schemas.microsoft.com/office/drawing/2014/main" id="{E66FD7FF-2869-7902-36B2-2B229AB9A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Полилиния: фигура 17">
            <a:extLst>
              <a:ext uri="{FF2B5EF4-FFF2-40B4-BE49-F238E27FC236}">
                <a16:creationId xmlns:a16="http://schemas.microsoft.com/office/drawing/2014/main" id="{B1457C88-4472-81CF-02AF-4421E0A30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rtlCol="0" anchor="ctr" anchorCtr="0">
            <a:noAutofit/>
          </a:bodyPr>
          <a:lstStyle>
            <a:lvl1pPr algn="ctr">
              <a:lnSpc>
                <a:spcPct val="100000"/>
              </a:lnSpc>
              <a:defRPr lang="ru-RU" sz="36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75923D9E-9381-3D11-B31A-1BF5C97F3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Полилиния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" name="Полилиния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0F297964-0B81-31DC-6D6D-141483223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Полилиния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4" name="Изображение 2">
            <a:extLst>
              <a:ext uri="{FF2B5EF4-FFF2-40B4-BE49-F238E27FC236}">
                <a16:creationId xmlns:a16="http://schemas.microsoft.com/office/drawing/2014/main" id="{EFFAEAD9-58A9-096B-C6D0-58F7AD08E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ru-RU" sz="36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lang="ru-RU" sz="2400"/>
            </a:lvl1pPr>
            <a:lvl2pPr marL="347472">
              <a:lnSpc>
                <a:spcPct val="150000"/>
              </a:lnSpc>
              <a:spcBef>
                <a:spcPts val="0"/>
              </a:spcBef>
              <a:defRPr lang="ru-RU" sz="2000"/>
            </a:lvl2pPr>
            <a:lvl3pPr marL="685800">
              <a:lnSpc>
                <a:spcPct val="150000"/>
              </a:lnSpc>
              <a:spcBef>
                <a:spcPts val="0"/>
              </a:spcBef>
              <a:defRPr lang="ru-RU" sz="1800"/>
            </a:lvl3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114D1E-7749-DD58-8782-318E4F679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веде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537D12D-0FCA-3396-988D-452D3D526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45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1710CE8-8A83-C0D3-623E-AFCC6C6A2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sz="1600" dirty="0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7AA66C80-37C3-6D28-7564-733A30B2C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Полилиния: Фигура 28">
              <a:extLst>
                <a:ext uri="{FF2B5EF4-FFF2-40B4-BE49-F238E27FC236}">
                  <a16:creationId xmlns:a16="http://schemas.microsoft.com/office/drawing/2014/main" id="{D9DB7C23-E0CF-A75F-BFFD-4E7679AF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lvl="0" rtl="0"/>
              <a:endParaRPr lang="ru-RU" dirty="0"/>
            </a:p>
          </p:txBody>
        </p:sp>
        <p:sp>
          <p:nvSpPr>
            <p:cNvPr id="15" name="Полилиния: фигура 15">
              <a:extLst>
                <a:ext uri="{FF2B5EF4-FFF2-40B4-BE49-F238E27FC236}">
                  <a16:creationId xmlns:a16="http://schemas.microsoft.com/office/drawing/2014/main" id="{4D62A0CC-A0CE-403A-A167-27225B2C6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lvl="0" rtl="0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6" name="Изображение 2">
              <a:extLst>
                <a:ext uri="{FF2B5EF4-FFF2-40B4-BE49-F238E27FC236}">
                  <a16:creationId xmlns:a16="http://schemas.microsoft.com/office/drawing/2014/main" id="{F8AD83DA-A293-6D56-F606-7C98C403A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2" name="Заголовок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rtlCol="0" anchor="ctr">
            <a:noAutofit/>
          </a:bodyPr>
          <a:lstStyle>
            <a:lvl1pPr algn="l">
              <a:lnSpc>
                <a:spcPct val="100000"/>
              </a:lnSpc>
              <a:defRPr lang="ru-RU" sz="3600" b="1"/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 rtlCol="0">
            <a:normAutofit/>
          </a:bodyPr>
          <a:lstStyle>
            <a:lvl1pPr marL="0" indent="0">
              <a:buNone/>
              <a:defRPr lang="ru-RU" sz="1800"/>
            </a:lvl1pPr>
          </a:lstStyle>
          <a:p>
            <a:pPr lvl="0" rtl="0"/>
            <a:r>
              <a:rPr lang="ru-RU" dirty="0"/>
              <a:t>Щелкните, чтобы добавить рисунок</a:t>
            </a:r>
          </a:p>
        </p:txBody>
      </p:sp>
    </p:spTree>
    <p:extLst>
      <p:ext uri="{BB962C8B-B14F-4D97-AF65-F5344CB8AC3E}">
        <p14:creationId xmlns:p14="http://schemas.microsoft.com/office/powerpoint/2010/main" val="43318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6F8B46B-EF6E-BC12-09E2-0F3B77919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450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D7B4F11-E150-473B-98F5-6E6AC9646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sz="1600" dirty="0"/>
          </a:p>
        </p:txBody>
      </p:sp>
      <p:sp>
        <p:nvSpPr>
          <p:cNvPr id="36" name="Полилиния 35">
            <a:extLst>
              <a:ext uri="{FF2B5EF4-FFF2-40B4-BE49-F238E27FC236}">
                <a16:creationId xmlns:a16="http://schemas.microsoft.com/office/drawing/2014/main" id="{A8E2FA61-C047-21BB-AA50-F84AD768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3" name="Полилиния 32">
            <a:extLst>
              <a:ext uri="{FF2B5EF4-FFF2-40B4-BE49-F238E27FC236}">
                <a16:creationId xmlns:a16="http://schemas.microsoft.com/office/drawing/2014/main" id="{1A2791BA-760E-9FA5-8743-D0B699FC9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lvl="0" algn="ctr" rtl="0"/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D6A03F2-8C7B-D33B-0E8F-24D4800D5C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ru-RU" sz="3600"/>
            </a:lvl1pPr>
          </a:lstStyle>
          <a:p>
            <a:pPr rtl="0"/>
            <a:r>
              <a:rPr lang="ru-RU"/>
              <a:t>Текст слайда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51465C6-2CDE-B5BF-F22E-CBDD44E86CFC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ru-RU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ru-RU" sz="2400"/>
            </a:lvl3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</p:txBody>
      </p:sp>
      <p:sp>
        <p:nvSpPr>
          <p:cNvPr id="52" name="Рисунок 7">
            <a:extLst>
              <a:ext uri="{FF2B5EF4-FFF2-40B4-BE49-F238E27FC236}">
                <a16:creationId xmlns:a16="http://schemas.microsoft.com/office/drawing/2014/main" id="{55126063-BDEE-A1AB-FDAE-DD9B98CACD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 rtlCol="0">
            <a:normAutofit/>
          </a:bodyPr>
          <a:lstStyle>
            <a:lvl1pPr marL="0" indent="0">
              <a:buNone/>
              <a:defRPr lang="ru-RU" sz="1800"/>
            </a:lvl1pPr>
          </a:lstStyle>
          <a:p>
            <a:pPr lvl="0" rtl="0"/>
            <a:r>
              <a:rPr lang="ru-RU"/>
              <a:t>Щелкните, чтобы добавить рисунок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Изображение 1">
            <a:extLst>
              <a:ext uri="{FF2B5EF4-FFF2-40B4-BE49-F238E27FC236}">
                <a16:creationId xmlns:a16="http://schemas.microsoft.com/office/drawing/2014/main" id="{2A3EC91E-4089-D366-06D3-3E66F93DF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3" name="Полилиния: фигура 52">
            <a:extLst>
              <a:ext uri="{FF2B5EF4-FFF2-40B4-BE49-F238E27FC236}">
                <a16:creationId xmlns:a16="http://schemas.microsoft.com/office/drawing/2014/main" id="{70F595E1-C910-3710-90E9-AF5FFCE05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9" name="Полилиния 70">
            <a:extLst>
              <a:ext uri="{FF2B5EF4-FFF2-40B4-BE49-F238E27FC236}">
                <a16:creationId xmlns:a16="http://schemas.microsoft.com/office/drawing/2014/main" id="{AA39EF58-54F1-4AC9-1D83-2E7DEEAAE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31" name="Полилиния 70">
            <a:extLst>
              <a:ext uri="{FF2B5EF4-FFF2-40B4-BE49-F238E27FC236}">
                <a16:creationId xmlns:a16="http://schemas.microsoft.com/office/drawing/2014/main" id="{0C320934-59CC-4123-C7C1-FEEE89F30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33" name="Изображение 4">
            <a:extLst>
              <a:ext uri="{FF2B5EF4-FFF2-40B4-BE49-F238E27FC236}">
                <a16:creationId xmlns:a16="http://schemas.microsoft.com/office/drawing/2014/main" id="{EC46DC71-C12A-96C8-3FE2-AA95AB58B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rtlCol="0" anchor="b" anchorCtr="0">
            <a:noAutofit/>
          </a:bodyPr>
          <a:lstStyle>
            <a:lvl1pPr algn="l">
              <a:lnSpc>
                <a:spcPct val="100000"/>
              </a:lnSpc>
              <a:defRPr lang="ru-RU" sz="3600" b="1">
                <a:latin typeface="+mj-lt"/>
                <a:cs typeface="Arial" panose="020B0604020202020204" pitchFamily="34" charset="0"/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3" name="Объект 3">
            <a:extLst>
              <a:ext uri="{FF2B5EF4-FFF2-40B4-BE49-F238E27FC236}">
                <a16:creationId xmlns:a16="http://schemas.microsoft.com/office/drawing/2014/main" id="{B20F5EA7-881C-8FB7-EAC9-89C8F2E586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ru-RU" sz="1800"/>
            </a:lvl1pPr>
            <a:lvl2pPr>
              <a:spcBef>
                <a:spcPts val="1000"/>
              </a:spcBef>
              <a:defRPr lang="ru-RU" sz="1800"/>
            </a:lvl2pPr>
            <a:lvl3pPr>
              <a:spcBef>
                <a:spcPts val="1000"/>
              </a:spcBef>
              <a:defRPr lang="ru-RU" sz="1800"/>
            </a:lvl3pPr>
            <a:lvl4pPr>
              <a:spcBef>
                <a:spcPts val="1000"/>
              </a:spcBef>
              <a:defRPr lang="ru-RU" sz="1800"/>
            </a:lvl4pPr>
            <a:lvl5pPr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8" name="Номер слайда 2">
            <a:extLst>
              <a:ext uri="{FF2B5EF4-FFF2-40B4-BE49-F238E27FC236}">
                <a16:creationId xmlns:a16="http://schemas.microsoft.com/office/drawing/2014/main" id="{ED7A50D8-0839-EC58-FFBE-315A20995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ru-RU" sz="36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1" name="Изображение 0">
            <a:extLst>
              <a:ext uri="{FF2B5EF4-FFF2-40B4-BE49-F238E27FC236}">
                <a16:creationId xmlns:a16="http://schemas.microsoft.com/office/drawing/2014/main" id="{CD2D664E-6702-6607-A37E-2E9961449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13" name="Изображение 1">
            <a:extLst>
              <a:ext uri="{FF2B5EF4-FFF2-40B4-BE49-F238E27FC236}">
                <a16:creationId xmlns:a16="http://schemas.microsoft.com/office/drawing/2014/main" id="{951C5737-DF7E-D671-AC74-9E488335B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Полилиния: фигура 38">
            <a:extLst>
              <a:ext uri="{FF2B5EF4-FFF2-40B4-BE49-F238E27FC236}">
                <a16:creationId xmlns:a16="http://schemas.microsoft.com/office/drawing/2014/main" id="{F232A1E1-DD38-15EA-6CA1-A84950EC4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7" name="Изображение 5">
            <a:extLst>
              <a:ext uri="{FF2B5EF4-FFF2-40B4-BE49-F238E27FC236}">
                <a16:creationId xmlns:a16="http://schemas.microsoft.com/office/drawing/2014/main" id="{B9036D42-A06F-E6EE-BB91-8BAF04519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19" name="Изображение 6">
            <a:extLst>
              <a:ext uri="{FF2B5EF4-FFF2-40B4-BE49-F238E27FC236}">
                <a16:creationId xmlns:a16="http://schemas.microsoft.com/office/drawing/2014/main" id="{86E0540C-3355-A50D-AC61-047B54B70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Номер слайда 2">
            <a:extLst>
              <a:ext uri="{FF2B5EF4-FFF2-40B4-BE49-F238E27FC236}">
                <a16:creationId xmlns:a16="http://schemas.microsoft.com/office/drawing/2014/main" id="{B00F713C-1CC6-5879-0410-95F179D56A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8E40D3F2-4A7A-F909-AC98-0B402B26776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ru-RU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ru-RU" sz="2400"/>
            </a:lvl3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1629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олилиния 26">
            <a:extLst>
              <a:ext uri="{FF2B5EF4-FFF2-40B4-BE49-F238E27FC236}">
                <a16:creationId xmlns:a16="http://schemas.microsoft.com/office/drawing/2014/main" id="{3C7B0BB3-A5CA-7C72-DC39-AD00EC90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Полилиния 17">
            <a:extLst>
              <a:ext uri="{FF2B5EF4-FFF2-40B4-BE49-F238E27FC236}">
                <a16:creationId xmlns:a16="http://schemas.microsoft.com/office/drawing/2014/main" id="{07871527-68A5-0A5C-F5A6-A80523BAC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олилиния 13">
            <a:extLst>
              <a:ext uri="{FF2B5EF4-FFF2-40B4-BE49-F238E27FC236}">
                <a16:creationId xmlns:a16="http://schemas.microsoft.com/office/drawing/2014/main" id="{CEB118B3-9B06-AD11-738A-7A0651F98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Полилиния 15">
            <a:extLst>
              <a:ext uri="{FF2B5EF4-FFF2-40B4-BE49-F238E27FC236}">
                <a16:creationId xmlns:a16="http://schemas.microsoft.com/office/drawing/2014/main" id="{0EA94262-504E-06F2-F383-E832C37B1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ru-RU" sz="3600"/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19" name="Номер слайда 2">
            <a:extLst>
              <a:ext uri="{FF2B5EF4-FFF2-40B4-BE49-F238E27FC236}">
                <a16:creationId xmlns:a16="http://schemas.microsoft.com/office/drawing/2014/main" id="{BFBCB81C-7599-87A1-8037-5FB8C374503A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Объект 3">
            <a:extLst>
              <a:ext uri="{FF2B5EF4-FFF2-40B4-BE49-F238E27FC236}">
                <a16:creationId xmlns:a16="http://schemas.microsoft.com/office/drawing/2014/main" id="{6FF02D51-6992-3FED-2A19-92E5AC564CF4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ru-RU" sz="1800"/>
            </a:lvl1pPr>
            <a:lvl2pPr marL="283464" indent="-283464">
              <a:spcBef>
                <a:spcPts val="1000"/>
              </a:spcBef>
              <a:defRPr lang="ru-RU" sz="1800"/>
            </a:lvl2pPr>
            <a:lvl3pPr marL="283464" indent="-283464">
              <a:spcBef>
                <a:spcPts val="1000"/>
              </a:spcBef>
              <a:defRPr lang="ru-RU" sz="1800"/>
            </a:lvl3pPr>
            <a:lvl4pPr marL="283464" indent="-283464">
              <a:spcBef>
                <a:spcPts val="1000"/>
              </a:spcBef>
              <a:defRPr lang="ru-RU" sz="1800"/>
            </a:lvl4pPr>
            <a:lvl5pPr marL="283464" indent="-283464"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25" name="Объект 5">
            <a:extLst>
              <a:ext uri="{FF2B5EF4-FFF2-40B4-BE49-F238E27FC236}">
                <a16:creationId xmlns:a16="http://schemas.microsoft.com/office/drawing/2014/main" id="{C2762372-3C12-61F8-F131-E4C08A2B1735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ru-RU" sz="1800"/>
            </a:lvl1pPr>
            <a:lvl2pPr marL="283464" indent="-283464">
              <a:spcBef>
                <a:spcPts val="1000"/>
              </a:spcBef>
              <a:defRPr lang="ru-RU" sz="1800"/>
            </a:lvl2pPr>
            <a:lvl3pPr marL="283464" indent="-283464">
              <a:spcBef>
                <a:spcPts val="1000"/>
              </a:spcBef>
              <a:defRPr lang="ru-RU" sz="1800"/>
            </a:lvl3pPr>
            <a:lvl4pPr marL="283464" indent="-283464">
              <a:spcBef>
                <a:spcPts val="1000"/>
              </a:spcBef>
              <a:defRPr lang="ru-RU" sz="1800"/>
            </a:lvl4pPr>
            <a:lvl5pPr marL="283464" indent="-283464"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8673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450" dirty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sz="16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 rtlCol="0"/>
          <a:lstStyle>
            <a:lvl1pPr algn="l">
              <a:lnSpc>
                <a:spcPct val="100000"/>
              </a:lnSpc>
              <a:defRPr lang="ru-RU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0AADE444-940A-5A34-8C49-4F15BC33EEC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 rtlCol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lang="ru-RU" sz="1800"/>
            </a:lvl1pPr>
            <a:lvl2pPr marL="745236" indent="-342900">
              <a:spcBef>
                <a:spcPts val="1000"/>
              </a:spcBef>
              <a:buFont typeface="+mj-lt"/>
              <a:buAutoNum type="alphaLcPeriod"/>
              <a:defRPr lang="ru-RU" sz="1800"/>
            </a:lvl2pPr>
            <a:lvl3pPr marL="1202436" indent="-342900">
              <a:spcBef>
                <a:spcPts val="1000"/>
              </a:spcBef>
              <a:buFont typeface="+mj-lt"/>
              <a:buAutoNum type="arabicParenR"/>
              <a:defRPr lang="ru-RU" sz="1800"/>
            </a:lvl3pPr>
            <a:lvl4pPr marL="1659636" indent="-342900">
              <a:spcBef>
                <a:spcPts val="1000"/>
              </a:spcBef>
              <a:buFont typeface="+mj-lt"/>
              <a:buAutoNum type="alphaLcParenR"/>
              <a:defRPr lang="ru-RU" sz="1800"/>
            </a:lvl4pPr>
            <a:lvl5pPr indent="-283464"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A79FCB-9A9F-6B60-A95C-FCF020598D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ru-RU" sz="1800"/>
            </a:lvl1pPr>
            <a:lvl2pPr indent="-283464">
              <a:spcBef>
                <a:spcPts val="1000"/>
              </a:spcBef>
              <a:defRPr lang="ru-RU" sz="1800"/>
            </a:lvl2pPr>
            <a:lvl3pPr indent="-283464">
              <a:spcBef>
                <a:spcPts val="1000"/>
              </a:spcBef>
              <a:defRPr lang="ru-RU" sz="1800"/>
            </a:lvl3pPr>
            <a:lvl4pPr indent="-283464">
              <a:spcBef>
                <a:spcPts val="1000"/>
              </a:spcBef>
              <a:defRPr lang="ru-RU" sz="1800"/>
            </a:lvl4pPr>
            <a:lvl5pPr indent="-283464"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id="{2912B88E-830A-AD4C-378F-46EF5F7795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>
            <a:lvl1pPr marL="0" indent="0">
              <a:buNone/>
              <a:defRPr lang="ru-RU" sz="1800"/>
            </a:lvl1pPr>
          </a:lstStyle>
          <a:p>
            <a:pPr lvl="0" rtl="0"/>
            <a:r>
              <a:rPr lang="ru-RU"/>
              <a:t>Щелкните, чтобы добавить рисунок</a:t>
            </a:r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B9152F76-E42E-3D76-6BDB-2FA0D692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Полилиния: Фигура 28">
              <a:extLst>
                <a:ext uri="{FF2B5EF4-FFF2-40B4-BE49-F238E27FC236}">
                  <a16:creationId xmlns:a16="http://schemas.microsoft.com/office/drawing/2014/main" id="{ED0348C7-D83F-0AD7-2539-41219A795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lvl="0" rtl="0"/>
              <a:endParaRPr lang="ru-RU" dirty="0"/>
            </a:p>
          </p:txBody>
        </p:sp>
        <p:sp>
          <p:nvSpPr>
            <p:cNvPr id="21" name="Полилиния: Фигура 25">
              <a:extLst>
                <a:ext uri="{FF2B5EF4-FFF2-40B4-BE49-F238E27FC236}">
                  <a16:creationId xmlns:a16="http://schemas.microsoft.com/office/drawing/2014/main" id="{E911AA2D-BE77-278D-CD2E-2EB3E180F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lvl="0" rtl="0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2" name="Полилиния: фигура 15">
              <a:extLst>
                <a:ext uri="{FF2B5EF4-FFF2-40B4-BE49-F238E27FC236}">
                  <a16:creationId xmlns:a16="http://schemas.microsoft.com/office/drawing/2014/main" id="{B6CE0BA6-C0FD-AC39-6C31-8477E0CAF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lvl="0" rtl="0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3" name="Изображение 2">
              <a:extLst>
                <a:ext uri="{FF2B5EF4-FFF2-40B4-BE49-F238E27FC236}">
                  <a16:creationId xmlns:a16="http://schemas.microsoft.com/office/drawing/2014/main" id="{666AD1A4-36DE-12F3-BB78-BA678A595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44" name="Номер слайда 2">
            <a:extLst>
              <a:ext uri="{FF2B5EF4-FFF2-40B4-BE49-F238E27FC236}">
                <a16:creationId xmlns:a16="http://schemas.microsoft.com/office/drawing/2014/main" id="{79071EEC-EAD1-8B22-009A-68E74589A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3620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>
            <a:extLst>
              <a:ext uri="{FF2B5EF4-FFF2-40B4-BE49-F238E27FC236}">
                <a16:creationId xmlns:a16="http://schemas.microsoft.com/office/drawing/2014/main" id="{28259CF0-6BC5-3693-6F49-C4489C07C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6" name="Изображение 4">
            <a:extLst>
              <a:ext uri="{FF2B5EF4-FFF2-40B4-BE49-F238E27FC236}">
                <a16:creationId xmlns:a16="http://schemas.microsoft.com/office/drawing/2014/main" id="{9019DA73-2516-F3D2-ECDB-620C9048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" name="Полилиния 13">
            <a:extLst>
              <a:ext uri="{FF2B5EF4-FFF2-40B4-BE49-F238E27FC236}">
                <a16:creationId xmlns:a16="http://schemas.microsoft.com/office/drawing/2014/main" id="{5665DA82-D253-8EC5-5DFB-F0266ED9F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21" name="Изображение 2">
            <a:extLst>
              <a:ext uri="{FF2B5EF4-FFF2-40B4-BE49-F238E27FC236}">
                <a16:creationId xmlns:a16="http://schemas.microsoft.com/office/drawing/2014/main" id="{A8B7F1F1-806C-8D65-7340-220A0C465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Полилиния 11">
            <a:extLst>
              <a:ext uri="{FF2B5EF4-FFF2-40B4-BE49-F238E27FC236}">
                <a16:creationId xmlns:a16="http://schemas.microsoft.com/office/drawing/2014/main" id="{E76518D4-6149-BA03-3BE5-6A13A792C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ru-RU" sz="3600" b="1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0" name="Объект 2">
            <a:extLst>
              <a:ext uri="{FF2B5EF4-FFF2-40B4-BE49-F238E27FC236}">
                <a16:creationId xmlns:a16="http://schemas.microsoft.com/office/drawing/2014/main" id="{58F56A7F-403C-059D-4B58-A8D59888A15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ru-RU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ru-RU" sz="2400"/>
            </a:lvl3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0723BF40-731C-2A5B-FC2F-B59DEF431C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 rtlCol="0">
            <a:normAutofit/>
          </a:bodyPr>
          <a:lstStyle>
            <a:lvl1pPr marL="0" indent="0">
              <a:buNone/>
              <a:defRPr lang="ru-RU" sz="18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0" name="Номер слайда 2">
            <a:extLst>
              <a:ext uri="{FF2B5EF4-FFF2-40B4-BE49-F238E27FC236}">
                <a16:creationId xmlns:a16="http://schemas.microsoft.com/office/drawing/2014/main" id="{3ACD3A33-D8A4-7058-9798-30967E3E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710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>
            <a:extLst>
              <a:ext uri="{FF2B5EF4-FFF2-40B4-BE49-F238E27FC236}">
                <a16:creationId xmlns:a16="http://schemas.microsoft.com/office/drawing/2014/main" id="{D014917C-8694-B4A4-A211-0F31F00E2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/>
          </a:p>
        </p:txBody>
      </p:sp>
      <p:sp>
        <p:nvSpPr>
          <p:cNvPr id="10" name="Полилиния 9">
            <a:extLst>
              <a:ext uri="{FF2B5EF4-FFF2-40B4-BE49-F238E27FC236}">
                <a16:creationId xmlns:a16="http://schemas.microsoft.com/office/drawing/2014/main" id="{A7DB6972-BB75-254A-BA88-C0C3E6E93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Изображение 2">
            <a:extLst>
              <a:ext uri="{FF2B5EF4-FFF2-40B4-BE49-F238E27FC236}">
                <a16:creationId xmlns:a16="http://schemas.microsoft.com/office/drawing/2014/main" id="{790E862E-398F-571C-EC2C-3D17164DE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 rtlCol="0"/>
          <a:lstStyle>
            <a:lvl1pPr algn="l">
              <a:lnSpc>
                <a:spcPct val="100000"/>
              </a:lnSpc>
              <a:defRPr lang="ru-RU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4" name="Текст 54">
            <a:extLst>
              <a:ext uri="{FF2B5EF4-FFF2-40B4-BE49-F238E27FC236}">
                <a16:creationId xmlns:a16="http://schemas.microsoft.com/office/drawing/2014/main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rtlCol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lang="ru-RU" sz="1800"/>
            </a:lvl1pPr>
          </a:lstStyle>
          <a:p>
            <a:pPr rtl="0"/>
            <a:r>
              <a:rPr lang="ru-RU"/>
              <a:t>Подзаголовок слайда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 rtlCol="0">
            <a:normAutofit/>
          </a:bodyPr>
          <a:lstStyle>
            <a:lvl1pPr>
              <a:defRPr lang="ru-RU" sz="1800"/>
            </a:lvl1pPr>
            <a:lvl2pPr>
              <a:defRPr lang="ru-RU" sz="1800"/>
            </a:lvl2pPr>
            <a:lvl3pPr>
              <a:defRPr lang="ru-RU" sz="1800"/>
            </a:lvl3pPr>
            <a:lvl4pPr>
              <a:defRPr lang="ru-RU" sz="1800"/>
            </a:lvl4pPr>
            <a:lvl5pPr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20" name="Номер слайда 2">
            <a:extLst>
              <a:ext uri="{FF2B5EF4-FFF2-40B4-BE49-F238E27FC236}">
                <a16:creationId xmlns:a16="http://schemas.microsoft.com/office/drawing/2014/main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395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Графический объект 28">
            <a:extLst>
              <a:ext uri="{FF2B5EF4-FFF2-40B4-BE49-F238E27FC236}">
                <a16:creationId xmlns:a16="http://schemas.microsoft.com/office/drawing/2014/main" id="{D5595DD5-43B0-252F-8BC6-6B74340C5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ru-RU" sz="3600" b="1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49" name="Полилиния 48">
            <a:extLst>
              <a:ext uri="{FF2B5EF4-FFF2-40B4-BE49-F238E27FC236}">
                <a16:creationId xmlns:a16="http://schemas.microsoft.com/office/drawing/2014/main" id="{BC3A3767-6C5E-8188-0A49-955BBACE3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6" name="Объект 3">
            <a:extLst>
              <a:ext uri="{FF2B5EF4-FFF2-40B4-BE49-F238E27FC236}">
                <a16:creationId xmlns:a16="http://schemas.microsoft.com/office/drawing/2014/main" id="{E4BD7F71-D12B-4F27-1505-FF681CF55F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ru-RU" sz="1800"/>
            </a:lvl1pPr>
            <a:lvl2pPr>
              <a:spcBef>
                <a:spcPts val="1000"/>
              </a:spcBef>
              <a:defRPr lang="ru-RU" sz="1800"/>
            </a:lvl2pPr>
            <a:lvl3pPr>
              <a:spcBef>
                <a:spcPts val="1000"/>
              </a:spcBef>
              <a:defRPr lang="ru-RU" sz="1800"/>
            </a:lvl3pPr>
            <a:lvl4pPr>
              <a:spcBef>
                <a:spcPts val="1000"/>
              </a:spcBef>
              <a:defRPr lang="ru-RU" sz="1800"/>
            </a:lvl4pPr>
            <a:lvl5pPr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8" name="Объект 3">
            <a:extLst>
              <a:ext uri="{FF2B5EF4-FFF2-40B4-BE49-F238E27FC236}">
                <a16:creationId xmlns:a16="http://schemas.microsoft.com/office/drawing/2014/main" id="{FB87C65D-4EF3-18C8-18A8-477F87A37E5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ru-RU" sz="1800"/>
            </a:lvl1pPr>
            <a:lvl2pPr>
              <a:spcBef>
                <a:spcPts val="1000"/>
              </a:spcBef>
              <a:defRPr lang="ru-RU" sz="1800"/>
            </a:lvl2pPr>
            <a:lvl3pPr>
              <a:spcBef>
                <a:spcPts val="1000"/>
              </a:spcBef>
              <a:defRPr lang="ru-RU" sz="1800"/>
            </a:lvl3pPr>
            <a:lvl4pPr>
              <a:spcBef>
                <a:spcPts val="1000"/>
              </a:spcBef>
              <a:defRPr lang="ru-RU" sz="1800"/>
            </a:lvl4pPr>
            <a:lvl5pPr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27" name="Номер слайда 2">
            <a:extLst>
              <a:ext uri="{FF2B5EF4-FFF2-40B4-BE49-F238E27FC236}">
                <a16:creationId xmlns:a16="http://schemas.microsoft.com/office/drawing/2014/main" id="{AEFFA34C-885D-E995-D8F9-B4ACFBF3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43" name="Графический объект 42">
            <a:extLst>
              <a:ext uri="{FF2B5EF4-FFF2-40B4-BE49-F238E27FC236}">
                <a16:creationId xmlns:a16="http://schemas.microsoft.com/office/drawing/2014/main" id="{C6639AD7-128F-B39D-B45F-0F22A2C6D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Графический объект 53">
            <a:extLst>
              <a:ext uri="{FF2B5EF4-FFF2-40B4-BE49-F238E27FC236}">
                <a16:creationId xmlns:a16="http://schemas.microsoft.com/office/drawing/2014/main" id="{48479A23-C29C-C711-510C-05B69B882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1443" r="10857"/>
          <a:stretch/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Изображение 2">
            <a:extLst>
              <a:ext uri="{FF2B5EF4-FFF2-40B4-BE49-F238E27FC236}">
                <a16:creationId xmlns:a16="http://schemas.microsoft.com/office/drawing/2014/main" id="{F3DC42FA-4B8F-2EFC-CAB4-1CCAB93BE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6650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450" dirty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sz="16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 rtlCol="0"/>
          <a:lstStyle>
            <a:lvl1pPr algn="ctr">
              <a:lnSpc>
                <a:spcPct val="100000"/>
              </a:lnSpc>
              <a:defRPr lang="ru-RU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4" name="Объект 5">
            <a:extLst>
              <a:ext uri="{FF2B5EF4-FFF2-40B4-BE49-F238E27FC236}">
                <a16:creationId xmlns:a16="http://schemas.microsoft.com/office/drawing/2014/main" id="{4D6DED8E-165F-59D7-F01C-4EF0446E5FC0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 rtlCol="0">
            <a:normAutofit/>
          </a:bodyPr>
          <a:lstStyle>
            <a:lvl1pPr>
              <a:spcBef>
                <a:spcPts val="1000"/>
              </a:spcBef>
              <a:defRPr lang="ru-RU" sz="1800"/>
            </a:lvl1pPr>
            <a:lvl2pPr>
              <a:spcBef>
                <a:spcPts val="1000"/>
              </a:spcBef>
              <a:defRPr lang="ru-RU" sz="1800"/>
            </a:lvl2pPr>
            <a:lvl3pPr>
              <a:spcBef>
                <a:spcPts val="1000"/>
              </a:spcBef>
              <a:defRPr lang="ru-RU" sz="1800"/>
            </a:lvl3pPr>
            <a:lvl4pPr>
              <a:spcBef>
                <a:spcPts val="1000"/>
              </a:spcBef>
              <a:defRPr lang="ru-RU" sz="1800"/>
            </a:lvl4pPr>
            <a:lvl5pPr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6" name="Номер слайда 2">
            <a:extLst>
              <a:ext uri="{FF2B5EF4-FFF2-40B4-BE49-F238E27FC236}">
                <a16:creationId xmlns:a16="http://schemas.microsoft.com/office/drawing/2014/main" id="{2933FDAB-13EE-5F9F-5DFC-A5A60BC63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7508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AEF1F750-031C-BDB7-BD7B-9CBE17406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Полилиния: фигура 18">
            <a:extLst>
              <a:ext uri="{FF2B5EF4-FFF2-40B4-BE49-F238E27FC236}">
                <a16:creationId xmlns:a16="http://schemas.microsoft.com/office/drawing/2014/main" id="{FEB515B5-2D9F-58E1-6E3C-CCBF105D8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9" name="Изображение 2">
            <a:extLst>
              <a:ext uri="{FF2B5EF4-FFF2-40B4-BE49-F238E27FC236}">
                <a16:creationId xmlns:a16="http://schemas.microsoft.com/office/drawing/2014/main" id="{5CCFEDF9-5B69-87BA-8A33-35033DA40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rtlCol="0" anchor="b" anchorCtr="0">
            <a:noAutofit/>
          </a:bodyPr>
          <a:lstStyle>
            <a:lvl1pPr algn="l">
              <a:lnSpc>
                <a:spcPct val="100000"/>
              </a:lnSpc>
              <a:defRPr lang="ru-RU" sz="36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rtlCol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lang="ru-RU" sz="2400"/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: Фигура 6">
            <a:extLst>
              <a:ext uri="{FF2B5EF4-FFF2-40B4-BE49-F238E27FC236}">
                <a16:creationId xmlns:a16="http://schemas.microsoft.com/office/drawing/2014/main" id="{2C6B5F91-ABF5-D0B6-E43F-40CEDC3A6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A52D64F1-27B6-A1E5-4F44-A6029FAB3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 rtlCol="0" anchor="ctr" anchorCtr="0"/>
          <a:lstStyle>
            <a:defPPr>
              <a:defRPr lang="ru-RU"/>
            </a:def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>
                <a:latin typeface="+mn-lt"/>
                <a:cs typeface="+mn-cs"/>
              </a:defRPr>
            </a:lvl1pPr>
          </a:lstStyle>
          <a:p>
            <a:fld id="{48F63A3B-78C7-47BE-AE5E-E10140E04643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: Фигура 5">
            <a:extLst>
              <a:ext uri="{FF2B5EF4-FFF2-40B4-BE49-F238E27FC236}">
                <a16:creationId xmlns:a16="http://schemas.microsoft.com/office/drawing/2014/main" id="{A626DE4B-D4E5-B36A-89FA-7C0E87AFC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95243571-BE64-3777-F992-88FC43A60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>
                <a:latin typeface="+mn-lt"/>
                <a:cs typeface="+mn-cs"/>
              </a:defRPr>
            </a:lvl1pPr>
          </a:lstStyle>
          <a:p>
            <a:fld id="{48F63A3B-78C7-47BE-AE5E-E10140E04643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: Фигура 10">
            <a:extLst>
              <a:ext uri="{FF2B5EF4-FFF2-40B4-BE49-F238E27FC236}">
                <a16:creationId xmlns:a16="http://schemas.microsoft.com/office/drawing/2014/main" id="{ADFAE2CB-0EAD-E788-FCB7-FB12F6939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58952" y="758952"/>
            <a:ext cx="3932237" cy="1524662"/>
          </a:xfrm>
        </p:spPr>
        <p:txBody>
          <a:bodyPr rtlCol="0" anchor="b"/>
          <a:lstStyle>
            <a:lvl1pPr>
              <a:lnSpc>
                <a:spcPct val="100000"/>
              </a:lnSpc>
              <a:defRPr lang="ru-RU" sz="32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>
                <a:latin typeface="+mn-lt"/>
                <a:cs typeface="+mn-cs"/>
              </a:defRPr>
            </a:lvl1pPr>
          </a:lstStyle>
          <a:p>
            <a:fld id="{48F63A3B-78C7-47BE-AE5E-E10140E04643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758952" y="2286000"/>
            <a:ext cx="3932237" cy="3567086"/>
          </a:xfrm>
        </p:spPr>
        <p:txBody>
          <a:bodyPr rtlCol="0"/>
          <a:lstStyle>
            <a:lvl1pPr marL="0" indent="0">
              <a:buNone/>
              <a:defRPr lang="ru-RU" sz="1600"/>
            </a:lvl1pPr>
            <a:lvl2pPr marL="457200" indent="0">
              <a:buNone/>
              <a:defRPr lang="ru-RU" sz="1400"/>
            </a:lvl2pPr>
            <a:lvl3pPr marL="914400" indent="0">
              <a:buNone/>
              <a:defRPr lang="ru-RU" sz="1200"/>
            </a:lvl3pPr>
            <a:lvl4pPr marL="1371600" indent="0">
              <a:buNone/>
              <a:defRPr lang="ru-RU" sz="1000"/>
            </a:lvl4pPr>
            <a:lvl5pPr marL="1828800" indent="0">
              <a:buNone/>
              <a:defRPr lang="ru-RU" sz="1000"/>
            </a:lvl5pPr>
            <a:lvl6pPr marL="2286000" indent="0">
              <a:buNone/>
              <a:defRPr lang="ru-RU" sz="1000"/>
            </a:lvl6pPr>
            <a:lvl7pPr marL="2743200" indent="0">
              <a:buNone/>
              <a:defRPr lang="ru-RU" sz="1000"/>
            </a:lvl7pPr>
            <a:lvl8pPr marL="3200400" indent="0">
              <a:buNone/>
              <a:defRPr lang="ru-RU" sz="1000"/>
            </a:lvl8pPr>
            <a:lvl9pPr marL="3657600" indent="0">
              <a:buNone/>
              <a:defRPr lang="ru-RU" sz="1000"/>
            </a:lvl9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5183187" y="741459"/>
            <a:ext cx="6242839" cy="5119592"/>
          </a:xfrm>
        </p:spPr>
        <p:txBody>
          <a:bodyPr rtlCol="0"/>
          <a:lstStyle>
            <a:lvl1pPr>
              <a:defRPr lang="ru-RU" sz="3200"/>
            </a:lvl1pPr>
            <a:lvl2pPr>
              <a:defRPr lang="ru-RU" sz="2800"/>
            </a:lvl2pPr>
            <a:lvl3pPr>
              <a:defRPr lang="ru-RU" sz="2400"/>
            </a:lvl3pPr>
            <a:lvl4pPr>
              <a:defRPr lang="ru-RU" sz="2000"/>
            </a:lvl4pPr>
            <a:lvl5pPr>
              <a:defRPr lang="ru-RU" sz="2000"/>
            </a:lvl5pPr>
            <a:lvl6pPr>
              <a:defRPr lang="ru-RU" sz="2000"/>
            </a:lvl6pPr>
            <a:lvl7pPr>
              <a:defRPr lang="ru-RU" sz="2000"/>
            </a:lvl7pPr>
            <a:lvl8pPr>
              <a:defRPr lang="ru-RU" sz="2000"/>
            </a:lvl8pPr>
            <a:lvl9pPr>
              <a:defRPr lang="ru-RU" sz="2000"/>
            </a:lvl9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: фигура 10">
            <a:extLst>
              <a:ext uri="{FF2B5EF4-FFF2-40B4-BE49-F238E27FC236}">
                <a16:creationId xmlns:a16="http://schemas.microsoft.com/office/drawing/2014/main" id="{CAA6B609-D718-DB49-892F-7E49376CC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60938" y="755372"/>
            <a:ext cx="3931920" cy="1527048"/>
          </a:xfrm>
        </p:spPr>
        <p:txBody>
          <a:bodyPr rtlCol="0" anchor="b"/>
          <a:lstStyle>
            <a:lvl1pPr>
              <a:lnSpc>
                <a:spcPct val="100000"/>
              </a:lnSpc>
              <a:defRPr lang="ru-RU" sz="32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>
                <a:latin typeface="+mn-lt"/>
                <a:cs typeface="+mn-cs"/>
              </a:defRPr>
            </a:lvl1pPr>
          </a:lstStyle>
          <a:p>
            <a:fld id="{48F63A3B-78C7-47BE-AE5E-E10140E04643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760938" y="2286001"/>
            <a:ext cx="3931920" cy="3811588"/>
          </a:xfrm>
        </p:spPr>
        <p:txBody>
          <a:bodyPr rtlCol="0"/>
          <a:lstStyle>
            <a:lvl1pPr marL="0" indent="0">
              <a:buNone/>
              <a:defRPr lang="ru-RU" sz="1600"/>
            </a:lvl1pPr>
            <a:lvl2pPr marL="457200" indent="0">
              <a:buNone/>
              <a:defRPr lang="ru-RU" sz="1400"/>
            </a:lvl2pPr>
            <a:lvl3pPr marL="914400" indent="0">
              <a:buNone/>
              <a:defRPr lang="ru-RU" sz="1200"/>
            </a:lvl3pPr>
            <a:lvl4pPr marL="1371600" indent="0">
              <a:buNone/>
              <a:defRPr lang="ru-RU" sz="1000"/>
            </a:lvl4pPr>
            <a:lvl5pPr marL="1828800" indent="0">
              <a:buNone/>
              <a:defRPr lang="ru-RU" sz="1000"/>
            </a:lvl5pPr>
            <a:lvl6pPr marL="2286000" indent="0">
              <a:buNone/>
              <a:defRPr lang="ru-RU" sz="1000"/>
            </a:lvl6pPr>
            <a:lvl7pPr marL="2743200" indent="0">
              <a:buNone/>
              <a:defRPr lang="ru-RU" sz="1000"/>
            </a:lvl7pPr>
            <a:lvl8pPr marL="3200400" indent="0">
              <a:buNone/>
              <a:defRPr lang="ru-RU" sz="1000"/>
            </a:lvl8pPr>
            <a:lvl9pPr marL="3657600" indent="0">
              <a:buNone/>
              <a:defRPr lang="ru-RU" sz="1000"/>
            </a:lvl9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62700" y="987425"/>
            <a:ext cx="6172200" cy="487362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lang="ru-RU" sz="2800"/>
            </a:lvl1pPr>
            <a:lvl2pPr marL="457200" indent="0">
              <a:buNone/>
              <a:defRPr lang="ru-RU" sz="2800"/>
            </a:lvl2pPr>
            <a:lvl3pPr marL="914400" indent="0">
              <a:buNone/>
              <a:defRPr lang="ru-RU" sz="2400"/>
            </a:lvl3pPr>
            <a:lvl4pPr marL="1371600" indent="0">
              <a:buNone/>
              <a:defRPr lang="ru-RU" sz="2000"/>
            </a:lvl4pPr>
            <a:lvl5pPr marL="1828800" indent="0">
              <a:buNone/>
              <a:defRPr lang="ru-RU" sz="2000"/>
            </a:lvl5pPr>
            <a:lvl6pPr marL="2286000" indent="0">
              <a:buNone/>
              <a:defRPr lang="ru-RU" sz="2000"/>
            </a:lvl6pPr>
            <a:lvl7pPr marL="2743200" indent="0">
              <a:buNone/>
              <a:defRPr lang="ru-RU" sz="2000"/>
            </a:lvl7pPr>
            <a:lvl8pPr marL="3200400" indent="0">
              <a:buNone/>
              <a:defRPr lang="ru-RU" sz="2000"/>
            </a:lvl8pPr>
            <a:lvl9pPr marL="3657600" indent="0">
              <a:buNone/>
              <a:defRPr lang="ru-RU" sz="2000"/>
            </a:lvl9pPr>
          </a:lstStyle>
          <a:p>
            <a:pPr rtl="0"/>
            <a:r>
              <a:rPr lang="ru-RU"/>
              <a:t>Щелкните, чтобы добавить рисунок</a:t>
            </a:r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438475" y="457199"/>
            <a:ext cx="987552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lang="ru-RU" sz="1200">
                <a:solidFill>
                  <a:schemeClr val="accent6"/>
                </a:solidFill>
                <a:latin typeface="+mn-lt"/>
                <a:cs typeface="+mn-cs" panose="020B0604020202020204" pitchFamily="34" charset="0"/>
              </a:defRPr>
            </a:lvl1pPr>
          </a:lstStyle>
          <a:p>
            <a:fld id="{48F63A3B-78C7-47BE-AE5E-E10140E04643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8952" y="731520"/>
            <a:ext cx="10671048" cy="1362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80" r:id="rId3"/>
    <p:sldLayoutId id="2147483653" r:id="rId4"/>
    <p:sldLayoutId id="2147483668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1" r:id="rId11"/>
    <p:sldLayoutId id="2147483692" r:id="rId12"/>
    <p:sldLayoutId id="2147483676" r:id="rId13"/>
    <p:sldLayoutId id="2147483656" r:id="rId14"/>
    <p:sldLayoutId id="2147483657" r:id="rId15"/>
    <p:sldLayoutId id="2147483658" r:id="rId16"/>
    <p:sldLayoutId id="2147483659" r:id="rId17"/>
  </p:sldLayoutIdLst>
  <p:hf hdr="0" ft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lang="ru-RU" sz="38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ru-RU"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ru-RU"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ru-RU"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ru-RU"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ru-RU"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07FF65-A536-F639-8591-ED024C223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2931" y="810227"/>
            <a:ext cx="5746140" cy="3831221"/>
          </a:xfrm>
        </p:spPr>
        <p:txBody>
          <a:bodyPr rtlCol="0" anchor="ctr"/>
          <a:lstStyle>
            <a:defPPr>
              <a:defRPr lang="ru-RU"/>
            </a:defPPr>
          </a:lstStyle>
          <a:p>
            <a:pPr rtl="0"/>
            <a:r>
              <a:rPr lang="ru-RU" dirty="0"/>
              <a:t>Таитянский язык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55C575-45FC-2A15-C88E-19B203D5DB38}"/>
              </a:ext>
            </a:extLst>
          </p:cNvPr>
          <p:cNvSpPr txBox="1"/>
          <p:nvPr/>
        </p:nvSpPr>
        <p:spPr>
          <a:xfrm>
            <a:off x="7081937" y="6375882"/>
            <a:ext cx="44693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Bahnschrift" panose="020B0502040204020203" pitchFamily="34" charset="0"/>
              </a:rPr>
              <a:t>Третьякова Татьяна </a:t>
            </a:r>
            <a:r>
              <a:rPr lang="ru-RU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ОТиПЛ</a:t>
            </a:r>
            <a:r>
              <a:rPr lang="ru-RU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 курс 2025</a:t>
            </a:r>
          </a:p>
        </p:txBody>
      </p:sp>
    </p:spTree>
    <p:extLst>
      <p:ext uri="{BB962C8B-B14F-4D97-AF65-F5344CB8AC3E}">
        <p14:creationId xmlns:p14="http://schemas.microsoft.com/office/powerpoint/2010/main" val="2202437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4EDA75-0988-2AC2-87F8-8DEC83A7B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959" y="0"/>
            <a:ext cx="5723586" cy="4739104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Общая информация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D35B5BE7-D1D1-3AB4-974F-2DCD32F7922F}"/>
              </a:ext>
            </a:extLst>
          </p:cNvPr>
          <p:cNvSpPr txBox="1">
            <a:spLocks/>
          </p:cNvSpPr>
          <p:nvPr/>
        </p:nvSpPr>
        <p:spPr>
          <a:xfrm>
            <a:off x="1364902" y="3825286"/>
            <a:ext cx="10150609" cy="2371727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lang="ru-RU"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lang="ru-RU"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lang="ru-RU"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9pPr>
          </a:lstStyle>
          <a:p>
            <a:r>
              <a:rPr lang="ru-RU" sz="2400" dirty="0"/>
              <a:t>Название : </a:t>
            </a:r>
            <a:r>
              <a:rPr lang="ru-RU" sz="2400" i="1" dirty="0"/>
              <a:t>таитянский </a:t>
            </a:r>
            <a:r>
              <a:rPr lang="en-US" sz="2400" i="1" dirty="0"/>
              <a:t>/</a:t>
            </a:r>
            <a:r>
              <a:rPr lang="ru-RU" sz="2400" i="1" dirty="0"/>
              <a:t> </a:t>
            </a:r>
            <a:r>
              <a:rPr lang="ru-RU" sz="2400" i="1" dirty="0" err="1"/>
              <a:t>таити</a:t>
            </a:r>
            <a:endParaRPr lang="ru-RU" sz="2400" i="1" dirty="0"/>
          </a:p>
          <a:p>
            <a:r>
              <a:rPr lang="ru-RU" sz="2400" dirty="0"/>
              <a:t>Самоназвание</a:t>
            </a:r>
            <a:r>
              <a:rPr lang="en-US" sz="2400" dirty="0"/>
              <a:t> </a:t>
            </a:r>
            <a:r>
              <a:rPr lang="ru-RU" sz="2400" dirty="0"/>
              <a:t>:</a:t>
            </a:r>
            <a:r>
              <a:rPr lang="en-US" sz="2400" dirty="0"/>
              <a:t> </a:t>
            </a:r>
            <a:r>
              <a:rPr lang="nl-NL" sz="2400" b="0" i="1" dirty="0">
                <a:solidFill>
                  <a:srgbClr val="202C8F"/>
                </a:solidFill>
                <a:effectLst/>
              </a:rPr>
              <a:t>te reo tahiti</a:t>
            </a:r>
            <a:r>
              <a:rPr lang="nl-NL" sz="2400" b="0" i="0" dirty="0">
                <a:solidFill>
                  <a:srgbClr val="202C8F"/>
                </a:solidFill>
                <a:effectLst/>
              </a:rPr>
              <a:t> или </a:t>
            </a:r>
            <a:r>
              <a:rPr lang="nl-NL" sz="2400" b="0" i="1" dirty="0">
                <a:solidFill>
                  <a:srgbClr val="202C8F"/>
                </a:solidFill>
                <a:effectLst/>
              </a:rPr>
              <a:t>te reo mā‘ohi</a:t>
            </a:r>
          </a:p>
          <a:p>
            <a:r>
              <a:rPr lang="ru-RU" sz="2400" b="0" i="0" dirty="0">
                <a:solidFill>
                  <a:srgbClr val="202C8F"/>
                </a:solidFill>
                <a:effectLst/>
              </a:rPr>
              <a:t>Впервые был описан миссионерами из </a:t>
            </a:r>
            <a:r>
              <a:rPr lang="ru-RU" sz="2400" b="0" i="0" u="none" strike="noStrike" dirty="0">
                <a:solidFill>
                  <a:srgbClr val="202C8F"/>
                </a:solidFill>
                <a:effectLst/>
              </a:rPr>
              <a:t>Лондонского Миссионерского Общества</a:t>
            </a:r>
            <a:r>
              <a:rPr lang="ru-RU" sz="2400" b="0" i="0" dirty="0">
                <a:solidFill>
                  <a:srgbClr val="202C8F"/>
                </a:solidFill>
                <a:effectLst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06491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1E063A8B-11C6-F8F3-CDDC-F9EF30F4E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792" y="951353"/>
            <a:ext cx="6583680" cy="1531357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Генеалогическая информация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BAD7E26-2823-48C1-ACB4-4163389AF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5263" y="670294"/>
            <a:ext cx="3953781" cy="5938851"/>
          </a:xfrm>
          <a:prstGeom prst="rect">
            <a:avLst/>
          </a:prstGeom>
        </p:spPr>
      </p:pic>
      <p:sp>
        <p:nvSpPr>
          <p:cNvPr id="14" name="Объект 2">
            <a:extLst>
              <a:ext uri="{FF2B5EF4-FFF2-40B4-BE49-F238E27FC236}">
                <a16:creationId xmlns:a16="http://schemas.microsoft.com/office/drawing/2014/main" id="{9AF690FE-EDED-673E-4FEC-CBCD5CE58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1" y="3439416"/>
            <a:ext cx="6552501" cy="3905385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Ареал: Океания </a:t>
            </a:r>
          </a:p>
          <a:p>
            <a:pPr rtl="0"/>
            <a:r>
              <a:rPr lang="ru-RU" dirty="0"/>
              <a:t>Австронезийская семья</a:t>
            </a:r>
          </a:p>
          <a:p>
            <a:pPr rtl="0"/>
            <a:r>
              <a:rPr lang="ru-RU" dirty="0"/>
              <a:t>Полинезийские</a:t>
            </a:r>
          </a:p>
          <a:p>
            <a:pPr rtl="0"/>
            <a:r>
              <a:rPr lang="ru-RU" dirty="0"/>
              <a:t>Ближайшие родственники: </a:t>
            </a:r>
            <a:r>
              <a:rPr lang="ru-RU" dirty="0" err="1"/>
              <a:t>паумоту</a:t>
            </a:r>
            <a:r>
              <a:rPr lang="en-US" dirty="0"/>
              <a:t>,</a:t>
            </a:r>
            <a:r>
              <a:rPr lang="ru-RU" dirty="0"/>
              <a:t> </a:t>
            </a:r>
            <a:r>
              <a:rPr lang="ru-RU" dirty="0" err="1"/>
              <a:t>маркизский</a:t>
            </a:r>
            <a:r>
              <a:rPr lang="en-US" dirty="0"/>
              <a:t>,</a:t>
            </a:r>
            <a:r>
              <a:rPr lang="ru-RU" dirty="0"/>
              <a:t> </a:t>
            </a:r>
            <a:r>
              <a:rPr lang="ru-RU" dirty="0" err="1"/>
              <a:t>мангареванский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2923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AC895893-3166-13EC-7760-20EE89D8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3886" y="318935"/>
            <a:ext cx="7965461" cy="994164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Ареальная информация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0E93715-29D3-CAD3-721F-C99BC5488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515" y="3443985"/>
            <a:ext cx="5596613" cy="2956816"/>
          </a:xfrm>
          <a:prstGeom prst="rect">
            <a:avLst/>
          </a:prstGeom>
        </p:spPr>
      </p:pic>
      <p:sp>
        <p:nvSpPr>
          <p:cNvPr id="11" name="Объект 2">
            <a:extLst>
              <a:ext uri="{FF2B5EF4-FFF2-40B4-BE49-F238E27FC236}">
                <a16:creationId xmlns:a16="http://schemas.microsoft.com/office/drawing/2014/main" id="{F54F4BC8-25F3-FB07-98B0-45FC4669FB85}"/>
              </a:ext>
            </a:extLst>
          </p:cNvPr>
          <p:cNvSpPr txBox="1">
            <a:spLocks/>
          </p:cNvSpPr>
          <p:nvPr/>
        </p:nvSpPr>
        <p:spPr>
          <a:xfrm>
            <a:off x="4421263" y="1695136"/>
            <a:ext cx="8368762" cy="3497698"/>
          </a:xfrm>
          <a:prstGeom prst="rect">
            <a:avLst/>
          </a:prstGeom>
        </p:spPr>
        <p:txBody>
          <a:bodyPr rtlCol="0">
            <a:normAutofit/>
          </a:bodyPr>
          <a:lstStyle>
            <a:defPPr>
              <a:defRPr lang="ru-RU"/>
            </a:defPPr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lang="ru-RU"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lang="ru-RU"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lang="ru-RU"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9pPr>
          </a:lstStyle>
          <a:p>
            <a:r>
              <a:rPr lang="ru-RU" sz="2400">
                <a:solidFill>
                  <a:srgbClr val="202C8F"/>
                </a:solidFill>
              </a:rPr>
              <a:t>Остров Таити</a:t>
            </a:r>
          </a:p>
          <a:p>
            <a:r>
              <a:rPr lang="ru-RU" sz="2400">
                <a:solidFill>
                  <a:srgbClr val="202C8F"/>
                </a:solidFill>
              </a:rPr>
              <a:t>Соседние острова, входящие в группу островов Общества (Французская Полинезия).</a:t>
            </a:r>
            <a:endParaRPr lang="ru-RU" sz="2400" dirty="0">
              <a:solidFill>
                <a:srgbClr val="202C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718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8A34A6-22BC-27A4-2C79-EE98A4943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834635"/>
            <a:ext cx="7796464" cy="122238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Социолингвистическая информация</a:t>
            </a:r>
          </a:p>
        </p:txBody>
      </p:sp>
      <p:sp>
        <p:nvSpPr>
          <p:cNvPr id="16" name="Объект 4">
            <a:extLst>
              <a:ext uri="{FF2B5EF4-FFF2-40B4-BE49-F238E27FC236}">
                <a16:creationId xmlns:a16="http://schemas.microsoft.com/office/drawing/2014/main" id="{AEF9954A-E263-8A7E-58B1-4D03F7D1BD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6997" y="2650269"/>
            <a:ext cx="6863787" cy="3720337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202C8F"/>
                </a:solidFill>
                <a:effectLst/>
              </a:rPr>
              <a:t>Число говорящих — </a:t>
            </a:r>
            <a:r>
              <a:rPr lang="ru-RU" sz="2400" b="1" dirty="0">
                <a:solidFill>
                  <a:srgbClr val="202C8F"/>
                </a:solidFill>
                <a:effectLst/>
              </a:rPr>
              <a:t>130 тыс. чел.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202C8F"/>
                </a:solidFill>
                <a:effectLst/>
              </a:rPr>
              <a:t> Основной язык бытового и неформального общения</a:t>
            </a:r>
            <a:r>
              <a:rPr lang="en-US" sz="2400" b="0" i="0" dirty="0">
                <a:solidFill>
                  <a:srgbClr val="202C8F"/>
                </a:solidFill>
                <a:effectLst/>
              </a:rPr>
              <a:t>,</a:t>
            </a:r>
            <a:r>
              <a:rPr lang="ru-RU" sz="2400" b="0" i="0" dirty="0">
                <a:solidFill>
                  <a:srgbClr val="202C8F"/>
                </a:solidFill>
                <a:effectLst/>
              </a:rPr>
              <a:t> официальный – французский -</a:t>
            </a:r>
            <a:r>
              <a:rPr lang="en-US" sz="2400" dirty="0">
                <a:solidFill>
                  <a:srgbClr val="202C8F"/>
                </a:solidFill>
              </a:rPr>
              <a:t>&gt; </a:t>
            </a:r>
            <a:r>
              <a:rPr lang="ru-RU" sz="2400" b="1" dirty="0">
                <a:solidFill>
                  <a:srgbClr val="202C8F"/>
                </a:solidFill>
              </a:rPr>
              <a:t>двуязычие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02C8F"/>
                </a:solidFill>
              </a:rPr>
              <a:t>Я</a:t>
            </a:r>
            <a:r>
              <a:rPr lang="ru-RU" sz="2400" b="0" i="0" dirty="0">
                <a:solidFill>
                  <a:srgbClr val="202C8F"/>
                </a:solidFill>
                <a:effectLst/>
              </a:rPr>
              <a:t>зык межнационального общения на о-вах </a:t>
            </a:r>
            <a:r>
              <a:rPr lang="ru-RU" sz="2400" b="0" i="0" u="none" strike="noStrike" dirty="0">
                <a:solidFill>
                  <a:srgbClr val="202C8F"/>
                </a:solidFill>
                <a:effectLst/>
              </a:rPr>
              <a:t>Туамоту</a:t>
            </a:r>
            <a:r>
              <a:rPr lang="ru-RU" sz="2400" b="0" i="0" dirty="0">
                <a:solidFill>
                  <a:srgbClr val="202C8F"/>
                </a:solidFill>
                <a:effectLst/>
              </a:rPr>
              <a:t>.</a:t>
            </a:r>
            <a:endParaRPr lang="ru-RU" sz="2400" dirty="0">
              <a:solidFill>
                <a:srgbClr val="202C8F"/>
              </a:solidFill>
            </a:endParaRP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202C8F"/>
                </a:solidFill>
                <a:effectLst/>
              </a:rPr>
              <a:t>В последнее время упадок использования</a:t>
            </a:r>
            <a:r>
              <a:rPr lang="en-US" sz="2400" b="0" i="0" dirty="0">
                <a:solidFill>
                  <a:srgbClr val="202C8F"/>
                </a:solidFill>
                <a:effectLst/>
              </a:rPr>
              <a:t>,</a:t>
            </a:r>
            <a:r>
              <a:rPr lang="ru-RU" sz="2400" b="0" i="0" dirty="0">
                <a:solidFill>
                  <a:srgbClr val="202C8F"/>
                </a:solidFill>
                <a:effectLst/>
              </a:rPr>
              <a:t> усиление влияния Французского (движение за возрождение)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202C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595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D55F2D4-C20E-BEBC-1CCF-4449B0456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697" y="1140282"/>
            <a:ext cx="11840901" cy="1091627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Типологическая характеристика</a:t>
            </a:r>
            <a:r>
              <a:rPr lang="en-US" dirty="0"/>
              <a:t>.</a:t>
            </a:r>
            <a:r>
              <a:rPr lang="ru-RU" dirty="0"/>
              <a:t> ТИП</a:t>
            </a:r>
            <a:r>
              <a:rPr lang="en-US" dirty="0"/>
              <a:t>(</a:t>
            </a:r>
            <a:r>
              <a:rPr lang="ru-RU" dirty="0"/>
              <a:t>степень свободы) выражения грамматических значений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2E0C869-4502-5EA7-C527-9E37BA78BA66}"/>
              </a:ext>
            </a:extLst>
          </p:cNvPr>
          <p:cNvSpPr/>
          <p:nvPr/>
        </p:nvSpPr>
        <p:spPr>
          <a:xfrm>
            <a:off x="0" y="2365486"/>
            <a:ext cx="709836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АНАЛИТИЧЕСКИЙ    -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21F80B-C3AC-43DC-8825-2B233EC1D2C9}"/>
              </a:ext>
            </a:extLst>
          </p:cNvPr>
          <p:cNvSpPr txBox="1"/>
          <p:nvPr/>
        </p:nvSpPr>
        <p:spPr>
          <a:xfrm>
            <a:off x="6315919" y="2400677"/>
            <a:ext cx="54445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Грамматические значения выражаются с помощью отдельных служебных слов (В ОСНОВНОМ)</a:t>
            </a: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504843-D49F-2F34-2D1C-08A2427BA965}"/>
              </a:ext>
            </a:extLst>
          </p:cNvPr>
          <p:cNvSpPr txBox="1"/>
          <p:nvPr/>
        </p:nvSpPr>
        <p:spPr>
          <a:xfrm>
            <a:off x="431484" y="3090387"/>
            <a:ext cx="591261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202C8F"/>
                </a:solidFill>
                <a:effectLst/>
              </a:rPr>
              <a:t> </a:t>
            </a:r>
            <a:r>
              <a:rPr lang="ru-RU" b="1" i="0" dirty="0">
                <a:solidFill>
                  <a:srgbClr val="202C8F"/>
                </a:solidFill>
                <a:effectLst/>
              </a:rPr>
              <a:t>E ... ana </a:t>
            </a:r>
            <a:r>
              <a:rPr lang="ru-RU" b="0" i="0" dirty="0">
                <a:solidFill>
                  <a:srgbClr val="202C8F"/>
                </a:solidFill>
                <a:effectLst/>
              </a:rPr>
              <a:t>- показатель длительного действия</a:t>
            </a:r>
            <a:br>
              <a:rPr lang="ru-RU" dirty="0">
                <a:solidFill>
                  <a:srgbClr val="202C8F"/>
                </a:solidFill>
              </a:rPr>
            </a:br>
            <a:r>
              <a:rPr lang="ru-RU" b="0" i="0" dirty="0">
                <a:solidFill>
                  <a:srgbClr val="202C8F"/>
                </a:solidFill>
                <a:effectLst/>
              </a:rPr>
              <a:t> </a:t>
            </a:r>
            <a:r>
              <a:rPr lang="ru-RU" b="0" i="1" dirty="0">
                <a:solidFill>
                  <a:srgbClr val="202C8F"/>
                </a:solidFill>
                <a:effectLst/>
              </a:rPr>
              <a:t> E tamã'a ana te vahine</a:t>
            </a:r>
            <a:r>
              <a:rPr lang="ru-RU" b="0" i="0" dirty="0">
                <a:solidFill>
                  <a:srgbClr val="202C8F"/>
                </a:solidFill>
                <a:effectLst/>
              </a:rPr>
              <a:t>. -</a:t>
            </a:r>
            <a:r>
              <a:rPr lang="en-US" b="0" i="0" dirty="0">
                <a:solidFill>
                  <a:srgbClr val="202C8F"/>
                </a:solidFill>
                <a:effectLst/>
              </a:rPr>
              <a:t> </a:t>
            </a:r>
            <a:r>
              <a:rPr lang="ru-RU" b="0" i="0" dirty="0">
                <a:solidFill>
                  <a:srgbClr val="202C8F"/>
                </a:solidFill>
                <a:effectLst/>
              </a:rPr>
              <a:t>"Женщина ест</a:t>
            </a:r>
            <a:r>
              <a:rPr lang="en-US" b="0" i="0" dirty="0">
                <a:solidFill>
                  <a:srgbClr val="202C8F"/>
                </a:solidFill>
                <a:effectLst/>
              </a:rPr>
              <a:t>. </a:t>
            </a:r>
            <a:r>
              <a:rPr lang="en-US" dirty="0">
                <a:solidFill>
                  <a:srgbClr val="202C8F"/>
                </a:solidFill>
              </a:rPr>
              <a:t>”</a:t>
            </a:r>
            <a:endParaRPr lang="ru-RU" dirty="0">
              <a:solidFill>
                <a:srgbClr val="202C8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>
              <a:solidFill>
                <a:srgbClr val="202C8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202C8F"/>
                </a:solidFill>
                <a:effectLst/>
              </a:rPr>
              <a:t> </a:t>
            </a:r>
            <a:r>
              <a:rPr lang="en-US" b="0" i="0" dirty="0">
                <a:solidFill>
                  <a:srgbClr val="202C8F"/>
                </a:solidFill>
                <a:effectLst/>
              </a:rPr>
              <a:t>’</a:t>
            </a:r>
            <a:r>
              <a:rPr lang="ru-RU" b="1" i="0" dirty="0">
                <a:solidFill>
                  <a:srgbClr val="202C8F"/>
                </a:solidFill>
                <a:effectLst/>
              </a:rPr>
              <a:t>Ua</a:t>
            </a:r>
            <a:r>
              <a:rPr lang="ru-RU" b="0" i="0" dirty="0">
                <a:solidFill>
                  <a:srgbClr val="202C8F"/>
                </a:solidFill>
                <a:effectLst/>
              </a:rPr>
              <a:t> - показатель перфектива</a:t>
            </a:r>
            <a:br>
              <a:rPr lang="ru-RU" dirty="0">
                <a:solidFill>
                  <a:srgbClr val="202C8F"/>
                </a:solidFill>
              </a:rPr>
            </a:br>
            <a:r>
              <a:rPr lang="ru-RU" b="0" i="0" dirty="0">
                <a:solidFill>
                  <a:srgbClr val="202C8F"/>
                </a:solidFill>
                <a:effectLst/>
              </a:rPr>
              <a:t> </a:t>
            </a:r>
            <a:r>
              <a:rPr lang="ru-RU" b="0" i="1" dirty="0">
                <a:solidFill>
                  <a:srgbClr val="202C8F"/>
                </a:solidFill>
                <a:effectLst/>
              </a:rPr>
              <a:t> </a:t>
            </a:r>
            <a:r>
              <a:rPr lang="en-US" i="1" dirty="0">
                <a:solidFill>
                  <a:srgbClr val="202C8F"/>
                </a:solidFill>
              </a:rPr>
              <a:t>’</a:t>
            </a:r>
            <a:r>
              <a:rPr lang="ru-RU" b="0" i="1" dirty="0">
                <a:solidFill>
                  <a:srgbClr val="202C8F"/>
                </a:solidFill>
                <a:effectLst/>
              </a:rPr>
              <a:t>Ua horo te tamaiti</a:t>
            </a:r>
            <a:r>
              <a:rPr lang="ru-RU" b="0" i="0" dirty="0">
                <a:solidFill>
                  <a:srgbClr val="202C8F"/>
                </a:solidFill>
                <a:effectLst/>
              </a:rPr>
              <a:t>. - "Ребёнок</a:t>
            </a:r>
            <a:r>
              <a:rPr lang="en-US" b="0" i="0" dirty="0">
                <a:solidFill>
                  <a:srgbClr val="202C8F"/>
                </a:solidFill>
                <a:effectLst/>
              </a:rPr>
              <a:t> </a:t>
            </a:r>
            <a:r>
              <a:rPr lang="ru-RU" b="0" i="0" dirty="0">
                <a:solidFill>
                  <a:srgbClr val="202C8F"/>
                </a:solidFill>
                <a:effectLst/>
              </a:rPr>
              <a:t>убежал."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202C8F"/>
              </a:solidFill>
              <a:effectLst/>
            </a:endParaRP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202C8F"/>
                </a:solidFill>
                <a:effectLst/>
              </a:rPr>
              <a:t>‘Aita</a:t>
            </a:r>
            <a:r>
              <a:rPr lang="en-US" b="0" i="0" dirty="0">
                <a:solidFill>
                  <a:srgbClr val="202C8F"/>
                </a:solidFill>
                <a:effectLst/>
              </a:rPr>
              <a:t> </a:t>
            </a:r>
            <a:r>
              <a:rPr lang="ru-RU" b="0" i="0" dirty="0">
                <a:solidFill>
                  <a:srgbClr val="202C8F"/>
                </a:solidFill>
                <a:effectLst/>
              </a:rPr>
              <a:t>- отрицание</a:t>
            </a:r>
            <a:br>
              <a:rPr lang="ru-RU" b="0" i="0" dirty="0">
                <a:solidFill>
                  <a:srgbClr val="202C8F"/>
                </a:solidFill>
                <a:effectLst/>
              </a:rPr>
            </a:br>
            <a:r>
              <a:rPr lang="en-US" b="0" i="0" dirty="0">
                <a:solidFill>
                  <a:srgbClr val="202C8F"/>
                </a:solidFill>
                <a:effectLst/>
              </a:rPr>
              <a:t>‘</a:t>
            </a:r>
            <a:r>
              <a:rPr lang="en-US" b="0" i="1" dirty="0">
                <a:solidFill>
                  <a:srgbClr val="202C8F"/>
                </a:solidFill>
                <a:effectLst/>
              </a:rPr>
              <a:t>Aita 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ʻua</a:t>
            </a:r>
            <a:r>
              <a:rPr lang="en-US" b="0" i="1" dirty="0">
                <a:solidFill>
                  <a:srgbClr val="202C8F"/>
                </a:solidFill>
                <a:effectLst/>
              </a:rPr>
              <a:t> horo </a:t>
            </a:r>
            <a:r>
              <a:rPr lang="ru-RU" b="0" i="1" dirty="0">
                <a:solidFill>
                  <a:srgbClr val="202C8F"/>
                </a:solidFill>
                <a:effectLst/>
              </a:rPr>
              <a:t>te tamaiti</a:t>
            </a:r>
            <a:r>
              <a:rPr lang="en-US" b="0" i="1" dirty="0">
                <a:solidFill>
                  <a:srgbClr val="202C8F"/>
                </a:solidFill>
                <a:effectLst/>
              </a:rPr>
              <a:t>.</a:t>
            </a:r>
            <a:r>
              <a:rPr lang="en-US" b="0" i="0" dirty="0">
                <a:solidFill>
                  <a:srgbClr val="202C8F"/>
                </a:solidFill>
                <a:effectLst/>
              </a:rPr>
              <a:t> – “</a:t>
            </a:r>
            <a:r>
              <a:rPr lang="ru-RU" b="0" i="0" dirty="0">
                <a:solidFill>
                  <a:srgbClr val="202C8F"/>
                </a:solidFill>
                <a:effectLst/>
              </a:rPr>
              <a:t>Ребенок </a:t>
            </a:r>
            <a:r>
              <a:rPr lang="ru-RU" dirty="0">
                <a:solidFill>
                  <a:srgbClr val="202C8F"/>
                </a:solidFill>
              </a:rPr>
              <a:t>не</a:t>
            </a:r>
            <a:r>
              <a:rPr lang="ru-RU" b="0" i="0" dirty="0">
                <a:solidFill>
                  <a:srgbClr val="202C8F"/>
                </a:solidFill>
                <a:effectLst/>
              </a:rPr>
              <a:t> убежал.“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202C8F"/>
              </a:solidFill>
              <a:effectLst/>
            </a:endParaRP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202C8F"/>
                </a:solidFill>
                <a:effectLst/>
              </a:rPr>
              <a:t>ʻ</a:t>
            </a:r>
            <a:r>
              <a:rPr lang="en-US" b="1" dirty="0" err="1">
                <a:solidFill>
                  <a:srgbClr val="202C8F"/>
                </a:solidFill>
                <a:effectLst/>
              </a:rPr>
              <a:t>Ia</a:t>
            </a:r>
            <a:r>
              <a:rPr lang="en-US" dirty="0">
                <a:solidFill>
                  <a:srgbClr val="202C8F"/>
                </a:solidFill>
              </a:rPr>
              <a:t> –</a:t>
            </a:r>
            <a:r>
              <a:rPr lang="ru-RU" dirty="0">
                <a:solidFill>
                  <a:srgbClr val="202C8F"/>
                </a:solidFill>
              </a:rPr>
              <a:t> показатель пассивного залога</a:t>
            </a:r>
            <a:br>
              <a:rPr lang="en-US" b="0" i="0" dirty="0">
                <a:solidFill>
                  <a:srgbClr val="202C8F"/>
                </a:solidFill>
                <a:effectLst/>
              </a:rPr>
            </a:br>
            <a:r>
              <a:rPr lang="en-US" b="0" i="1" dirty="0" err="1">
                <a:solidFill>
                  <a:srgbClr val="202C8F"/>
                </a:solidFill>
                <a:effectLst/>
              </a:rPr>
              <a:t>ʻUa</a:t>
            </a:r>
            <a:r>
              <a:rPr lang="en-US" b="0" i="1" dirty="0">
                <a:solidFill>
                  <a:srgbClr val="202C8F"/>
                </a:solidFill>
                <a:effectLst/>
              </a:rPr>
              <a:t> 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ʻamu</a:t>
            </a:r>
            <a:r>
              <a:rPr lang="en-US" b="0" i="1" dirty="0">
                <a:solidFill>
                  <a:srgbClr val="202C8F"/>
                </a:solidFill>
                <a:effectLst/>
              </a:rPr>
              <a:t> 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ʻia</a:t>
            </a:r>
            <a:r>
              <a:rPr lang="en-US" b="0" i="1" dirty="0">
                <a:solidFill>
                  <a:srgbClr val="202C8F"/>
                </a:solidFill>
                <a:effectLst/>
              </a:rPr>
              <a:t> 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te</a:t>
            </a:r>
            <a:r>
              <a:rPr lang="en-US" b="0" i="1" dirty="0">
                <a:solidFill>
                  <a:srgbClr val="202C8F"/>
                </a:solidFill>
                <a:effectLst/>
              </a:rPr>
              <a:t> 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iʻa</a:t>
            </a:r>
            <a:r>
              <a:rPr lang="en-US" b="0" i="1" dirty="0">
                <a:solidFill>
                  <a:srgbClr val="202C8F"/>
                </a:solidFill>
                <a:effectLst/>
              </a:rPr>
              <a:t>.</a:t>
            </a:r>
            <a:r>
              <a:rPr lang="en-US" b="0" i="0" dirty="0">
                <a:solidFill>
                  <a:srgbClr val="202C8F"/>
                </a:solidFill>
                <a:effectLst/>
              </a:rPr>
              <a:t> – "</a:t>
            </a:r>
            <a:r>
              <a:rPr lang="ru-RU" b="0" i="0" dirty="0">
                <a:solidFill>
                  <a:srgbClr val="202C8F"/>
                </a:solidFill>
                <a:effectLst/>
              </a:rPr>
              <a:t>Рыба </a:t>
            </a:r>
            <a:r>
              <a:rPr lang="ru-RU" i="0" dirty="0">
                <a:solidFill>
                  <a:srgbClr val="202C8F"/>
                </a:solidFill>
                <a:effectLst/>
              </a:rPr>
              <a:t>была съедена."</a:t>
            </a:r>
            <a:br>
              <a:rPr lang="ru-RU" dirty="0"/>
            </a:br>
            <a:endParaRPr lang="en-US" b="0" i="0" dirty="0">
              <a:solidFill>
                <a:srgbClr val="202C8F"/>
              </a:solidFill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202C8F"/>
              </a:solidFill>
              <a:effectLst/>
              <a:latin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rgbClr val="202C8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48E069-6D67-EFD4-C908-5815F90F58EE}"/>
              </a:ext>
            </a:extLst>
          </p:cNvPr>
          <p:cNvSpPr txBox="1"/>
          <p:nvPr/>
        </p:nvSpPr>
        <p:spPr>
          <a:xfrm>
            <a:off x="6096000" y="4034708"/>
            <a:ext cx="3045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PERF run DEF.SG.NOM child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4194E3-49BA-BCBE-F9F8-9E37EE898C02}"/>
              </a:ext>
            </a:extLst>
          </p:cNvPr>
          <p:cNvSpPr txBox="1"/>
          <p:nvPr/>
        </p:nvSpPr>
        <p:spPr>
          <a:xfrm>
            <a:off x="6005128" y="3252106"/>
            <a:ext cx="39707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>
              <a:buNone/>
            </a:pPr>
            <a:r>
              <a:rPr lang="en-US" b="0" i="0" dirty="0">
                <a:effectLst/>
              </a:rPr>
              <a:t>CONT eat PROG DEF.SG.NOM woman</a:t>
            </a:r>
            <a:br>
              <a:rPr lang="en-US" dirty="0"/>
            </a:b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565F2A-64BB-7BCB-C41C-1B77AD8EAD6C}"/>
              </a:ext>
            </a:extLst>
          </p:cNvPr>
          <p:cNvSpPr txBox="1"/>
          <p:nvPr/>
        </p:nvSpPr>
        <p:spPr>
          <a:xfrm>
            <a:off x="6096000" y="4936262"/>
            <a:ext cx="3597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i="0" dirty="0">
                <a:effectLst/>
              </a:rPr>
              <a:t>NEG V.ACT.PST.PRF.3SG run.INF</a:t>
            </a:r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823EC4-410C-AD7F-9089-2AE5E71D788C}"/>
              </a:ext>
            </a:extLst>
          </p:cNvPr>
          <p:cNvSpPr txBox="1"/>
          <p:nvPr/>
        </p:nvSpPr>
        <p:spPr>
          <a:xfrm>
            <a:off x="6096000" y="5540937"/>
            <a:ext cx="6366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V.ACT.PST.PRF </a:t>
            </a:r>
            <a:r>
              <a:rPr lang="en-US" dirty="0" err="1"/>
              <a:t>eat.PASS</a:t>
            </a:r>
            <a:r>
              <a:rPr lang="en-US" dirty="0"/>
              <a:t> </a:t>
            </a:r>
          </a:p>
          <a:p>
            <a:r>
              <a:rPr lang="en-US" dirty="0"/>
              <a:t>DEF.SG.NOM fish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1619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136FCF6-982C-CC37-9625-3EBFC7E7D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631" y="369738"/>
            <a:ext cx="9879437" cy="980844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Характер границы между морфемами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530D9C2-46C7-4EAB-90B6-605DE4AF63CD}"/>
              </a:ext>
            </a:extLst>
          </p:cNvPr>
          <p:cNvSpPr/>
          <p:nvPr/>
        </p:nvSpPr>
        <p:spPr>
          <a:xfrm>
            <a:off x="470704" y="1593458"/>
            <a:ext cx="709836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АГГЛЮТИНАТИВНЫЙ    -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A780AC-57FA-756F-DA6F-2BC360B23EA3}"/>
              </a:ext>
            </a:extLst>
          </p:cNvPr>
          <p:cNvSpPr txBox="1"/>
          <p:nvPr/>
        </p:nvSpPr>
        <p:spPr>
          <a:xfrm>
            <a:off x="7363038" y="1609160"/>
            <a:ext cx="4267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Каждый аффикс выражает только одно грамматическое значение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05737C-EEB6-D85B-FC35-D4B81CFAF5D9}"/>
              </a:ext>
            </a:extLst>
          </p:cNvPr>
          <p:cNvSpPr txBox="1"/>
          <p:nvPr/>
        </p:nvSpPr>
        <p:spPr>
          <a:xfrm>
            <a:off x="639279" y="2482665"/>
            <a:ext cx="6094070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202C8F"/>
                </a:solidFill>
              </a:rPr>
              <a:t>Второй вариант пассива</a:t>
            </a:r>
            <a:endParaRPr lang="en-US" b="1" dirty="0">
              <a:solidFill>
                <a:srgbClr val="202C8F"/>
              </a:solidFill>
            </a:endParaRPr>
          </a:p>
          <a:p>
            <a:pPr algn="l" rtl="0"/>
            <a:r>
              <a:rPr lang="en-US" i="1" dirty="0">
                <a:solidFill>
                  <a:srgbClr val="202C8F"/>
                </a:solidFill>
              </a:rPr>
              <a:t>‘</a:t>
            </a:r>
            <a:r>
              <a:rPr lang="ru-RU" b="0" i="1" dirty="0">
                <a:solidFill>
                  <a:srgbClr val="202C8F"/>
                </a:solidFill>
                <a:effectLst/>
              </a:rPr>
              <a:t>Ua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faʻahoro-hia</a:t>
            </a:r>
            <a:r>
              <a:rPr lang="ru-RU" b="0" i="1" dirty="0">
                <a:solidFill>
                  <a:srgbClr val="202C8F"/>
                </a:solidFill>
                <a:effectLst/>
              </a:rPr>
              <a:t> te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fare</a:t>
            </a:r>
            <a:r>
              <a:rPr lang="ru-RU" b="0" i="1" dirty="0">
                <a:solidFill>
                  <a:srgbClr val="202C8F"/>
                </a:solidFill>
                <a:effectLst/>
              </a:rPr>
              <a:t>.</a:t>
            </a:r>
            <a:r>
              <a:rPr lang="en-US" dirty="0">
                <a:solidFill>
                  <a:srgbClr val="202C8F"/>
                </a:solidFill>
              </a:rPr>
              <a:t> - </a:t>
            </a:r>
            <a:r>
              <a:rPr lang="ru-RU" b="0" i="0" dirty="0">
                <a:solidFill>
                  <a:srgbClr val="202C8F"/>
                </a:solidFill>
                <a:effectLst/>
              </a:rPr>
              <a:t>«Дом был </a:t>
            </a:r>
            <a:r>
              <a:rPr lang="ru-RU" dirty="0">
                <a:solidFill>
                  <a:srgbClr val="202C8F"/>
                </a:solidFill>
              </a:rPr>
              <a:t>быстро </a:t>
            </a:r>
            <a:r>
              <a:rPr lang="ru-RU" b="0" i="0" dirty="0">
                <a:solidFill>
                  <a:srgbClr val="202C8F"/>
                </a:solidFill>
                <a:effectLst/>
              </a:rPr>
              <a:t>отремонтирован»</a:t>
            </a:r>
          </a:p>
          <a:p>
            <a:pPr algn="l" rtl="0"/>
            <a:endParaRPr lang="ru-RU" b="1" dirty="0">
              <a:solidFill>
                <a:srgbClr val="202C8F"/>
              </a:solidFill>
            </a:endParaRP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en-US" b="0" i="1" dirty="0" err="1">
                <a:solidFill>
                  <a:srgbClr val="202C8F"/>
                </a:solidFill>
                <a:effectLst/>
              </a:rPr>
              <a:t>i</a:t>
            </a:r>
            <a:r>
              <a:rPr lang="en-US" b="0" i="1" dirty="0">
                <a:solidFill>
                  <a:srgbClr val="202C8F"/>
                </a:solidFill>
                <a:effectLst/>
              </a:rPr>
              <a:t>-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te</a:t>
            </a:r>
            <a:r>
              <a:rPr lang="en-US" b="0" i="1" dirty="0">
                <a:solidFill>
                  <a:srgbClr val="202C8F"/>
                </a:solidFill>
                <a:effectLst/>
              </a:rPr>
              <a:t>-fare-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niʻa</a:t>
            </a:r>
            <a:r>
              <a:rPr lang="ru-RU" b="0" i="1" dirty="0">
                <a:solidFill>
                  <a:srgbClr val="202C8F"/>
                </a:solidFill>
                <a:effectLst/>
              </a:rPr>
              <a:t> – </a:t>
            </a:r>
            <a:r>
              <a:rPr lang="en-US" dirty="0">
                <a:solidFill>
                  <a:srgbClr val="202C8F"/>
                </a:solidFill>
              </a:rPr>
              <a:t>“</a:t>
            </a:r>
            <a:r>
              <a:rPr lang="ru-RU" b="0" i="0" dirty="0">
                <a:solidFill>
                  <a:srgbClr val="202C8F"/>
                </a:solidFill>
                <a:effectLst/>
              </a:rPr>
              <a:t>внутри дома</a:t>
            </a:r>
            <a:r>
              <a:rPr lang="en-US" b="0" i="0" dirty="0">
                <a:solidFill>
                  <a:srgbClr val="202C8F"/>
                </a:solidFill>
                <a:effectLst/>
              </a:rPr>
              <a:t>”</a:t>
            </a:r>
            <a:endParaRPr lang="ru-RU" b="0" i="0" dirty="0">
              <a:solidFill>
                <a:srgbClr val="202C8F"/>
              </a:solidFill>
              <a:effectLst/>
            </a:endParaRPr>
          </a:p>
          <a:p>
            <a:pPr algn="l" rtl="0"/>
            <a:endParaRPr lang="ru-RU" dirty="0">
              <a:solidFill>
                <a:srgbClr val="202C8F"/>
              </a:solidFill>
            </a:endParaRP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ru-RU" b="0" i="1" dirty="0">
                <a:solidFill>
                  <a:srgbClr val="202C8F"/>
                </a:solidFill>
                <a:effectLst/>
              </a:rPr>
              <a:t>E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tīmata</a:t>
            </a:r>
            <a:r>
              <a:rPr lang="en-US" i="1" dirty="0">
                <a:solidFill>
                  <a:srgbClr val="202C8F"/>
                </a:solidFill>
              </a:rPr>
              <a:t>-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hia</a:t>
            </a:r>
            <a:r>
              <a:rPr lang="ru-RU" b="0" i="1" dirty="0">
                <a:solidFill>
                  <a:srgbClr val="202C8F"/>
                </a:solidFill>
                <a:effectLst/>
              </a:rPr>
              <a:t> ana te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haʻapī</a:t>
            </a:r>
            <a:r>
              <a:rPr lang="en-US" b="0" i="1" dirty="0">
                <a:solidFill>
                  <a:srgbClr val="202C8F"/>
                </a:solidFill>
                <a:effectLst/>
              </a:rPr>
              <a:t>-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raʻa</a:t>
            </a:r>
            <a:r>
              <a:rPr lang="ru-RU" b="0" i="1" dirty="0">
                <a:solidFill>
                  <a:srgbClr val="202C8F"/>
                </a:solidFill>
                <a:effectLst/>
              </a:rPr>
              <a:t>. - </a:t>
            </a:r>
            <a:r>
              <a:rPr lang="ru-RU" b="0" i="0" dirty="0">
                <a:solidFill>
                  <a:srgbClr val="202C8F"/>
                </a:solidFill>
                <a:effectLst/>
              </a:rPr>
              <a:t>"Учение сейчас начинается (кем-то).“</a:t>
            </a:r>
          </a:p>
          <a:p>
            <a:pPr algn="l" rtl="0"/>
            <a:endParaRPr lang="en-US" b="0" i="0" dirty="0">
              <a:solidFill>
                <a:srgbClr val="202C8F"/>
              </a:solidFill>
              <a:effectLst/>
            </a:endParaRP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202C8F"/>
                </a:solidFill>
                <a:effectLst/>
              </a:rPr>
              <a:t>Цепочка морфем</a:t>
            </a:r>
          </a:p>
          <a:p>
            <a:pPr algn="l" rtl="0">
              <a:buNone/>
            </a:pPr>
            <a:r>
              <a:rPr lang="ru-RU" i="1" dirty="0" err="1">
                <a:solidFill>
                  <a:srgbClr val="202C8F"/>
                </a:solidFill>
                <a:effectLst/>
              </a:rPr>
              <a:t>ʻUa</a:t>
            </a:r>
            <a:r>
              <a:rPr lang="ru-RU" i="1" dirty="0">
                <a:solidFill>
                  <a:srgbClr val="202C8F"/>
                </a:solidFill>
                <a:effectLst/>
              </a:rPr>
              <a:t> </a:t>
            </a:r>
            <a:r>
              <a:rPr lang="ru-RU" i="1" dirty="0" err="1">
                <a:solidFill>
                  <a:srgbClr val="202C8F"/>
                </a:solidFill>
                <a:effectLst/>
              </a:rPr>
              <a:t>hōʻōhi-faʻa-rite-hia-ʻia</a:t>
            </a:r>
            <a:r>
              <a:rPr lang="en-US" i="1" dirty="0">
                <a:solidFill>
                  <a:srgbClr val="202C8F"/>
                </a:solidFill>
                <a:effectLst/>
              </a:rPr>
              <a:t>(‘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ua</a:t>
            </a:r>
            <a:r>
              <a:rPr lang="en-US" i="1" dirty="0">
                <a:solidFill>
                  <a:srgbClr val="202C8F"/>
                </a:solidFill>
                <a:effectLst/>
              </a:rPr>
              <a:t> - </a:t>
            </a:r>
            <a:r>
              <a:rPr lang="ru-RU" b="1" i="1" dirty="0">
                <a:solidFill>
                  <a:srgbClr val="202C8F"/>
                </a:solidFill>
                <a:effectLst/>
              </a:rPr>
              <a:t>редупликация</a:t>
            </a:r>
            <a:r>
              <a:rPr lang="en-US" i="1" dirty="0">
                <a:solidFill>
                  <a:srgbClr val="202C8F"/>
                </a:solidFill>
                <a:effectLst/>
              </a:rPr>
              <a:t>)</a:t>
            </a:r>
            <a:r>
              <a:rPr lang="ru-RU" i="1" dirty="0">
                <a:solidFill>
                  <a:srgbClr val="202C8F"/>
                </a:solidFill>
                <a:effectLst/>
              </a:rPr>
              <a:t> te </a:t>
            </a:r>
            <a:r>
              <a:rPr lang="ru-RU" i="1" dirty="0" err="1">
                <a:solidFill>
                  <a:srgbClr val="202C8F"/>
                </a:solidFill>
                <a:effectLst/>
              </a:rPr>
              <a:t>tumu</a:t>
            </a:r>
            <a:r>
              <a:rPr lang="ru-RU" i="1" dirty="0">
                <a:solidFill>
                  <a:srgbClr val="202C8F"/>
                </a:solidFill>
                <a:effectLst/>
              </a:rPr>
              <a:t>.</a:t>
            </a:r>
            <a:r>
              <a:rPr lang="en-US" i="1" dirty="0">
                <a:solidFill>
                  <a:srgbClr val="202C8F"/>
                </a:solidFill>
                <a:effectLst/>
              </a:rPr>
              <a:t> -</a:t>
            </a:r>
            <a:r>
              <a:rPr lang="en-US" i="1" dirty="0">
                <a:solidFill>
                  <a:srgbClr val="202C8F"/>
                </a:solidFill>
              </a:rPr>
              <a:t> </a:t>
            </a:r>
            <a:r>
              <a:rPr lang="ru-RU" dirty="0">
                <a:solidFill>
                  <a:srgbClr val="202C8F"/>
                </a:solidFill>
                <a:effectLst/>
              </a:rPr>
              <a:t>«Основание было быстро приведено в порядок (кем-то).»</a:t>
            </a:r>
          </a:p>
          <a:p>
            <a:pPr>
              <a:buNone/>
            </a:pPr>
            <a:br>
              <a:rPr lang="ru-RU" dirty="0"/>
            </a:br>
            <a:endParaRPr lang="ru-RU" b="1" i="0" dirty="0">
              <a:solidFill>
                <a:srgbClr val="202C8F"/>
              </a:solidFill>
              <a:effectLst/>
            </a:endParaRPr>
          </a:p>
          <a:p>
            <a:pPr algn="l" rtl="0"/>
            <a:endParaRPr lang="en-US" sz="2000" b="1" i="0" dirty="0">
              <a:solidFill>
                <a:srgbClr val="202C8F"/>
              </a:solidFill>
              <a:effectLst/>
            </a:endParaRPr>
          </a:p>
          <a:p>
            <a:pPr algn="l" rtl="0"/>
            <a:endParaRPr lang="ru-RU" sz="2000" b="0" i="0" dirty="0">
              <a:solidFill>
                <a:srgbClr val="202C8F"/>
              </a:solidFill>
              <a:effectLst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CCF110-3399-1106-3F32-89A712651A2B}"/>
              </a:ext>
            </a:extLst>
          </p:cNvPr>
          <p:cNvSpPr txBox="1"/>
          <p:nvPr/>
        </p:nvSpPr>
        <p:spPr>
          <a:xfrm>
            <a:off x="6264797" y="2675654"/>
            <a:ext cx="4849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>
              <a:buNone/>
            </a:pPr>
            <a:r>
              <a:rPr lang="en-US" b="0" i="0" dirty="0">
                <a:effectLst/>
              </a:rPr>
              <a:t>PERF [quick-repair]-PASS DEF.SG.NOM house</a:t>
            </a:r>
            <a:br>
              <a:rPr lang="en-US" dirty="0"/>
            </a:b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BC7A52-88C0-9A18-35F8-706710705349}"/>
              </a:ext>
            </a:extLst>
          </p:cNvPr>
          <p:cNvSpPr txBox="1"/>
          <p:nvPr/>
        </p:nvSpPr>
        <p:spPr>
          <a:xfrm>
            <a:off x="6264797" y="3539541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LOC-DEF.SG-house-inside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331475-0F01-B540-E179-D1CAB7A214DD}"/>
              </a:ext>
            </a:extLst>
          </p:cNvPr>
          <p:cNvSpPr txBox="1"/>
          <p:nvPr/>
        </p:nvSpPr>
        <p:spPr>
          <a:xfrm>
            <a:off x="6565739" y="4364194"/>
            <a:ext cx="65107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buNone/>
            </a:pPr>
            <a:r>
              <a:rPr lang="en-US" b="0" i="0" dirty="0">
                <a:effectLst/>
              </a:rPr>
              <a:t>CONT begin -PASS PROG DEF teach -NOML</a:t>
            </a:r>
            <a:br>
              <a:rPr lang="en-US" dirty="0">
                <a:solidFill>
                  <a:srgbClr val="202C8F"/>
                </a:solidFill>
              </a:rPr>
            </a:br>
            <a:endParaRPr lang="ru-RU" dirty="0">
              <a:solidFill>
                <a:srgbClr val="202C8F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EC9E2AD-5D3B-4098-D847-499759D4E3E4}"/>
              </a:ext>
            </a:extLst>
          </p:cNvPr>
          <p:cNvSpPr txBox="1"/>
          <p:nvPr/>
        </p:nvSpPr>
        <p:spPr>
          <a:xfrm>
            <a:off x="6958941" y="5237492"/>
            <a:ext cx="44670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</a:rPr>
              <a:t>PERF ADV- hurry -CAUS- correct -PASS -PERF DEF foundation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9996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8D62608-F5E4-7EC0-5EF0-4F988DDDE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2168" y="740631"/>
            <a:ext cx="9875463" cy="999746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Тип маркирования в </a:t>
            </a:r>
            <a:r>
              <a:rPr lang="ru-RU" dirty="0" err="1"/>
              <a:t>посессивной</a:t>
            </a:r>
            <a:r>
              <a:rPr lang="ru-RU" dirty="0"/>
              <a:t> именной группе</a:t>
            </a:r>
          </a:p>
        </p:txBody>
      </p:sp>
      <p:sp>
        <p:nvSpPr>
          <p:cNvPr id="12" name="Объект 3">
            <a:extLst>
              <a:ext uri="{FF2B5EF4-FFF2-40B4-BE49-F238E27FC236}">
                <a16:creationId xmlns:a16="http://schemas.microsoft.com/office/drawing/2014/main" id="{288BD9B8-D6A6-D55A-830D-4D3CC2DC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0057" y="1864981"/>
            <a:ext cx="3151690" cy="1810119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marL="0" indent="0" rtl="0">
              <a:buNone/>
            </a:pPr>
            <a:r>
              <a:rPr lang="ru-RU" dirty="0">
                <a:solidFill>
                  <a:schemeClr val="tx1"/>
                </a:solidFill>
              </a:rPr>
              <a:t>показатель принадлежности ставится на зависимом члене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ru-RU" dirty="0">
                <a:solidFill>
                  <a:schemeClr val="tx1"/>
                </a:solidFill>
              </a:rPr>
              <a:t>В ОСНОВНОМ)</a:t>
            </a:r>
            <a:endParaRPr lang="ru-RU" b="1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AAF3897-F801-F6F5-B994-E43B0D36DADF}"/>
              </a:ext>
            </a:extLst>
          </p:cNvPr>
          <p:cNvSpPr/>
          <p:nvPr/>
        </p:nvSpPr>
        <p:spPr>
          <a:xfrm>
            <a:off x="-1315759" y="1793091"/>
            <a:ext cx="1008540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ЗАВИСИМОСТНОЕ </a:t>
            </a:r>
            <a:r>
              <a:rPr lang="ru-RU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-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4B5ABA-AD2A-B0E4-94F0-668BBAB60D73}"/>
              </a:ext>
            </a:extLst>
          </p:cNvPr>
          <p:cNvSpPr txBox="1"/>
          <p:nvPr/>
        </p:nvSpPr>
        <p:spPr>
          <a:xfrm>
            <a:off x="1613946" y="2362019"/>
            <a:ext cx="285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DEPENDENT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-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MARKING)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845AD5-4324-CCDB-AFAF-8DD0E46FE149}"/>
              </a:ext>
            </a:extLst>
          </p:cNvPr>
          <p:cNvSpPr txBox="1"/>
          <p:nvPr/>
        </p:nvSpPr>
        <p:spPr>
          <a:xfrm>
            <a:off x="649417" y="2816986"/>
            <a:ext cx="80576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202C8F"/>
                </a:solidFill>
              </a:rPr>
              <a:t>Неотчуждаемая принадлежность </a:t>
            </a:r>
            <a:r>
              <a:rPr lang="ru-RU" dirty="0">
                <a:solidFill>
                  <a:srgbClr val="202C8F"/>
                </a:solidFill>
              </a:rPr>
              <a:t>(части тела</a:t>
            </a:r>
            <a:r>
              <a:rPr lang="en-US" dirty="0">
                <a:solidFill>
                  <a:srgbClr val="202C8F"/>
                </a:solidFill>
              </a:rPr>
              <a:t>,</a:t>
            </a:r>
            <a:r>
              <a:rPr lang="ru-RU" dirty="0">
                <a:solidFill>
                  <a:srgbClr val="202C8F"/>
                </a:solidFill>
              </a:rPr>
              <a:t> родственники</a:t>
            </a:r>
            <a:r>
              <a:rPr lang="en-US" dirty="0">
                <a:solidFill>
                  <a:srgbClr val="202C8F"/>
                </a:solidFill>
              </a:rPr>
              <a:t>,</a:t>
            </a:r>
            <a:r>
              <a:rPr lang="ru-RU" dirty="0">
                <a:solidFill>
                  <a:srgbClr val="202C8F"/>
                </a:solidFill>
              </a:rPr>
              <a:t> личные вещи)</a:t>
            </a:r>
          </a:p>
          <a:p>
            <a:endParaRPr lang="en-US" dirty="0">
              <a:solidFill>
                <a:srgbClr val="202C8F"/>
              </a:solidFill>
            </a:endParaRPr>
          </a:p>
          <a:p>
            <a:endParaRPr lang="en-US" dirty="0">
              <a:solidFill>
                <a:srgbClr val="202C8F"/>
              </a:solidFill>
            </a:endParaRPr>
          </a:p>
          <a:p>
            <a:endParaRPr lang="ru-RU" dirty="0">
              <a:solidFill>
                <a:srgbClr val="202C8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1A4A80-9C5F-50E6-EAE9-D5FFB9D58B2C}"/>
              </a:ext>
            </a:extLst>
          </p:cNvPr>
          <p:cNvSpPr txBox="1"/>
          <p:nvPr/>
        </p:nvSpPr>
        <p:spPr>
          <a:xfrm>
            <a:off x="3814884" y="3431296"/>
            <a:ext cx="67538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DEF </a:t>
            </a:r>
            <a:r>
              <a:rPr lang="ru-RU" dirty="0"/>
              <a:t>дом </a:t>
            </a:r>
            <a:r>
              <a:rPr lang="en-US" dirty="0"/>
              <a:t>POSS </a:t>
            </a:r>
            <a:r>
              <a:rPr lang="ru-RU" dirty="0" err="1"/>
              <a:t>Тэрии</a:t>
            </a:r>
            <a:r>
              <a:rPr lang="ru-RU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E4786C-6899-ED98-35C6-B89BB5155A2D}"/>
              </a:ext>
            </a:extLst>
          </p:cNvPr>
          <p:cNvSpPr txBox="1"/>
          <p:nvPr/>
        </p:nvSpPr>
        <p:spPr>
          <a:xfrm>
            <a:off x="4244248" y="3765667"/>
            <a:ext cx="80270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DEF </a:t>
            </a:r>
            <a:r>
              <a:rPr lang="ru-RU" dirty="0"/>
              <a:t>голова </a:t>
            </a:r>
            <a:r>
              <a:rPr lang="en-US" dirty="0"/>
              <a:t>POSS </a:t>
            </a:r>
            <a:r>
              <a:rPr lang="ru-RU" dirty="0" err="1"/>
              <a:t>Мауи</a:t>
            </a:r>
            <a:endParaRPr lang="ru-RU" dirty="0"/>
          </a:p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1AD8B7-6D58-4072-FB39-3C51046F923E}"/>
              </a:ext>
            </a:extLst>
          </p:cNvPr>
          <p:cNvSpPr txBox="1"/>
          <p:nvPr/>
        </p:nvSpPr>
        <p:spPr>
          <a:xfrm>
            <a:off x="6718789" y="5635373"/>
            <a:ext cx="301723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ru-RU" dirty="0">
                <a:solidFill>
                  <a:srgbClr val="202C8F"/>
                </a:solidFill>
              </a:rPr>
            </a:br>
            <a:r>
              <a:rPr lang="en-US" b="0" i="1" dirty="0" err="1">
                <a:solidFill>
                  <a:srgbClr val="202C8F"/>
                </a:solidFill>
                <a:effectLst/>
              </a:rPr>
              <a:t>tā</a:t>
            </a:r>
            <a:r>
              <a:rPr lang="en-US" b="1" i="1" u="sng" dirty="0" err="1">
                <a:solidFill>
                  <a:srgbClr val="202C8F"/>
                </a:solidFill>
                <a:effectLst/>
              </a:rPr>
              <a:t>na</a:t>
            </a:r>
            <a:r>
              <a:rPr lang="en-US" b="0" i="1" dirty="0">
                <a:solidFill>
                  <a:srgbClr val="202C8F"/>
                </a:solidFill>
                <a:effectLst/>
              </a:rPr>
              <a:t> 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ʻupoʻo</a:t>
            </a:r>
            <a:r>
              <a:rPr lang="ru-RU" b="0" i="1" dirty="0">
                <a:solidFill>
                  <a:srgbClr val="202C8F"/>
                </a:solidFill>
                <a:effectLst/>
              </a:rPr>
              <a:t> -</a:t>
            </a:r>
            <a:r>
              <a:rPr lang="ru-RU" b="0" i="0" dirty="0">
                <a:solidFill>
                  <a:srgbClr val="202C8F"/>
                </a:solidFill>
                <a:effectLst/>
              </a:rPr>
              <a:t> «Его/её голова»</a:t>
            </a:r>
          </a:p>
          <a:p>
            <a:r>
              <a:rPr lang="en-US" b="0" i="1" dirty="0" err="1">
                <a:solidFill>
                  <a:srgbClr val="202C8F"/>
                </a:solidFill>
                <a:effectLst/>
              </a:rPr>
              <a:t>tōʻ</a:t>
            </a:r>
            <a:r>
              <a:rPr lang="en-US" b="1" i="1" u="sng" dirty="0" err="1">
                <a:solidFill>
                  <a:srgbClr val="202C8F"/>
                </a:solidFill>
                <a:effectLst/>
              </a:rPr>
              <a:t>u</a:t>
            </a:r>
            <a:r>
              <a:rPr lang="en-US" b="0" i="1" dirty="0">
                <a:solidFill>
                  <a:srgbClr val="202C8F"/>
                </a:solidFill>
                <a:effectLst/>
              </a:rPr>
              <a:t> 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ʻupoʻo</a:t>
            </a:r>
            <a:r>
              <a:rPr lang="ru-RU" b="0" i="1" dirty="0">
                <a:solidFill>
                  <a:srgbClr val="202C8F"/>
                </a:solidFill>
                <a:effectLst/>
              </a:rPr>
              <a:t> -</a:t>
            </a:r>
            <a:r>
              <a:rPr lang="ru-RU" b="0" i="0" dirty="0">
                <a:solidFill>
                  <a:srgbClr val="202C8F"/>
                </a:solidFill>
                <a:effectLst/>
              </a:rPr>
              <a:t> «Моя голова»</a:t>
            </a:r>
          </a:p>
          <a:p>
            <a:br>
              <a:rPr lang="en-US" dirty="0">
                <a:solidFill>
                  <a:srgbClr val="202C8F"/>
                </a:solidFill>
              </a:rPr>
            </a:br>
            <a:endParaRPr lang="ru-RU" dirty="0">
              <a:solidFill>
                <a:srgbClr val="202C8F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DB2280-64CE-658F-70A2-02E45E4DC559}"/>
              </a:ext>
            </a:extLst>
          </p:cNvPr>
          <p:cNvSpPr txBox="1"/>
          <p:nvPr/>
        </p:nvSpPr>
        <p:spPr>
          <a:xfrm>
            <a:off x="4448221" y="6208587"/>
            <a:ext cx="68753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</a:rPr>
              <a:t>POSS.1SG </a:t>
            </a:r>
            <a:r>
              <a:rPr lang="ru-RU" b="0" i="0" dirty="0">
                <a:effectLst/>
              </a:rPr>
              <a:t>дом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EEF6FD3-47AD-AD33-D07C-49413F20F683}"/>
              </a:ext>
            </a:extLst>
          </p:cNvPr>
          <p:cNvSpPr txBox="1"/>
          <p:nvPr/>
        </p:nvSpPr>
        <p:spPr>
          <a:xfrm>
            <a:off x="9772408" y="5906644"/>
            <a:ext cx="68753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</a:rPr>
              <a:t>POSS.3SG </a:t>
            </a:r>
            <a:r>
              <a:rPr lang="ru-RU" b="0" i="0" dirty="0">
                <a:effectLst/>
              </a:rPr>
              <a:t>голова</a:t>
            </a:r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2FBA12-A9C1-C6AA-0269-2A5805375737}"/>
              </a:ext>
            </a:extLst>
          </p:cNvPr>
          <p:cNvSpPr txBox="1"/>
          <p:nvPr/>
        </p:nvSpPr>
        <p:spPr>
          <a:xfrm>
            <a:off x="876227" y="4591104"/>
            <a:ext cx="570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ru-RU" u="sng" dirty="0">
                <a:solidFill>
                  <a:srgbClr val="202C8F"/>
                </a:solidFill>
              </a:rPr>
              <a:t>Предлог А</a:t>
            </a:r>
          </a:p>
          <a:p>
            <a:pPr lvl="1"/>
            <a:r>
              <a:rPr lang="ru-RU" b="0" i="1" dirty="0">
                <a:solidFill>
                  <a:srgbClr val="202C8F"/>
                </a:solidFill>
                <a:effectLst/>
              </a:rPr>
              <a:t>te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vāhi</a:t>
            </a:r>
            <a:r>
              <a:rPr lang="ru-RU" b="0" i="1" dirty="0">
                <a:solidFill>
                  <a:srgbClr val="202C8F"/>
                </a:solidFill>
                <a:effectLst/>
              </a:rPr>
              <a:t> </a:t>
            </a:r>
            <a:r>
              <a:rPr lang="ru-RU" b="1" i="1" dirty="0">
                <a:solidFill>
                  <a:srgbClr val="202C8F"/>
                </a:solidFill>
                <a:effectLst/>
              </a:rPr>
              <a:t>a</a:t>
            </a:r>
            <a:r>
              <a:rPr lang="ru-RU" b="0" i="1" dirty="0">
                <a:solidFill>
                  <a:srgbClr val="202C8F"/>
                </a:solidFill>
                <a:effectLst/>
              </a:rPr>
              <a:t> 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Terii</a:t>
            </a:r>
            <a:r>
              <a:rPr lang="en-US" b="0" i="1" dirty="0">
                <a:solidFill>
                  <a:srgbClr val="202C8F"/>
                </a:solidFill>
                <a:effectLst/>
              </a:rPr>
              <a:t> -</a:t>
            </a:r>
            <a:r>
              <a:rPr lang="ru-RU" b="0" i="0" dirty="0">
                <a:solidFill>
                  <a:srgbClr val="202C8F"/>
                </a:solidFill>
                <a:effectLst/>
              </a:rPr>
              <a:t> «Место </a:t>
            </a:r>
            <a:r>
              <a:rPr lang="ru-RU" b="0" i="0" dirty="0" err="1">
                <a:solidFill>
                  <a:srgbClr val="202C8F"/>
                </a:solidFill>
                <a:effectLst/>
              </a:rPr>
              <a:t>Тэрии</a:t>
            </a:r>
            <a:r>
              <a:rPr lang="ru-RU" b="0" i="0" dirty="0">
                <a:solidFill>
                  <a:srgbClr val="202C8F"/>
                </a:solidFill>
                <a:effectLst/>
              </a:rPr>
              <a:t>» (временно занятое)</a:t>
            </a:r>
            <a:r>
              <a:rPr lang="en-US" b="0" i="0" dirty="0">
                <a:solidFill>
                  <a:srgbClr val="202C8F"/>
                </a:solidFill>
                <a:effectLst/>
              </a:rPr>
              <a:t>  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FBD348-DA55-931A-29E8-14D8B3AEA009}"/>
              </a:ext>
            </a:extLst>
          </p:cNvPr>
          <p:cNvSpPr txBox="1"/>
          <p:nvPr/>
        </p:nvSpPr>
        <p:spPr>
          <a:xfrm>
            <a:off x="6616183" y="4856707"/>
            <a:ext cx="91266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effectLst/>
              </a:rPr>
              <a:t>DEF место POSS </a:t>
            </a:r>
            <a:r>
              <a:rPr lang="ru-RU" b="0" i="0" dirty="0" err="1">
                <a:effectLst/>
              </a:rPr>
              <a:t>Тэрии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7888D6-0259-A434-7344-BB1B688A1B00}"/>
              </a:ext>
            </a:extLst>
          </p:cNvPr>
          <p:cNvSpPr txBox="1"/>
          <p:nvPr/>
        </p:nvSpPr>
        <p:spPr>
          <a:xfrm>
            <a:off x="868534" y="3144289"/>
            <a:ext cx="34616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ru-RU" u="sng" dirty="0">
                <a:solidFill>
                  <a:srgbClr val="202C8F"/>
                </a:solidFill>
              </a:rPr>
              <a:t>Предлог </a:t>
            </a:r>
            <a:r>
              <a:rPr lang="en-US" u="sng" dirty="0">
                <a:solidFill>
                  <a:srgbClr val="202C8F"/>
                </a:solidFill>
              </a:rPr>
              <a:t>O</a:t>
            </a:r>
            <a:endParaRPr lang="ru-RU" dirty="0">
              <a:solidFill>
                <a:srgbClr val="202C8F"/>
              </a:solidFill>
            </a:endParaRPr>
          </a:p>
          <a:p>
            <a:r>
              <a:rPr lang="en-US" i="1" dirty="0" err="1">
                <a:solidFill>
                  <a:srgbClr val="202C8F"/>
                </a:solidFill>
              </a:rPr>
              <a:t>te</a:t>
            </a:r>
            <a:r>
              <a:rPr lang="en-US" i="1" dirty="0">
                <a:solidFill>
                  <a:srgbClr val="202C8F"/>
                </a:solidFill>
              </a:rPr>
              <a:t> fare </a:t>
            </a:r>
            <a:r>
              <a:rPr lang="en-US" b="1" i="1" dirty="0">
                <a:solidFill>
                  <a:srgbClr val="202C8F"/>
                </a:solidFill>
              </a:rPr>
              <a:t>o</a:t>
            </a:r>
            <a:r>
              <a:rPr lang="en-US" i="1" dirty="0">
                <a:solidFill>
                  <a:srgbClr val="202C8F"/>
                </a:solidFill>
              </a:rPr>
              <a:t> </a:t>
            </a:r>
            <a:r>
              <a:rPr lang="en-US" i="1" dirty="0" err="1">
                <a:solidFill>
                  <a:srgbClr val="202C8F"/>
                </a:solidFill>
              </a:rPr>
              <a:t>Terii</a:t>
            </a:r>
            <a:r>
              <a:rPr lang="ru-RU" i="1" dirty="0">
                <a:solidFill>
                  <a:srgbClr val="202C8F"/>
                </a:solidFill>
              </a:rPr>
              <a:t> –</a:t>
            </a:r>
            <a:r>
              <a:rPr lang="en-US" i="1" dirty="0">
                <a:solidFill>
                  <a:srgbClr val="202C8F"/>
                </a:solidFill>
              </a:rPr>
              <a:t> “</a:t>
            </a:r>
            <a:r>
              <a:rPr lang="ru-RU" dirty="0">
                <a:solidFill>
                  <a:srgbClr val="202C8F"/>
                </a:solidFill>
              </a:rPr>
              <a:t>Дом </a:t>
            </a:r>
            <a:r>
              <a:rPr lang="ru-RU" dirty="0" err="1">
                <a:solidFill>
                  <a:srgbClr val="202C8F"/>
                </a:solidFill>
              </a:rPr>
              <a:t>Тэрии</a:t>
            </a:r>
            <a:r>
              <a:rPr lang="en-US" dirty="0">
                <a:solidFill>
                  <a:srgbClr val="202C8F"/>
                </a:solidFill>
              </a:rPr>
              <a:t>”</a:t>
            </a:r>
            <a:endParaRPr lang="ru-RU" dirty="0">
              <a:solidFill>
                <a:srgbClr val="202C8F"/>
              </a:solidFill>
            </a:endParaRPr>
          </a:p>
          <a:p>
            <a:r>
              <a:rPr lang="en-US" i="1" dirty="0" err="1">
                <a:solidFill>
                  <a:srgbClr val="202C8F"/>
                </a:solidFill>
              </a:rPr>
              <a:t>te</a:t>
            </a:r>
            <a:r>
              <a:rPr lang="en-US" i="1" dirty="0">
                <a:solidFill>
                  <a:srgbClr val="202C8F"/>
                </a:solidFill>
              </a:rPr>
              <a:t> </a:t>
            </a:r>
            <a:r>
              <a:rPr lang="en-US" i="1" dirty="0" err="1">
                <a:solidFill>
                  <a:srgbClr val="202C8F"/>
                </a:solidFill>
              </a:rPr>
              <a:t>ʻupoʻo</a:t>
            </a:r>
            <a:r>
              <a:rPr lang="en-US" i="1" dirty="0">
                <a:solidFill>
                  <a:srgbClr val="202C8F"/>
                </a:solidFill>
              </a:rPr>
              <a:t> </a:t>
            </a:r>
            <a:r>
              <a:rPr lang="en-US" b="1" i="1" dirty="0">
                <a:solidFill>
                  <a:srgbClr val="202C8F"/>
                </a:solidFill>
              </a:rPr>
              <a:t>o</a:t>
            </a:r>
            <a:r>
              <a:rPr lang="en-US" i="1" dirty="0">
                <a:solidFill>
                  <a:srgbClr val="202C8F"/>
                </a:solidFill>
              </a:rPr>
              <a:t> Māui </a:t>
            </a:r>
            <a:r>
              <a:rPr lang="ru-RU" i="1" dirty="0">
                <a:solidFill>
                  <a:srgbClr val="202C8F"/>
                </a:solidFill>
              </a:rPr>
              <a:t>– </a:t>
            </a:r>
            <a:r>
              <a:rPr lang="en-US" i="1" dirty="0">
                <a:solidFill>
                  <a:srgbClr val="202C8F"/>
                </a:solidFill>
              </a:rPr>
              <a:t>“</a:t>
            </a:r>
            <a:r>
              <a:rPr lang="ru-RU" dirty="0">
                <a:solidFill>
                  <a:srgbClr val="202C8F"/>
                </a:solidFill>
              </a:rPr>
              <a:t>Голова </a:t>
            </a:r>
            <a:r>
              <a:rPr lang="ru-RU" dirty="0" err="1">
                <a:solidFill>
                  <a:srgbClr val="202C8F"/>
                </a:solidFill>
              </a:rPr>
              <a:t>Мауи</a:t>
            </a:r>
            <a:r>
              <a:rPr lang="en-US" dirty="0">
                <a:solidFill>
                  <a:srgbClr val="202C8F"/>
                </a:solidFill>
              </a:rPr>
              <a:t>”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3BEA99-6DCD-B046-0468-1EC167001FD3}"/>
              </a:ext>
            </a:extLst>
          </p:cNvPr>
          <p:cNvSpPr txBox="1"/>
          <p:nvPr/>
        </p:nvSpPr>
        <p:spPr>
          <a:xfrm>
            <a:off x="9501992" y="6171999"/>
            <a:ext cx="68753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</a:rPr>
              <a:t>POSS.</a:t>
            </a:r>
            <a:r>
              <a:rPr lang="ru-RU" b="0" i="0" dirty="0">
                <a:effectLst/>
              </a:rPr>
              <a:t>1</a:t>
            </a:r>
            <a:r>
              <a:rPr lang="en-US" b="0" i="0" dirty="0">
                <a:effectLst/>
              </a:rPr>
              <a:t>SG </a:t>
            </a:r>
            <a:r>
              <a:rPr lang="ru-RU" b="0" i="0" dirty="0">
                <a:effectLst/>
              </a:rPr>
              <a:t>голова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5E6F85-E908-21DA-5F99-F58563D3C2B9}"/>
              </a:ext>
            </a:extLst>
          </p:cNvPr>
          <p:cNvSpPr txBox="1"/>
          <p:nvPr/>
        </p:nvSpPr>
        <p:spPr>
          <a:xfrm>
            <a:off x="4530126" y="5912146"/>
            <a:ext cx="90916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</a:rPr>
              <a:t>POSS.3SG</a:t>
            </a:r>
            <a:r>
              <a:rPr lang="ru-RU" b="0" i="0" dirty="0">
                <a:effectLst/>
              </a:rPr>
              <a:t> дом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4A717E-C8C9-A56A-0B2E-D0BD33DE3523}"/>
              </a:ext>
            </a:extLst>
          </p:cNvPr>
          <p:cNvSpPr txBox="1"/>
          <p:nvPr/>
        </p:nvSpPr>
        <p:spPr>
          <a:xfrm>
            <a:off x="644413" y="4170708"/>
            <a:ext cx="90916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202C8F"/>
                </a:solidFill>
              </a:rPr>
              <a:t>Отчуждаемая принадлежность</a:t>
            </a:r>
            <a:r>
              <a:rPr lang="ru-RU" dirty="0">
                <a:solidFill>
                  <a:srgbClr val="202C8F"/>
                </a:solidFill>
              </a:rPr>
              <a:t> (временное владение</a:t>
            </a:r>
            <a:r>
              <a:rPr lang="en-US" dirty="0">
                <a:solidFill>
                  <a:srgbClr val="202C8F"/>
                </a:solidFill>
              </a:rPr>
              <a:t>,</a:t>
            </a:r>
            <a:r>
              <a:rPr lang="ru-RU" dirty="0">
                <a:solidFill>
                  <a:srgbClr val="202C8F"/>
                </a:solidFill>
              </a:rPr>
              <a:t> случайные объекты)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rgbClr val="202C8F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74BCDF7-38A7-0D9F-C2FE-15FE350FEB21}"/>
              </a:ext>
            </a:extLst>
          </p:cNvPr>
          <p:cNvSpPr txBox="1"/>
          <p:nvPr/>
        </p:nvSpPr>
        <p:spPr>
          <a:xfrm>
            <a:off x="1362128" y="5934222"/>
            <a:ext cx="90916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b="0" i="1" dirty="0" err="1">
                <a:solidFill>
                  <a:srgbClr val="202C8F"/>
                </a:solidFill>
                <a:effectLst/>
              </a:rPr>
              <a:t>tā</a:t>
            </a:r>
            <a:r>
              <a:rPr lang="en-US" b="1" i="1" u="sng" dirty="0" err="1">
                <a:solidFill>
                  <a:srgbClr val="202C8F"/>
                </a:solidFill>
                <a:effectLst/>
              </a:rPr>
              <a:t>na</a:t>
            </a:r>
            <a:r>
              <a:rPr lang="ru-RU" b="1" i="1" dirty="0">
                <a:solidFill>
                  <a:srgbClr val="202C8F"/>
                </a:solidFill>
              </a:rPr>
              <a:t> </a:t>
            </a:r>
            <a:r>
              <a:rPr lang="en-US" b="0" i="1" dirty="0">
                <a:solidFill>
                  <a:srgbClr val="202C8F"/>
                </a:solidFill>
                <a:effectLst/>
              </a:rPr>
              <a:t>fare</a:t>
            </a:r>
            <a:r>
              <a:rPr lang="ru-RU" b="0" i="1" dirty="0">
                <a:solidFill>
                  <a:srgbClr val="202C8F"/>
                </a:solidFill>
                <a:effectLst/>
              </a:rPr>
              <a:t> - </a:t>
            </a:r>
            <a:r>
              <a:rPr lang="ru-RU" b="0" i="0" dirty="0">
                <a:solidFill>
                  <a:srgbClr val="202C8F"/>
                </a:solidFill>
                <a:effectLst/>
              </a:rPr>
              <a:t>«Его/её дом»</a:t>
            </a:r>
          </a:p>
          <a:p>
            <a:pPr lvl="1"/>
            <a:r>
              <a:rPr lang="en-US" b="0" i="1" dirty="0" err="1">
                <a:solidFill>
                  <a:srgbClr val="202C8F"/>
                </a:solidFill>
                <a:effectLst/>
              </a:rPr>
              <a:t>tōʻ</a:t>
            </a:r>
            <a:r>
              <a:rPr lang="en-US" b="1" i="1" u="sng" dirty="0" err="1">
                <a:solidFill>
                  <a:srgbClr val="202C8F"/>
                </a:solidFill>
                <a:effectLst/>
              </a:rPr>
              <a:t>u</a:t>
            </a:r>
            <a:r>
              <a:rPr lang="en-US" b="0" i="1" dirty="0">
                <a:solidFill>
                  <a:srgbClr val="202C8F"/>
                </a:solidFill>
                <a:effectLst/>
              </a:rPr>
              <a:t> fare</a:t>
            </a:r>
            <a:r>
              <a:rPr lang="ru-RU" b="0" i="1" dirty="0">
                <a:solidFill>
                  <a:srgbClr val="202C8F"/>
                </a:solidFill>
                <a:effectLst/>
              </a:rPr>
              <a:t> - </a:t>
            </a:r>
            <a:r>
              <a:rPr lang="ru-RU" b="0" i="0" dirty="0">
                <a:solidFill>
                  <a:srgbClr val="202C8F"/>
                </a:solidFill>
                <a:effectLst/>
              </a:rPr>
              <a:t>«Мой дом»</a:t>
            </a:r>
            <a:endParaRPr lang="ru-RU" dirty="0">
              <a:solidFill>
                <a:srgbClr val="202C8F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F68138-7551-02F3-D6CE-BA4885BEDE9F}"/>
              </a:ext>
            </a:extLst>
          </p:cNvPr>
          <p:cNvSpPr txBox="1"/>
          <p:nvPr/>
        </p:nvSpPr>
        <p:spPr>
          <a:xfrm>
            <a:off x="1438275" y="5343067"/>
            <a:ext cx="8507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202C8F"/>
                </a:solidFill>
              </a:rPr>
              <a:t>Редкий случай – вершинное маркирование притяжательными суффиксами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056D110-298C-FCCB-64EA-A7A8ACF3BBF3}"/>
              </a:ext>
            </a:extLst>
          </p:cNvPr>
          <p:cNvSpPr txBox="1"/>
          <p:nvPr/>
        </p:nvSpPr>
        <p:spPr>
          <a:xfrm>
            <a:off x="7045443" y="5581594"/>
            <a:ext cx="27269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202C8F"/>
                </a:solidFill>
              </a:rPr>
              <a:t>(неважно какая принадлежность)</a:t>
            </a:r>
          </a:p>
        </p:txBody>
      </p:sp>
    </p:spTree>
    <p:extLst>
      <p:ext uri="{BB962C8B-B14F-4D97-AF65-F5344CB8AC3E}">
        <p14:creationId xmlns:p14="http://schemas.microsoft.com/office/powerpoint/2010/main" val="2498021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07029FFF-A788-8707-E52E-38D18EA30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706" y="269700"/>
            <a:ext cx="9315449" cy="1890867"/>
          </a:xfrm>
        </p:spPr>
        <p:txBody>
          <a:bodyPr/>
          <a:lstStyle/>
          <a:p>
            <a:r>
              <a:rPr lang="ru-RU" dirty="0"/>
              <a:t>Тип маркирования в предикации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68D4DA-B3D4-EDAF-4D4F-485E32FFD24B}"/>
              </a:ext>
            </a:extLst>
          </p:cNvPr>
          <p:cNvSpPr/>
          <p:nvPr/>
        </p:nvSpPr>
        <p:spPr>
          <a:xfrm>
            <a:off x="-2483010" y="2091072"/>
            <a:ext cx="1008540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ВЕРШИННОЕ </a:t>
            </a:r>
            <a:r>
              <a:rPr lang="ru-RU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-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CCAF0A-3B2D-4895-5D6C-371E61F7569F}"/>
              </a:ext>
            </a:extLst>
          </p:cNvPr>
          <p:cNvSpPr txBox="1"/>
          <p:nvPr/>
        </p:nvSpPr>
        <p:spPr>
          <a:xfrm>
            <a:off x="1433029" y="2676631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HEAD-MARKING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46F3F6-32BF-1E02-2EAF-2FC70A371555}"/>
              </a:ext>
            </a:extLst>
          </p:cNvPr>
          <p:cNvSpPr txBox="1"/>
          <p:nvPr/>
        </p:nvSpPr>
        <p:spPr>
          <a:xfrm>
            <a:off x="4460032" y="2131420"/>
            <a:ext cx="6298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грамматические отношения выражаются на глаголе</a:t>
            </a:r>
            <a:r>
              <a:rPr lang="en-US" dirty="0"/>
              <a:t>,</a:t>
            </a:r>
            <a:r>
              <a:rPr lang="ru-RU" dirty="0"/>
              <a:t> а не на зависимых аргументах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A06FB1-98F6-49E5-844F-69B76754156E}"/>
              </a:ext>
            </a:extLst>
          </p:cNvPr>
          <p:cNvSpPr txBox="1"/>
          <p:nvPr/>
        </p:nvSpPr>
        <p:spPr>
          <a:xfrm>
            <a:off x="1214759" y="3469695"/>
            <a:ext cx="77210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buNone/>
            </a:pPr>
            <a:r>
              <a:rPr lang="en-US" i="1" dirty="0">
                <a:solidFill>
                  <a:srgbClr val="202C8F"/>
                </a:solidFill>
              </a:rPr>
              <a:t>E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tāpē</a:t>
            </a:r>
            <a:r>
              <a:rPr lang="ru-RU" b="0" i="1" dirty="0">
                <a:solidFill>
                  <a:srgbClr val="202C8F"/>
                </a:solidFill>
                <a:effectLst/>
              </a:rPr>
              <a:t> </a:t>
            </a:r>
            <a:r>
              <a:rPr lang="en-US" b="0" i="1" dirty="0">
                <a:solidFill>
                  <a:srgbClr val="202C8F"/>
                </a:solidFill>
                <a:effectLst/>
              </a:rPr>
              <a:t>ana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te</a:t>
            </a:r>
            <a:r>
              <a:rPr lang="ru-RU" b="0" i="1" dirty="0">
                <a:solidFill>
                  <a:srgbClr val="202C8F"/>
                </a:solidFill>
                <a:effectLst/>
              </a:rPr>
              <a:t>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tāne</a:t>
            </a:r>
            <a:r>
              <a:rPr lang="ru-RU" b="0" i="1" dirty="0">
                <a:solidFill>
                  <a:srgbClr val="202C8F"/>
                </a:solidFill>
                <a:effectLst/>
              </a:rPr>
              <a:t> </a:t>
            </a:r>
            <a:r>
              <a:rPr lang="ru-RU" b="1" i="1" dirty="0">
                <a:solidFill>
                  <a:srgbClr val="202C8F"/>
                </a:solidFill>
                <a:effectLst/>
              </a:rPr>
              <a:t>i</a:t>
            </a:r>
            <a:r>
              <a:rPr lang="ru-RU" b="0" i="1" dirty="0">
                <a:solidFill>
                  <a:srgbClr val="202C8F"/>
                </a:solidFill>
                <a:effectLst/>
              </a:rPr>
              <a:t>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te</a:t>
            </a:r>
            <a:r>
              <a:rPr lang="ru-RU" b="0" i="1" dirty="0">
                <a:solidFill>
                  <a:srgbClr val="202C8F"/>
                </a:solidFill>
                <a:effectLst/>
              </a:rPr>
              <a:t>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fetīa</a:t>
            </a:r>
            <a:r>
              <a:rPr lang="ru-RU" b="0" i="1" dirty="0">
                <a:solidFill>
                  <a:srgbClr val="202C8F"/>
                </a:solidFill>
                <a:effectLst/>
              </a:rPr>
              <a:t> </a:t>
            </a:r>
            <a:r>
              <a:rPr lang="ru-RU" b="1" i="1" dirty="0">
                <a:solidFill>
                  <a:srgbClr val="202C8F"/>
                </a:solidFill>
                <a:effectLst/>
              </a:rPr>
              <a:t>i</a:t>
            </a:r>
            <a:r>
              <a:rPr lang="ru-RU" b="0" i="1" dirty="0">
                <a:solidFill>
                  <a:srgbClr val="202C8F"/>
                </a:solidFill>
                <a:effectLst/>
              </a:rPr>
              <a:t>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te</a:t>
            </a:r>
            <a:r>
              <a:rPr lang="ru-RU" b="0" i="1" dirty="0">
                <a:solidFill>
                  <a:srgbClr val="202C8F"/>
                </a:solidFill>
                <a:effectLst/>
              </a:rPr>
              <a:t>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reta</a:t>
            </a:r>
            <a:r>
              <a:rPr lang="ru-RU" b="0" i="1" dirty="0">
                <a:solidFill>
                  <a:srgbClr val="202C8F"/>
                </a:solidFill>
                <a:effectLst/>
              </a:rPr>
              <a:t>.</a:t>
            </a:r>
            <a:r>
              <a:rPr lang="ru-RU" dirty="0">
                <a:solidFill>
                  <a:srgbClr val="202C8F"/>
                </a:solidFill>
              </a:rPr>
              <a:t> - </a:t>
            </a:r>
            <a:r>
              <a:rPr lang="ru-RU" b="0" i="0" dirty="0">
                <a:solidFill>
                  <a:srgbClr val="202C8F"/>
                </a:solidFill>
                <a:effectLst/>
              </a:rPr>
              <a:t>"Мужчина </a:t>
            </a:r>
            <a:r>
              <a:rPr lang="ru-RU" dirty="0">
                <a:solidFill>
                  <a:srgbClr val="202C8F"/>
                </a:solidFill>
              </a:rPr>
              <a:t>пишет</a:t>
            </a:r>
            <a:r>
              <a:rPr lang="ru-RU" b="0" i="0" dirty="0">
                <a:solidFill>
                  <a:srgbClr val="202C8F"/>
                </a:solidFill>
                <a:effectLst/>
              </a:rPr>
              <a:t> женщине письмо."</a:t>
            </a:r>
            <a:br>
              <a:rPr lang="ru-RU" dirty="0"/>
            </a:b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F7258D-4BB2-BE6A-35D7-E78A7CE76C29}"/>
              </a:ext>
            </a:extLst>
          </p:cNvPr>
          <p:cNvSpPr txBox="1"/>
          <p:nvPr/>
        </p:nvSpPr>
        <p:spPr>
          <a:xfrm>
            <a:off x="1214759" y="3931360"/>
            <a:ext cx="93202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</a:rPr>
              <a:t>CONT </a:t>
            </a:r>
            <a:r>
              <a:rPr lang="en-US" dirty="0"/>
              <a:t>write</a:t>
            </a:r>
            <a:r>
              <a:rPr lang="en-US" b="0" i="0" dirty="0">
                <a:effectLst/>
              </a:rPr>
              <a:t> PROG DEF.SG.NOM</a:t>
            </a:r>
            <a:r>
              <a:rPr lang="ru-RU" b="0" i="0" dirty="0">
                <a:effectLst/>
              </a:rPr>
              <a:t> </a:t>
            </a:r>
            <a:r>
              <a:rPr lang="en-US" dirty="0"/>
              <a:t>man</a:t>
            </a:r>
            <a:r>
              <a:rPr lang="en-US" b="0" i="0" dirty="0">
                <a:effectLst/>
              </a:rPr>
              <a:t> </a:t>
            </a:r>
            <a:r>
              <a:rPr lang="en-US" dirty="0"/>
              <a:t>OBJ</a:t>
            </a:r>
            <a:r>
              <a:rPr lang="en-US" b="0" i="0" dirty="0">
                <a:effectLst/>
              </a:rPr>
              <a:t> DEF.SG.NOM woman </a:t>
            </a:r>
            <a:r>
              <a:rPr lang="en-US" dirty="0"/>
              <a:t>OBJ</a:t>
            </a:r>
            <a:r>
              <a:rPr lang="en-US" b="0" i="0" dirty="0">
                <a:effectLst/>
              </a:rPr>
              <a:t> DEF.SG.NOM letter 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16DA63-66BB-B211-8326-37CB0306CFA2}"/>
              </a:ext>
            </a:extLst>
          </p:cNvPr>
          <p:cNvSpPr txBox="1"/>
          <p:nvPr/>
        </p:nvSpPr>
        <p:spPr>
          <a:xfrm>
            <a:off x="1460951" y="4169941"/>
            <a:ext cx="90740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br>
              <a:rPr lang="en-US" b="0" i="0" dirty="0">
                <a:solidFill>
                  <a:srgbClr val="000000"/>
                </a:solidFill>
                <a:effectLst/>
              </a:rPr>
            </a:br>
            <a:endParaRPr lang="en-US" b="0" i="0" dirty="0">
              <a:solidFill>
                <a:srgbClr val="000000"/>
              </a:solidFill>
              <a:effectLst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202C8F"/>
                </a:solidFill>
                <a:effectLst/>
              </a:rPr>
              <a:t>Подлежащее (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te</a:t>
            </a:r>
            <a:r>
              <a:rPr lang="ru-RU" b="0" i="1" dirty="0">
                <a:solidFill>
                  <a:srgbClr val="202C8F"/>
                </a:solidFill>
                <a:effectLst/>
              </a:rPr>
              <a:t>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tāne</a:t>
            </a:r>
            <a:r>
              <a:rPr lang="ru-RU" b="0" i="0" dirty="0">
                <a:solidFill>
                  <a:srgbClr val="202C8F"/>
                </a:solidFill>
                <a:effectLst/>
              </a:rPr>
              <a:t>) и дополнения (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te</a:t>
            </a:r>
            <a:r>
              <a:rPr lang="ru-RU" b="0" i="1" dirty="0">
                <a:solidFill>
                  <a:srgbClr val="202C8F"/>
                </a:solidFill>
                <a:effectLst/>
              </a:rPr>
              <a:t>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fetīa</a:t>
            </a:r>
            <a:r>
              <a:rPr lang="ru-RU" b="0" i="1" dirty="0">
                <a:solidFill>
                  <a:srgbClr val="202C8F"/>
                </a:solidFill>
                <a:effectLst/>
              </a:rPr>
              <a:t>,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te</a:t>
            </a:r>
            <a:r>
              <a:rPr lang="ru-RU" b="0" i="1" dirty="0">
                <a:solidFill>
                  <a:srgbClr val="202C8F"/>
                </a:solidFill>
                <a:effectLst/>
              </a:rPr>
              <a:t>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reta</a:t>
            </a:r>
            <a:r>
              <a:rPr lang="ru-RU" b="0" i="0" dirty="0">
                <a:solidFill>
                  <a:srgbClr val="202C8F"/>
                </a:solidFill>
                <a:effectLst/>
              </a:rPr>
              <a:t>) не имеют падежных окончаний — их роль определяется позицией и предлогом </a:t>
            </a:r>
            <a:r>
              <a:rPr lang="ru-RU" b="0" i="1" dirty="0">
                <a:solidFill>
                  <a:srgbClr val="202C8F"/>
                </a:solidFill>
                <a:effectLst/>
              </a:rPr>
              <a:t>i</a:t>
            </a:r>
            <a:r>
              <a:rPr lang="ru-RU" b="0" i="0" dirty="0">
                <a:solidFill>
                  <a:srgbClr val="202C8F"/>
                </a:solidFill>
                <a:effectLst/>
              </a:rPr>
              <a:t>, который </a:t>
            </a:r>
            <a:r>
              <a:rPr lang="ru-RU" dirty="0">
                <a:solidFill>
                  <a:srgbClr val="202C8F"/>
                </a:solidFill>
              </a:rPr>
              <a:t>управляется и </a:t>
            </a:r>
            <a:r>
              <a:rPr lang="ru-RU" b="0" i="0" dirty="0">
                <a:solidFill>
                  <a:srgbClr val="202C8F"/>
                </a:solidFill>
                <a:effectLst/>
              </a:rPr>
              <a:t>вводится глаголом.</a:t>
            </a:r>
            <a:br>
              <a:rPr lang="ru-RU" dirty="0">
                <a:solidFill>
                  <a:srgbClr val="202C8F"/>
                </a:solidFill>
              </a:rPr>
            </a:br>
            <a:endParaRPr lang="ru-RU" dirty="0">
              <a:solidFill>
                <a:srgbClr val="202C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213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720B67-B579-8625-3EF7-CA6F90A85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974" y="0"/>
            <a:ext cx="7631709" cy="1091627"/>
          </a:xfrm>
        </p:spPr>
        <p:txBody>
          <a:bodyPr/>
          <a:lstStyle/>
          <a:p>
            <a:r>
              <a:rPr lang="ru-RU" dirty="0"/>
              <a:t>Тип ролевой кодировки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7BD28BA-58DC-CCCE-8E46-1F271967A7AE}"/>
              </a:ext>
            </a:extLst>
          </p:cNvPr>
          <p:cNvSpPr/>
          <p:nvPr/>
        </p:nvSpPr>
        <p:spPr>
          <a:xfrm>
            <a:off x="-2396079" y="1222312"/>
            <a:ext cx="1008540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СМЕШАННЫЙ </a:t>
            </a:r>
            <a:r>
              <a:rPr lang="ru-RU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CAF3FD-E1E9-8778-8292-06E09D1D56D0}"/>
              </a:ext>
            </a:extLst>
          </p:cNvPr>
          <p:cNvSpPr txBox="1"/>
          <p:nvPr/>
        </p:nvSpPr>
        <p:spPr>
          <a:xfrm>
            <a:off x="4812798" y="1225929"/>
            <a:ext cx="5331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маркировка субъекта (</a:t>
            </a:r>
            <a:r>
              <a:rPr lang="en-US" dirty="0"/>
              <a:t>S)</a:t>
            </a:r>
            <a:r>
              <a:rPr lang="ru-RU" dirty="0"/>
              <a:t> </a:t>
            </a:r>
            <a:r>
              <a:rPr lang="en-US" dirty="0"/>
              <a:t>,</a:t>
            </a:r>
            <a:r>
              <a:rPr lang="ru-RU" dirty="0"/>
              <a:t> </a:t>
            </a:r>
            <a:r>
              <a:rPr lang="ru-RU" dirty="0" err="1"/>
              <a:t>агенса</a:t>
            </a:r>
            <a:r>
              <a:rPr lang="ru-RU" dirty="0"/>
              <a:t> (А) и </a:t>
            </a:r>
            <a:r>
              <a:rPr lang="ru-RU" dirty="0" err="1"/>
              <a:t>пациенса</a:t>
            </a:r>
            <a:r>
              <a:rPr lang="ru-RU" dirty="0"/>
              <a:t> (</a:t>
            </a:r>
            <a:r>
              <a:rPr lang="en-US" dirty="0"/>
              <a:t>P</a:t>
            </a:r>
            <a:r>
              <a:rPr lang="ru-RU" dirty="0"/>
              <a:t>) зависит от времени и вида глагола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00085C-7FB1-DFD7-F45E-07BBF5C0B0E2}"/>
              </a:ext>
            </a:extLst>
          </p:cNvPr>
          <p:cNvSpPr txBox="1"/>
          <p:nvPr/>
        </p:nvSpPr>
        <p:spPr>
          <a:xfrm>
            <a:off x="614848" y="1946560"/>
            <a:ext cx="1065734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202C8F"/>
                </a:solidFill>
              </a:rPr>
              <a:t>Эргативный тип </a:t>
            </a:r>
            <a:r>
              <a:rPr lang="ru-RU" dirty="0">
                <a:solidFill>
                  <a:srgbClr val="202C8F"/>
                </a:solidFill>
              </a:rPr>
              <a:t>– </a:t>
            </a:r>
            <a:r>
              <a:rPr lang="ru-RU" dirty="0" err="1">
                <a:solidFill>
                  <a:srgbClr val="202C8F"/>
                </a:solidFill>
              </a:rPr>
              <a:t>перфектив</a:t>
            </a:r>
            <a:endParaRPr lang="ru-RU" dirty="0">
              <a:solidFill>
                <a:srgbClr val="202C8F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202C8F"/>
                </a:solidFill>
              </a:rPr>
              <a:t>Непереходное предложение</a:t>
            </a:r>
            <a:r>
              <a:rPr lang="en-US" dirty="0">
                <a:solidFill>
                  <a:srgbClr val="202C8F"/>
                </a:solidFill>
              </a:rPr>
              <a:t> (S) </a:t>
            </a:r>
            <a:r>
              <a:rPr lang="ru-RU" dirty="0">
                <a:solidFill>
                  <a:srgbClr val="202C8F"/>
                </a:solidFill>
              </a:rPr>
              <a:t>: </a:t>
            </a:r>
          </a:p>
          <a:p>
            <a:pPr lvl="1"/>
            <a:r>
              <a:rPr lang="en-US" b="0" i="1" dirty="0">
                <a:solidFill>
                  <a:srgbClr val="202C8F"/>
                </a:solidFill>
                <a:effectLst/>
              </a:rPr>
              <a:t>'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Ua</a:t>
            </a:r>
            <a:r>
              <a:rPr lang="en-US" b="0" i="1" dirty="0">
                <a:solidFill>
                  <a:srgbClr val="202C8F"/>
                </a:solidFill>
                <a:effectLst/>
              </a:rPr>
              <a:t> horo 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te</a:t>
            </a:r>
            <a:r>
              <a:rPr lang="en-US" b="0" i="1" dirty="0">
                <a:solidFill>
                  <a:srgbClr val="202C8F"/>
                </a:solidFill>
                <a:effectLst/>
              </a:rPr>
              <a:t> 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tamaiti</a:t>
            </a:r>
            <a:r>
              <a:rPr lang="en-US" b="0" i="1" dirty="0">
                <a:solidFill>
                  <a:srgbClr val="202C8F"/>
                </a:solidFill>
                <a:effectLst/>
              </a:rPr>
              <a:t>. </a:t>
            </a:r>
            <a:r>
              <a:rPr lang="en-US" b="0" i="0" dirty="0">
                <a:solidFill>
                  <a:srgbClr val="202C8F"/>
                </a:solidFill>
                <a:effectLst/>
              </a:rPr>
              <a:t>– "</a:t>
            </a:r>
            <a:r>
              <a:rPr lang="ru-RU" b="0" i="0" dirty="0">
                <a:solidFill>
                  <a:srgbClr val="202C8F"/>
                </a:solidFill>
                <a:effectLst/>
              </a:rPr>
              <a:t>Мальчик побежал.</a:t>
            </a:r>
            <a:r>
              <a:rPr lang="en-US" b="0" i="0" dirty="0">
                <a:solidFill>
                  <a:srgbClr val="202C8F"/>
                </a:solidFill>
                <a:effectLst/>
              </a:rPr>
              <a:t>”</a:t>
            </a:r>
            <a:r>
              <a:rPr lang="ru-RU" b="0" i="0" dirty="0">
                <a:solidFill>
                  <a:srgbClr val="202C8F"/>
                </a:solidFill>
                <a:effectLst/>
              </a:rPr>
              <a:t> (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te</a:t>
            </a:r>
            <a:r>
              <a:rPr lang="en-US" b="0" i="1" dirty="0">
                <a:solidFill>
                  <a:srgbClr val="202C8F"/>
                </a:solidFill>
                <a:effectLst/>
              </a:rPr>
              <a:t> 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tamaiti</a:t>
            </a:r>
            <a:r>
              <a:rPr lang="en-US" b="0" i="0" dirty="0">
                <a:solidFill>
                  <a:srgbClr val="202C8F"/>
                </a:solidFill>
                <a:effectLst/>
              </a:rPr>
              <a:t> </a:t>
            </a:r>
            <a:r>
              <a:rPr lang="ru-RU" b="0" i="0" dirty="0">
                <a:solidFill>
                  <a:srgbClr val="202C8F"/>
                </a:solidFill>
                <a:effectLst/>
              </a:rPr>
              <a:t>- </a:t>
            </a:r>
            <a:r>
              <a:rPr lang="en-US" b="0" i="0" dirty="0">
                <a:solidFill>
                  <a:srgbClr val="202C8F"/>
                </a:solidFill>
                <a:effectLst/>
              </a:rPr>
              <a:t>S</a:t>
            </a:r>
            <a:r>
              <a:rPr lang="ru-RU" b="0" i="0" dirty="0">
                <a:solidFill>
                  <a:srgbClr val="202C8F"/>
                </a:solidFill>
                <a:effectLst/>
              </a:rPr>
              <a:t>, нулевая маркировка)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202C8F"/>
                </a:solidFill>
              </a:rPr>
              <a:t>Непереходное предложение (</a:t>
            </a:r>
            <a:r>
              <a:rPr lang="en-US" dirty="0">
                <a:solidFill>
                  <a:srgbClr val="202C8F"/>
                </a:solidFill>
              </a:rPr>
              <a:t>A</a:t>
            </a:r>
            <a:r>
              <a:rPr lang="ru-RU" dirty="0">
                <a:solidFill>
                  <a:srgbClr val="202C8F"/>
                </a:solidFill>
              </a:rPr>
              <a:t> и </a:t>
            </a:r>
            <a:r>
              <a:rPr lang="en-US" dirty="0">
                <a:solidFill>
                  <a:srgbClr val="202C8F"/>
                </a:solidFill>
              </a:rPr>
              <a:t>P)</a:t>
            </a:r>
            <a:r>
              <a:rPr lang="ru-RU" dirty="0">
                <a:solidFill>
                  <a:srgbClr val="202C8F"/>
                </a:solidFill>
              </a:rPr>
              <a:t>:</a:t>
            </a:r>
          </a:p>
          <a:p>
            <a:pPr lvl="1"/>
            <a:r>
              <a:rPr lang="ru-RU" b="0" i="1" dirty="0">
                <a:solidFill>
                  <a:srgbClr val="202C8F"/>
                </a:solidFill>
                <a:effectLst/>
              </a:rPr>
              <a:t>'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Ua</a:t>
            </a:r>
            <a:r>
              <a:rPr lang="en-US" b="0" i="1" dirty="0">
                <a:solidFill>
                  <a:srgbClr val="202C8F"/>
                </a:solidFill>
                <a:effectLst/>
              </a:rPr>
              <a:t> 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patu</a:t>
            </a:r>
            <a:r>
              <a:rPr lang="en-US" b="0" i="1" dirty="0">
                <a:solidFill>
                  <a:srgbClr val="202C8F"/>
                </a:solidFill>
                <a:effectLst/>
              </a:rPr>
              <a:t> </a:t>
            </a:r>
            <a:r>
              <a:rPr lang="en-US" b="0" i="1" u="sng" dirty="0">
                <a:solidFill>
                  <a:srgbClr val="202C8F"/>
                </a:solidFill>
                <a:effectLst/>
              </a:rPr>
              <a:t>'e </a:t>
            </a:r>
            <a:r>
              <a:rPr lang="en-US" b="0" i="1" u="sng" dirty="0" err="1">
                <a:solidFill>
                  <a:srgbClr val="202C8F"/>
                </a:solidFill>
                <a:effectLst/>
              </a:rPr>
              <a:t>te</a:t>
            </a:r>
            <a:r>
              <a:rPr lang="en-US" b="0" i="1" u="sng" dirty="0">
                <a:solidFill>
                  <a:srgbClr val="202C8F"/>
                </a:solidFill>
                <a:effectLst/>
              </a:rPr>
              <a:t> </a:t>
            </a:r>
            <a:r>
              <a:rPr lang="en-US" b="0" i="1" u="sng" dirty="0" err="1">
                <a:solidFill>
                  <a:srgbClr val="202C8F"/>
                </a:solidFill>
                <a:effectLst/>
              </a:rPr>
              <a:t>tamaiti</a:t>
            </a:r>
            <a:r>
              <a:rPr lang="en-US" b="0" i="1" u="sng" dirty="0">
                <a:solidFill>
                  <a:srgbClr val="202C8F"/>
                </a:solidFill>
                <a:effectLst/>
              </a:rPr>
              <a:t> 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te</a:t>
            </a:r>
            <a:r>
              <a:rPr lang="en-US" b="0" i="1" dirty="0">
                <a:solidFill>
                  <a:srgbClr val="202C8F"/>
                </a:solidFill>
                <a:effectLst/>
              </a:rPr>
              <a:t> 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pua'a</a:t>
            </a:r>
            <a:r>
              <a:rPr lang="en-US" b="0" i="1" dirty="0">
                <a:solidFill>
                  <a:srgbClr val="202C8F"/>
                </a:solidFill>
                <a:effectLst/>
              </a:rPr>
              <a:t>.</a:t>
            </a:r>
            <a:r>
              <a:rPr lang="en-US" b="0" i="0" dirty="0">
                <a:solidFill>
                  <a:srgbClr val="202C8F"/>
                </a:solidFill>
                <a:effectLst/>
              </a:rPr>
              <a:t> – "</a:t>
            </a:r>
            <a:r>
              <a:rPr lang="ru-RU" b="0" i="0" dirty="0">
                <a:solidFill>
                  <a:srgbClr val="202C8F"/>
                </a:solidFill>
                <a:effectLst/>
              </a:rPr>
              <a:t>Мальчик ударил свинью." (А маркируется частицей </a:t>
            </a:r>
            <a:r>
              <a:rPr lang="en-US" b="0" i="1" dirty="0">
                <a:solidFill>
                  <a:srgbClr val="202C8F"/>
                </a:solidFill>
                <a:effectLst/>
              </a:rPr>
              <a:t>'e </a:t>
            </a:r>
            <a:r>
              <a:rPr lang="en-US" dirty="0">
                <a:solidFill>
                  <a:srgbClr val="202C8F"/>
                </a:solidFill>
              </a:rPr>
              <a:t>, P </a:t>
            </a:r>
            <a:r>
              <a:rPr lang="ru-RU" b="0" i="0" dirty="0">
                <a:solidFill>
                  <a:srgbClr val="202C8F"/>
                </a:solidFill>
                <a:effectLst/>
              </a:rPr>
              <a:t>без маркера)</a:t>
            </a:r>
            <a:endParaRPr lang="en-US" b="0" i="0" dirty="0">
              <a:solidFill>
                <a:srgbClr val="202C8F"/>
              </a:solidFill>
              <a:effectLst/>
            </a:endParaRPr>
          </a:p>
          <a:p>
            <a:pPr lvl="1"/>
            <a:endParaRPr lang="en-US" dirty="0">
              <a:solidFill>
                <a:srgbClr val="202C8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err="1">
                <a:solidFill>
                  <a:srgbClr val="202C8F"/>
                </a:solidFill>
              </a:rPr>
              <a:t>Аккузативный</a:t>
            </a:r>
            <a:r>
              <a:rPr lang="ru-RU" b="1" dirty="0">
                <a:solidFill>
                  <a:srgbClr val="202C8F"/>
                </a:solidFill>
              </a:rPr>
              <a:t> тип </a:t>
            </a:r>
            <a:r>
              <a:rPr lang="ru-RU" dirty="0">
                <a:solidFill>
                  <a:srgbClr val="202C8F"/>
                </a:solidFill>
              </a:rPr>
              <a:t>– настоящее время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202C8F"/>
                </a:solidFill>
              </a:rPr>
              <a:t>Непереходное предложение</a:t>
            </a:r>
            <a:r>
              <a:rPr lang="en-US" dirty="0">
                <a:solidFill>
                  <a:srgbClr val="202C8F"/>
                </a:solidFill>
              </a:rPr>
              <a:t> (S) </a:t>
            </a:r>
            <a:r>
              <a:rPr lang="ru-RU" dirty="0">
                <a:solidFill>
                  <a:srgbClr val="202C8F"/>
                </a:solidFill>
              </a:rPr>
              <a:t>: </a:t>
            </a:r>
          </a:p>
          <a:p>
            <a:pPr lvl="1"/>
            <a:r>
              <a:rPr lang="en-US" b="0" i="1" dirty="0">
                <a:solidFill>
                  <a:srgbClr val="202C8F"/>
                </a:solidFill>
                <a:effectLst/>
              </a:rPr>
              <a:t>E horo</a:t>
            </a:r>
            <a:r>
              <a:rPr lang="ru-RU" b="0" i="1" dirty="0">
                <a:solidFill>
                  <a:srgbClr val="202C8F"/>
                </a:solidFill>
                <a:effectLst/>
              </a:rPr>
              <a:t> </a:t>
            </a:r>
            <a:r>
              <a:rPr lang="en-US" b="0" i="1" dirty="0">
                <a:solidFill>
                  <a:srgbClr val="202C8F"/>
                </a:solidFill>
                <a:effectLst/>
              </a:rPr>
              <a:t>ana 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te</a:t>
            </a:r>
            <a:r>
              <a:rPr lang="en-US" b="0" i="1" dirty="0">
                <a:solidFill>
                  <a:srgbClr val="202C8F"/>
                </a:solidFill>
                <a:effectLst/>
              </a:rPr>
              <a:t> 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tamaiti</a:t>
            </a:r>
            <a:r>
              <a:rPr lang="en-US" b="0" i="1" dirty="0">
                <a:solidFill>
                  <a:srgbClr val="202C8F"/>
                </a:solidFill>
                <a:effectLst/>
              </a:rPr>
              <a:t>. </a:t>
            </a:r>
            <a:r>
              <a:rPr lang="en-US" b="0" i="0" dirty="0">
                <a:solidFill>
                  <a:srgbClr val="202C8F"/>
                </a:solidFill>
                <a:effectLst/>
              </a:rPr>
              <a:t>– "</a:t>
            </a:r>
            <a:r>
              <a:rPr lang="ru-RU" b="0" i="0" dirty="0">
                <a:solidFill>
                  <a:srgbClr val="202C8F"/>
                </a:solidFill>
                <a:effectLst/>
              </a:rPr>
              <a:t>Мальчик бежит."</a:t>
            </a:r>
            <a:r>
              <a:rPr lang="en-US" b="0" i="0" dirty="0">
                <a:solidFill>
                  <a:srgbClr val="202C8F"/>
                </a:solidFill>
                <a:effectLst/>
              </a:rPr>
              <a:t> </a:t>
            </a:r>
            <a:r>
              <a:rPr lang="ru-RU" b="0" i="0" dirty="0">
                <a:solidFill>
                  <a:srgbClr val="202C8F"/>
                </a:solidFill>
                <a:effectLst/>
              </a:rPr>
              <a:t>(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te</a:t>
            </a:r>
            <a:r>
              <a:rPr lang="en-US" b="0" i="1" dirty="0">
                <a:solidFill>
                  <a:srgbClr val="202C8F"/>
                </a:solidFill>
                <a:effectLst/>
              </a:rPr>
              <a:t> 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tamaiti</a:t>
            </a:r>
            <a:r>
              <a:rPr lang="en-US" b="0" i="0" dirty="0">
                <a:solidFill>
                  <a:srgbClr val="202C8F"/>
                </a:solidFill>
                <a:effectLst/>
              </a:rPr>
              <a:t> </a:t>
            </a:r>
            <a:r>
              <a:rPr lang="ru-RU" b="0" i="0" dirty="0">
                <a:solidFill>
                  <a:srgbClr val="202C8F"/>
                </a:solidFill>
                <a:effectLst/>
              </a:rPr>
              <a:t>- </a:t>
            </a:r>
            <a:r>
              <a:rPr lang="en-US" b="0" i="0" dirty="0">
                <a:solidFill>
                  <a:srgbClr val="202C8F"/>
                </a:solidFill>
                <a:effectLst/>
              </a:rPr>
              <a:t>S</a:t>
            </a:r>
            <a:r>
              <a:rPr lang="ru-RU" b="0" i="0" dirty="0">
                <a:solidFill>
                  <a:srgbClr val="202C8F"/>
                </a:solidFill>
                <a:effectLst/>
              </a:rPr>
              <a:t>, нулевая маркировка)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FEB5D3-E0B2-4D5A-3EDB-D922B57AB628}"/>
              </a:ext>
            </a:extLst>
          </p:cNvPr>
          <p:cNvSpPr txBox="1"/>
          <p:nvPr/>
        </p:nvSpPr>
        <p:spPr>
          <a:xfrm>
            <a:off x="592444" y="4608226"/>
            <a:ext cx="93992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202C8F"/>
                </a:solidFill>
              </a:rPr>
              <a:t>Непереходное предложение (</a:t>
            </a:r>
            <a:r>
              <a:rPr lang="en-US" dirty="0">
                <a:solidFill>
                  <a:srgbClr val="202C8F"/>
                </a:solidFill>
              </a:rPr>
              <a:t>A</a:t>
            </a:r>
            <a:r>
              <a:rPr lang="ru-RU" dirty="0">
                <a:solidFill>
                  <a:srgbClr val="202C8F"/>
                </a:solidFill>
              </a:rPr>
              <a:t> и </a:t>
            </a:r>
            <a:r>
              <a:rPr lang="en-US" dirty="0">
                <a:solidFill>
                  <a:srgbClr val="202C8F"/>
                </a:solidFill>
              </a:rPr>
              <a:t>P)</a:t>
            </a:r>
            <a:r>
              <a:rPr lang="ru-RU" dirty="0">
                <a:solidFill>
                  <a:srgbClr val="202C8F"/>
                </a:solidFill>
              </a:rPr>
              <a:t>:</a:t>
            </a:r>
          </a:p>
          <a:p>
            <a:pPr lvl="1"/>
            <a:r>
              <a:rPr lang="en-US" b="0" i="1" dirty="0">
                <a:solidFill>
                  <a:srgbClr val="202C8F"/>
                </a:solidFill>
                <a:effectLst/>
              </a:rPr>
              <a:t>E 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patu</a:t>
            </a:r>
            <a:r>
              <a:rPr lang="en-US" b="0" i="1" dirty="0">
                <a:solidFill>
                  <a:srgbClr val="202C8F"/>
                </a:solidFill>
                <a:effectLst/>
              </a:rPr>
              <a:t> ana 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te</a:t>
            </a:r>
            <a:r>
              <a:rPr lang="en-US" b="0" i="1" dirty="0">
                <a:solidFill>
                  <a:srgbClr val="202C8F"/>
                </a:solidFill>
                <a:effectLst/>
              </a:rPr>
              <a:t> 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tamaiti</a:t>
            </a:r>
            <a:r>
              <a:rPr lang="en-US" b="0" i="1" dirty="0">
                <a:solidFill>
                  <a:srgbClr val="202C8F"/>
                </a:solidFill>
                <a:effectLst/>
              </a:rPr>
              <a:t> </a:t>
            </a:r>
            <a:r>
              <a:rPr lang="en-US" b="0" i="1" u="sng" dirty="0" err="1">
                <a:solidFill>
                  <a:srgbClr val="202C8F"/>
                </a:solidFill>
                <a:effectLst/>
              </a:rPr>
              <a:t>i</a:t>
            </a:r>
            <a:r>
              <a:rPr lang="en-US" b="0" i="1" u="sng" dirty="0">
                <a:solidFill>
                  <a:srgbClr val="202C8F"/>
                </a:solidFill>
                <a:effectLst/>
              </a:rPr>
              <a:t> </a:t>
            </a:r>
            <a:r>
              <a:rPr lang="en-US" b="0" i="1" u="sng" dirty="0" err="1">
                <a:solidFill>
                  <a:srgbClr val="202C8F"/>
                </a:solidFill>
                <a:effectLst/>
              </a:rPr>
              <a:t>te</a:t>
            </a:r>
            <a:r>
              <a:rPr lang="en-US" b="0" i="1" u="sng" dirty="0">
                <a:solidFill>
                  <a:srgbClr val="202C8F"/>
                </a:solidFill>
                <a:effectLst/>
              </a:rPr>
              <a:t> </a:t>
            </a:r>
            <a:r>
              <a:rPr lang="en-US" b="0" i="1" u="sng" dirty="0" err="1">
                <a:solidFill>
                  <a:srgbClr val="202C8F"/>
                </a:solidFill>
                <a:effectLst/>
              </a:rPr>
              <a:t>pua’a</a:t>
            </a:r>
            <a:r>
              <a:rPr lang="en-US" b="0" i="1" u="sng" dirty="0">
                <a:solidFill>
                  <a:srgbClr val="202C8F"/>
                </a:solidFill>
                <a:effectLst/>
              </a:rPr>
              <a:t>.</a:t>
            </a:r>
            <a:r>
              <a:rPr lang="en-US" b="0" i="1" dirty="0">
                <a:solidFill>
                  <a:srgbClr val="202C8F"/>
                </a:solidFill>
                <a:effectLst/>
              </a:rPr>
              <a:t> </a:t>
            </a:r>
            <a:r>
              <a:rPr lang="en-US" b="0" i="0" dirty="0">
                <a:solidFill>
                  <a:srgbClr val="202C8F"/>
                </a:solidFill>
                <a:effectLst/>
              </a:rPr>
              <a:t>– "</a:t>
            </a:r>
            <a:r>
              <a:rPr lang="ru-RU" b="0" i="0" dirty="0">
                <a:solidFill>
                  <a:srgbClr val="202C8F"/>
                </a:solidFill>
                <a:effectLst/>
              </a:rPr>
              <a:t>Мальчик бьёт свинью." (А без маркера</a:t>
            </a:r>
            <a:r>
              <a:rPr lang="en-US" dirty="0">
                <a:solidFill>
                  <a:srgbClr val="202C8F"/>
                </a:solidFill>
              </a:rPr>
              <a:t>, P </a:t>
            </a:r>
            <a:r>
              <a:rPr lang="ru-RU" dirty="0">
                <a:solidFill>
                  <a:srgbClr val="202C8F"/>
                </a:solidFill>
              </a:rPr>
              <a:t>маркируется предлогом </a:t>
            </a:r>
            <a:r>
              <a:rPr lang="en-US" i="1" dirty="0" err="1">
                <a:solidFill>
                  <a:srgbClr val="202C8F"/>
                </a:solidFill>
              </a:rPr>
              <a:t>i</a:t>
            </a:r>
            <a:r>
              <a:rPr lang="ru-RU" b="0" i="0" dirty="0">
                <a:solidFill>
                  <a:srgbClr val="202C8F"/>
                </a:solidFill>
                <a:effectLst/>
              </a:rPr>
              <a:t>)</a:t>
            </a:r>
            <a:endParaRPr lang="en-US" b="0" i="0" dirty="0">
              <a:solidFill>
                <a:srgbClr val="202C8F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E16849-FC61-78DE-726D-FAF2DF1DB901}"/>
              </a:ext>
            </a:extLst>
          </p:cNvPr>
          <p:cNvSpPr txBox="1"/>
          <p:nvPr/>
        </p:nvSpPr>
        <p:spPr>
          <a:xfrm>
            <a:off x="614848" y="5607899"/>
            <a:ext cx="60040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202C8F"/>
                </a:solidFill>
              </a:rPr>
              <a:t>Одноместная клауза с </a:t>
            </a:r>
            <a:r>
              <a:rPr lang="ru-RU" b="1" dirty="0" err="1">
                <a:solidFill>
                  <a:srgbClr val="202C8F"/>
                </a:solidFill>
              </a:rPr>
              <a:t>пациентивным</a:t>
            </a:r>
            <a:r>
              <a:rPr lang="ru-RU" b="1" dirty="0">
                <a:solidFill>
                  <a:srgbClr val="202C8F"/>
                </a:solidFill>
              </a:rPr>
              <a:t> аргументом:</a:t>
            </a:r>
          </a:p>
          <a:p>
            <a:pPr lvl="1"/>
            <a:r>
              <a:rPr lang="en-US" b="0" i="1" dirty="0">
                <a:solidFill>
                  <a:srgbClr val="202C8F"/>
                </a:solidFill>
                <a:effectLst/>
              </a:rPr>
              <a:t>'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Ua</a:t>
            </a:r>
            <a:r>
              <a:rPr lang="en-US" b="0" i="1" dirty="0">
                <a:solidFill>
                  <a:srgbClr val="202C8F"/>
                </a:solidFill>
                <a:effectLst/>
              </a:rPr>
              <a:t> mate </a:t>
            </a:r>
            <a:r>
              <a:rPr lang="en-US" b="0" i="1" u="sng" dirty="0" err="1">
                <a:solidFill>
                  <a:srgbClr val="202C8F"/>
                </a:solidFill>
                <a:effectLst/>
              </a:rPr>
              <a:t>te</a:t>
            </a:r>
            <a:r>
              <a:rPr lang="en-US" b="0" i="1" u="sng" dirty="0">
                <a:solidFill>
                  <a:srgbClr val="202C8F"/>
                </a:solidFill>
                <a:effectLst/>
              </a:rPr>
              <a:t> </a:t>
            </a:r>
            <a:r>
              <a:rPr lang="en-US" b="0" i="1" u="sng" dirty="0" err="1">
                <a:solidFill>
                  <a:srgbClr val="202C8F"/>
                </a:solidFill>
                <a:effectLst/>
              </a:rPr>
              <a:t>tamaiti</a:t>
            </a:r>
            <a:r>
              <a:rPr lang="en-US" b="0" i="1" u="sng" dirty="0">
                <a:solidFill>
                  <a:srgbClr val="202C8F"/>
                </a:solidFill>
                <a:effectLst/>
              </a:rPr>
              <a:t> </a:t>
            </a:r>
            <a:r>
              <a:rPr lang="en-US" b="0" i="0" dirty="0">
                <a:solidFill>
                  <a:srgbClr val="202C8F"/>
                </a:solidFill>
                <a:effectLst/>
              </a:rPr>
              <a:t>– "</a:t>
            </a:r>
            <a:r>
              <a:rPr lang="ru-RU" b="0" i="0" dirty="0">
                <a:solidFill>
                  <a:srgbClr val="202C8F"/>
                </a:solidFill>
                <a:effectLst/>
              </a:rPr>
              <a:t>Мальчик умер."</a:t>
            </a:r>
            <a:r>
              <a:rPr lang="en-US" b="0" i="0" dirty="0">
                <a:solidFill>
                  <a:srgbClr val="202C8F"/>
                </a:solidFill>
                <a:effectLst/>
              </a:rPr>
              <a:t> </a:t>
            </a:r>
            <a:br>
              <a:rPr lang="ru-RU" dirty="0"/>
            </a:br>
            <a:r>
              <a:rPr lang="en-US" b="0" i="1" dirty="0">
                <a:solidFill>
                  <a:srgbClr val="202C8F"/>
                </a:solidFill>
                <a:effectLst/>
              </a:rPr>
              <a:t>E mate ana 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te</a:t>
            </a:r>
            <a:r>
              <a:rPr lang="en-US" b="0" i="1" dirty="0">
                <a:solidFill>
                  <a:srgbClr val="202C8F"/>
                </a:solidFill>
                <a:effectLst/>
              </a:rPr>
              <a:t> 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tamaiti</a:t>
            </a:r>
            <a:r>
              <a:rPr lang="en-US" b="0" i="1" dirty="0">
                <a:solidFill>
                  <a:srgbClr val="202C8F"/>
                </a:solidFill>
                <a:effectLst/>
              </a:rPr>
              <a:t> </a:t>
            </a:r>
            <a:r>
              <a:rPr lang="en-US" b="0" i="0" dirty="0">
                <a:solidFill>
                  <a:srgbClr val="202C8F"/>
                </a:solidFill>
                <a:effectLst/>
              </a:rPr>
              <a:t>– "</a:t>
            </a:r>
            <a:r>
              <a:rPr lang="ru-RU" b="0" i="0" dirty="0">
                <a:solidFill>
                  <a:srgbClr val="202C8F"/>
                </a:solidFill>
                <a:effectLst/>
              </a:rPr>
              <a:t>Мальчик ум</a:t>
            </a:r>
            <a:r>
              <a:rPr lang="ru-RU" dirty="0">
                <a:solidFill>
                  <a:srgbClr val="202C8F"/>
                </a:solidFill>
              </a:rPr>
              <a:t>ирает</a:t>
            </a:r>
            <a:r>
              <a:rPr lang="ru-RU" b="0" i="0" dirty="0">
                <a:solidFill>
                  <a:srgbClr val="202C8F"/>
                </a:solidFill>
                <a:effectLst/>
              </a:rPr>
              <a:t>.</a:t>
            </a:r>
            <a:r>
              <a:rPr lang="en-US" b="0" i="0" dirty="0">
                <a:solidFill>
                  <a:srgbClr val="202C8F"/>
                </a:solidFill>
                <a:effectLst/>
              </a:rPr>
              <a:t> "</a:t>
            </a:r>
            <a:endParaRPr lang="ru-RU" b="1" dirty="0">
              <a:solidFill>
                <a:srgbClr val="202C8F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A7960B-C3C3-ABFD-5F80-3D47E1EB5F74}"/>
              </a:ext>
            </a:extLst>
          </p:cNvPr>
          <p:cNvSpPr txBox="1"/>
          <p:nvPr/>
        </p:nvSpPr>
        <p:spPr>
          <a:xfrm>
            <a:off x="3384079" y="4369787"/>
            <a:ext cx="72965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</a:rPr>
              <a:t>CONT </a:t>
            </a:r>
            <a:r>
              <a:rPr lang="en-US" dirty="0"/>
              <a:t>run</a:t>
            </a:r>
            <a:r>
              <a:rPr lang="en-US" b="0" i="0" dirty="0">
                <a:effectLst/>
              </a:rPr>
              <a:t> PROG DEF.SG.NOM</a:t>
            </a:r>
            <a:r>
              <a:rPr lang="ru-RU" b="0" i="0" dirty="0">
                <a:effectLst/>
              </a:rPr>
              <a:t> </a:t>
            </a:r>
            <a:r>
              <a:rPr lang="en-US" b="0" i="0" dirty="0">
                <a:effectLst/>
              </a:rPr>
              <a:t>boy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C448E3-525D-0CDD-AA39-79EA633F1DC5}"/>
              </a:ext>
            </a:extLst>
          </p:cNvPr>
          <p:cNvSpPr txBox="1"/>
          <p:nvPr/>
        </p:nvSpPr>
        <p:spPr>
          <a:xfrm>
            <a:off x="8731072" y="2419510"/>
            <a:ext cx="75104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PERF run DEF.SG.NOM boy</a:t>
            </a:r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F86BB7-BE80-83EA-B787-50CD8F0B7650}"/>
              </a:ext>
            </a:extLst>
          </p:cNvPr>
          <p:cNvSpPr txBox="1"/>
          <p:nvPr/>
        </p:nvSpPr>
        <p:spPr>
          <a:xfrm>
            <a:off x="4092396" y="3291030"/>
            <a:ext cx="9334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PERF hit ERG DEF.SG.NOM boy DEF.SG.NOM pig </a:t>
            </a:r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1E1591-F9C9-C359-3757-4E58B69AF357}"/>
              </a:ext>
            </a:extLst>
          </p:cNvPr>
          <p:cNvSpPr txBox="1"/>
          <p:nvPr/>
        </p:nvSpPr>
        <p:spPr>
          <a:xfrm>
            <a:off x="3497084" y="5174686"/>
            <a:ext cx="93202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</a:rPr>
              <a:t>CONT </a:t>
            </a:r>
            <a:r>
              <a:rPr lang="en-US" dirty="0"/>
              <a:t>hit</a:t>
            </a:r>
            <a:r>
              <a:rPr lang="en-US" b="0" i="0" dirty="0">
                <a:effectLst/>
              </a:rPr>
              <a:t> PROG DEF.SG.NOM</a:t>
            </a:r>
            <a:r>
              <a:rPr lang="ru-RU" b="0" i="0" dirty="0">
                <a:effectLst/>
              </a:rPr>
              <a:t> </a:t>
            </a:r>
            <a:r>
              <a:rPr lang="en-US" b="0" i="0" dirty="0">
                <a:effectLst/>
              </a:rPr>
              <a:t>boy OBJ DEF.SG.NOM pig </a:t>
            </a:r>
            <a:endParaRPr lang="ru-RU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8E37811-6CBD-51EA-F846-BD99DB3E020A}"/>
              </a:ext>
            </a:extLst>
          </p:cNvPr>
          <p:cNvSpPr txBox="1"/>
          <p:nvPr/>
        </p:nvSpPr>
        <p:spPr>
          <a:xfrm>
            <a:off x="5204441" y="5898923"/>
            <a:ext cx="75104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PERF die DEF.SG.NOM boy</a:t>
            </a:r>
            <a:endParaRPr lang="ru-RU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A9538A-CA4F-042D-2AAD-76D5B5D5B236}"/>
              </a:ext>
            </a:extLst>
          </p:cNvPr>
          <p:cNvSpPr txBox="1"/>
          <p:nvPr/>
        </p:nvSpPr>
        <p:spPr>
          <a:xfrm>
            <a:off x="5418365" y="6147470"/>
            <a:ext cx="72965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</a:rPr>
              <a:t>CONT </a:t>
            </a:r>
            <a:r>
              <a:rPr lang="en-US" dirty="0"/>
              <a:t>die</a:t>
            </a:r>
            <a:r>
              <a:rPr lang="en-US" b="0" i="0" dirty="0">
                <a:effectLst/>
              </a:rPr>
              <a:t> PROG DEF.SG.NOM</a:t>
            </a:r>
            <a:r>
              <a:rPr lang="ru-RU" b="0" i="0" dirty="0">
                <a:effectLst/>
              </a:rPr>
              <a:t> </a:t>
            </a:r>
            <a:r>
              <a:rPr lang="en-US" b="0" i="0" dirty="0">
                <a:effectLst/>
              </a:rPr>
              <a:t>boy</a:t>
            </a:r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0E2EE80-727B-1C5B-56F2-F1669E4C5492}"/>
              </a:ext>
            </a:extLst>
          </p:cNvPr>
          <p:cNvSpPr txBox="1"/>
          <p:nvPr/>
        </p:nvSpPr>
        <p:spPr>
          <a:xfrm>
            <a:off x="5418365" y="6469271"/>
            <a:ext cx="34585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202C8F"/>
                </a:solidFill>
              </a:rPr>
              <a:t>(P </a:t>
            </a:r>
            <a:r>
              <a:rPr lang="ru-RU" sz="1400" dirty="0">
                <a:solidFill>
                  <a:srgbClr val="202C8F"/>
                </a:solidFill>
              </a:rPr>
              <a:t>не маркируется независимо от времени)</a:t>
            </a:r>
          </a:p>
        </p:txBody>
      </p:sp>
    </p:spTree>
    <p:extLst>
      <p:ext uri="{BB962C8B-B14F-4D97-AF65-F5344CB8AC3E}">
        <p14:creationId xmlns:p14="http://schemas.microsoft.com/office/powerpoint/2010/main" val="3477397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C89E94-FC88-3658-7449-A7DDF4400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5125" y="511000"/>
            <a:ext cx="9879437" cy="980844"/>
          </a:xfrm>
        </p:spPr>
        <p:txBody>
          <a:bodyPr/>
          <a:lstStyle/>
          <a:p>
            <a:r>
              <a:rPr lang="ru-RU" dirty="0"/>
              <a:t>Базовый порядок слов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A2E7A1D-7AC6-C2C8-FEE4-472CE1232E62}"/>
              </a:ext>
            </a:extLst>
          </p:cNvPr>
          <p:cNvSpPr/>
          <p:nvPr/>
        </p:nvSpPr>
        <p:spPr>
          <a:xfrm>
            <a:off x="-2248381" y="1735281"/>
            <a:ext cx="1008540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VSO </a:t>
            </a:r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ru-RU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-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F28C2D-3CD5-75A8-D143-26334B698BFF}"/>
              </a:ext>
            </a:extLst>
          </p:cNvPr>
          <p:cNvSpPr txBox="1"/>
          <p:nvPr/>
        </p:nvSpPr>
        <p:spPr>
          <a:xfrm>
            <a:off x="3773347" y="1918674"/>
            <a:ext cx="3663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глагол + подлежащее + дополнение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8562C9-7153-3DC0-69F9-5CC378E47A60}"/>
              </a:ext>
            </a:extLst>
          </p:cNvPr>
          <p:cNvSpPr txBox="1"/>
          <p:nvPr/>
        </p:nvSpPr>
        <p:spPr>
          <a:xfrm>
            <a:off x="217025" y="2641144"/>
            <a:ext cx="79315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i="1" dirty="0" err="1">
                <a:solidFill>
                  <a:srgbClr val="202C8F"/>
                </a:solidFill>
                <a:effectLst/>
              </a:rPr>
              <a:t>ʻ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Ua</a:t>
            </a:r>
            <a:r>
              <a:rPr lang="en-US" i="1" dirty="0">
                <a:solidFill>
                  <a:srgbClr val="202C8F"/>
                </a:solidFill>
                <a:effectLst/>
              </a:rPr>
              <a:t>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ʻamu</a:t>
            </a:r>
            <a:r>
              <a:rPr lang="en-US" i="1" dirty="0">
                <a:solidFill>
                  <a:srgbClr val="202C8F"/>
                </a:solidFill>
                <a:effectLst/>
              </a:rPr>
              <a:t> (V)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te</a:t>
            </a:r>
            <a:r>
              <a:rPr lang="en-US" i="1" dirty="0">
                <a:solidFill>
                  <a:srgbClr val="202C8F"/>
                </a:solidFill>
                <a:effectLst/>
              </a:rPr>
              <a:t>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tamaiti</a:t>
            </a:r>
            <a:r>
              <a:rPr lang="en-US" i="1" dirty="0">
                <a:solidFill>
                  <a:srgbClr val="202C8F"/>
                </a:solidFill>
              </a:rPr>
              <a:t> (S)</a:t>
            </a:r>
            <a:r>
              <a:rPr lang="en-US" i="1" dirty="0">
                <a:solidFill>
                  <a:srgbClr val="202C8F"/>
                </a:solidFill>
                <a:effectLst/>
              </a:rPr>
              <a:t>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i</a:t>
            </a:r>
            <a:r>
              <a:rPr lang="en-US" i="1" dirty="0">
                <a:solidFill>
                  <a:srgbClr val="202C8F"/>
                </a:solidFill>
                <a:effectLst/>
              </a:rPr>
              <a:t>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te</a:t>
            </a:r>
            <a:r>
              <a:rPr lang="en-US" i="1" dirty="0">
                <a:solidFill>
                  <a:srgbClr val="202C8F"/>
                </a:solidFill>
                <a:effectLst/>
              </a:rPr>
              <a:t>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iʻa</a:t>
            </a:r>
            <a:r>
              <a:rPr lang="en-US" i="1" dirty="0">
                <a:solidFill>
                  <a:srgbClr val="202C8F"/>
                </a:solidFill>
              </a:rPr>
              <a:t> (O)</a:t>
            </a:r>
            <a:r>
              <a:rPr lang="en-US" dirty="0">
                <a:solidFill>
                  <a:srgbClr val="202C8F"/>
                </a:solidFill>
              </a:rPr>
              <a:t>. -</a:t>
            </a:r>
            <a:r>
              <a:rPr lang="ru-RU" i="0" dirty="0">
                <a:solidFill>
                  <a:srgbClr val="202C8F"/>
                </a:solidFill>
                <a:effectLst/>
              </a:rPr>
              <a:t> </a:t>
            </a:r>
            <a:r>
              <a:rPr lang="ru-RU" b="0" i="0" dirty="0">
                <a:solidFill>
                  <a:srgbClr val="202C8F"/>
                </a:solidFill>
                <a:effectLst/>
              </a:rPr>
              <a:t>«Ребёнок съел рыбу».</a:t>
            </a:r>
            <a:br>
              <a:rPr lang="ru-RU" dirty="0">
                <a:solidFill>
                  <a:srgbClr val="202C8F"/>
                </a:solidFill>
              </a:rPr>
            </a:br>
            <a:endParaRPr lang="ru-RU" i="0" dirty="0">
              <a:solidFill>
                <a:srgbClr val="202C8F"/>
              </a:solidFill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rgbClr val="202C8F"/>
                </a:solidFill>
                <a:effectLst/>
              </a:rPr>
              <a:t>E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haere</a:t>
            </a:r>
            <a:r>
              <a:rPr lang="en-US" i="1" dirty="0">
                <a:solidFill>
                  <a:srgbClr val="202C8F"/>
                </a:solidFill>
                <a:effectLst/>
              </a:rPr>
              <a:t> ana</a:t>
            </a:r>
            <a:r>
              <a:rPr lang="ru-RU" i="1" dirty="0">
                <a:solidFill>
                  <a:srgbClr val="202C8F"/>
                </a:solidFill>
                <a:effectLst/>
              </a:rPr>
              <a:t> (</a:t>
            </a:r>
            <a:r>
              <a:rPr lang="en-US" i="1" dirty="0">
                <a:solidFill>
                  <a:srgbClr val="202C8F"/>
                </a:solidFill>
                <a:effectLst/>
              </a:rPr>
              <a:t>V)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te</a:t>
            </a:r>
            <a:r>
              <a:rPr lang="en-US" i="1" dirty="0">
                <a:solidFill>
                  <a:srgbClr val="202C8F"/>
                </a:solidFill>
                <a:effectLst/>
              </a:rPr>
              <a:t> vahine (S)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i</a:t>
            </a:r>
            <a:r>
              <a:rPr lang="en-US" i="1" dirty="0">
                <a:solidFill>
                  <a:srgbClr val="202C8F"/>
                </a:solidFill>
                <a:effectLst/>
              </a:rPr>
              <a:t>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te</a:t>
            </a:r>
            <a:r>
              <a:rPr lang="en-US" i="1" dirty="0">
                <a:solidFill>
                  <a:srgbClr val="202C8F"/>
                </a:solidFill>
                <a:effectLst/>
              </a:rPr>
              <a:t> fare (O). </a:t>
            </a:r>
            <a:r>
              <a:rPr lang="en-US" i="0" dirty="0">
                <a:solidFill>
                  <a:srgbClr val="202C8F"/>
                </a:solidFill>
                <a:effectLst/>
              </a:rPr>
              <a:t>-</a:t>
            </a:r>
            <a:r>
              <a:rPr lang="ru-RU" b="0" i="0" dirty="0">
                <a:solidFill>
                  <a:srgbClr val="202C8F"/>
                </a:solidFill>
                <a:effectLst/>
              </a:rPr>
              <a:t> «Женщина идёт к дому».</a:t>
            </a:r>
            <a:endParaRPr lang="ru-RU" dirty="0">
              <a:solidFill>
                <a:srgbClr val="202C8F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1BFFA6-ED8C-4086-7FAA-7C880B34BCB6}"/>
              </a:ext>
            </a:extLst>
          </p:cNvPr>
          <p:cNvSpPr txBox="1"/>
          <p:nvPr/>
        </p:nvSpPr>
        <p:spPr>
          <a:xfrm>
            <a:off x="7144473" y="3181733"/>
            <a:ext cx="7413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</a:rPr>
              <a:t>CONT </a:t>
            </a:r>
            <a:r>
              <a:rPr lang="ru-RU" b="0" i="0" dirty="0">
                <a:effectLst/>
              </a:rPr>
              <a:t>идти </a:t>
            </a:r>
            <a:r>
              <a:rPr lang="en-US" b="0" i="0" dirty="0">
                <a:effectLst/>
              </a:rPr>
              <a:t>PROG DEF </a:t>
            </a:r>
            <a:r>
              <a:rPr lang="ru-RU" b="0" i="0" dirty="0">
                <a:effectLst/>
              </a:rPr>
              <a:t>женщина </a:t>
            </a:r>
            <a:r>
              <a:rPr lang="en-US" b="0" i="0" dirty="0">
                <a:effectLst/>
              </a:rPr>
              <a:t>ACC DEF </a:t>
            </a:r>
            <a:r>
              <a:rPr lang="ru-RU" b="0" i="0" dirty="0">
                <a:effectLst/>
              </a:rPr>
              <a:t>дом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3722529-C591-AC60-811F-FDACDCA73B6A}"/>
              </a:ext>
            </a:extLst>
          </p:cNvPr>
          <p:cNvSpPr txBox="1"/>
          <p:nvPr/>
        </p:nvSpPr>
        <p:spPr>
          <a:xfrm>
            <a:off x="6883820" y="2641144"/>
            <a:ext cx="8403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</a:rPr>
              <a:t>PERF </a:t>
            </a:r>
            <a:r>
              <a:rPr lang="ru-RU" b="0" i="0" dirty="0">
                <a:effectLst/>
              </a:rPr>
              <a:t>есть </a:t>
            </a:r>
            <a:r>
              <a:rPr lang="en-US" b="0" i="0" dirty="0">
                <a:effectLst/>
              </a:rPr>
              <a:t>DEF </a:t>
            </a:r>
            <a:r>
              <a:rPr lang="ru-RU" b="0" i="0" dirty="0">
                <a:effectLst/>
              </a:rPr>
              <a:t>ребенок </a:t>
            </a:r>
            <a:r>
              <a:rPr lang="en-US" b="0" i="0" dirty="0">
                <a:effectLst/>
              </a:rPr>
              <a:t>ACC DEF </a:t>
            </a:r>
            <a:r>
              <a:rPr lang="ru-RU" b="0" i="0" dirty="0">
                <a:effectLst/>
              </a:rPr>
              <a:t>рыба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ADE73E3-F132-2F46-D549-BCA55B05B979}"/>
              </a:ext>
            </a:extLst>
          </p:cNvPr>
          <p:cNvSpPr txBox="1"/>
          <p:nvPr/>
        </p:nvSpPr>
        <p:spPr>
          <a:xfrm>
            <a:off x="213908" y="4017209"/>
            <a:ext cx="1087152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202C8F"/>
                </a:solidFill>
                <a:effectLst/>
              </a:rPr>
              <a:t>Изменение порядка для акцента – </a:t>
            </a:r>
            <a:r>
              <a:rPr lang="ru-RU" i="0" dirty="0">
                <a:solidFill>
                  <a:srgbClr val="202C8F"/>
                </a:solidFill>
                <a:effectLst/>
              </a:rPr>
              <a:t>в </a:t>
            </a:r>
            <a:r>
              <a:rPr lang="ru-RU" b="0" i="0" dirty="0">
                <a:solidFill>
                  <a:srgbClr val="202C8F"/>
                </a:solidFill>
                <a:effectLst/>
              </a:rPr>
              <a:t>редких случаях порядок меняется на </a:t>
            </a:r>
            <a:r>
              <a:rPr lang="en-US" b="1" i="0" dirty="0">
                <a:solidFill>
                  <a:srgbClr val="202C8F"/>
                </a:solidFill>
                <a:effectLst/>
              </a:rPr>
              <a:t>VOS</a:t>
            </a:r>
            <a:r>
              <a:rPr lang="en-US" b="0" i="0" dirty="0">
                <a:solidFill>
                  <a:srgbClr val="202C8F"/>
                </a:solidFill>
                <a:effectLst/>
              </a:rPr>
              <a:t> </a:t>
            </a:r>
            <a:r>
              <a:rPr lang="ru-RU" b="0" i="0" dirty="0">
                <a:solidFill>
                  <a:srgbClr val="202C8F"/>
                </a:solidFill>
                <a:effectLst/>
              </a:rPr>
              <a:t>для эмфазы:</a:t>
            </a:r>
          </a:p>
          <a:p>
            <a:pPr lvl="1"/>
            <a:br>
              <a:rPr lang="ru-RU" dirty="0">
                <a:solidFill>
                  <a:srgbClr val="202C8F"/>
                </a:solidFill>
              </a:rPr>
            </a:br>
            <a:r>
              <a:rPr lang="ru-RU" i="1" dirty="0">
                <a:solidFill>
                  <a:srgbClr val="202C8F"/>
                </a:solidFill>
                <a:effectLst/>
              </a:rPr>
              <a:t>ʻ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Ua</a:t>
            </a:r>
            <a:r>
              <a:rPr lang="en-US" i="1" dirty="0">
                <a:solidFill>
                  <a:srgbClr val="202C8F"/>
                </a:solidFill>
                <a:effectLst/>
              </a:rPr>
              <a:t>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ʻamu</a:t>
            </a:r>
            <a:r>
              <a:rPr lang="en-US" i="1" dirty="0">
                <a:solidFill>
                  <a:srgbClr val="202C8F"/>
                </a:solidFill>
                <a:effectLst/>
              </a:rPr>
              <a:t>(V)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i</a:t>
            </a:r>
            <a:r>
              <a:rPr lang="en-US" i="1" dirty="0">
                <a:solidFill>
                  <a:srgbClr val="202C8F"/>
                </a:solidFill>
                <a:effectLst/>
              </a:rPr>
              <a:t>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te</a:t>
            </a:r>
            <a:r>
              <a:rPr lang="en-US" i="1" dirty="0">
                <a:solidFill>
                  <a:srgbClr val="202C8F"/>
                </a:solidFill>
                <a:effectLst/>
              </a:rPr>
              <a:t>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iʻa</a:t>
            </a:r>
            <a:r>
              <a:rPr lang="ru-RU" i="1" dirty="0">
                <a:solidFill>
                  <a:srgbClr val="202C8F"/>
                </a:solidFill>
                <a:effectLst/>
              </a:rPr>
              <a:t>(</a:t>
            </a:r>
            <a:r>
              <a:rPr lang="en-US" i="1" dirty="0">
                <a:solidFill>
                  <a:srgbClr val="202C8F"/>
                </a:solidFill>
                <a:effectLst/>
              </a:rPr>
              <a:t>O)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te</a:t>
            </a:r>
            <a:r>
              <a:rPr lang="en-US" i="1" dirty="0">
                <a:solidFill>
                  <a:srgbClr val="202C8F"/>
                </a:solidFill>
                <a:effectLst/>
              </a:rPr>
              <a:t>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tamaiti</a:t>
            </a:r>
            <a:r>
              <a:rPr lang="en-US" i="1" dirty="0">
                <a:solidFill>
                  <a:srgbClr val="202C8F"/>
                </a:solidFill>
                <a:effectLst/>
              </a:rPr>
              <a:t> (S).</a:t>
            </a:r>
            <a:r>
              <a:rPr lang="ru-RU" i="1" dirty="0">
                <a:solidFill>
                  <a:srgbClr val="202C8F"/>
                </a:solidFill>
                <a:effectLst/>
              </a:rPr>
              <a:t> - </a:t>
            </a:r>
            <a:r>
              <a:rPr lang="ru-RU" b="0" i="0" dirty="0">
                <a:solidFill>
                  <a:srgbClr val="202C8F"/>
                </a:solidFill>
                <a:effectLst/>
              </a:rPr>
              <a:t>«Рыбу съел ребёнок» (акцент на объекте).</a:t>
            </a:r>
            <a:br>
              <a:rPr lang="en-US" i="1" dirty="0">
                <a:solidFill>
                  <a:srgbClr val="202C8F"/>
                </a:solidFill>
              </a:rPr>
            </a:br>
            <a:endParaRPr lang="ru-RU" dirty="0">
              <a:solidFill>
                <a:srgbClr val="202C8F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5874C1-C2B7-4AD9-1D86-0DF154C50021}"/>
              </a:ext>
            </a:extLst>
          </p:cNvPr>
          <p:cNvSpPr txBox="1"/>
          <p:nvPr/>
        </p:nvSpPr>
        <p:spPr>
          <a:xfrm>
            <a:off x="4306747" y="5186662"/>
            <a:ext cx="87678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</a:rPr>
              <a:t>PERF </a:t>
            </a:r>
            <a:r>
              <a:rPr lang="ru-RU" b="0" i="0" dirty="0">
                <a:effectLst/>
              </a:rPr>
              <a:t>есть </a:t>
            </a:r>
            <a:r>
              <a:rPr lang="en-US" b="0" i="0" dirty="0">
                <a:effectLst/>
              </a:rPr>
              <a:t>ACC DEF </a:t>
            </a:r>
            <a:r>
              <a:rPr lang="ru-RU" b="0" i="0" dirty="0">
                <a:effectLst/>
              </a:rPr>
              <a:t>рыба </a:t>
            </a:r>
            <a:r>
              <a:rPr lang="en-US" b="0" i="0" dirty="0">
                <a:effectLst/>
              </a:rPr>
              <a:t>DEF </a:t>
            </a:r>
            <a:r>
              <a:rPr lang="ru-RU" b="0" i="0" dirty="0">
                <a:effectLst/>
              </a:rPr>
              <a:t>ребенок</a:t>
            </a:r>
            <a:br>
              <a:rPr lang="ru-RU" dirty="0">
                <a:solidFill>
                  <a:srgbClr val="202C8F"/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6870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AE32EB-4548-A00A-4DC0-B5DB2AECA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352" y="184804"/>
            <a:ext cx="9875463" cy="999746"/>
          </a:xfrm>
        </p:spPr>
        <p:txBody>
          <a:bodyPr/>
          <a:lstStyle/>
          <a:p>
            <a:r>
              <a:rPr lang="ru-RU" dirty="0"/>
              <a:t>Фонологические особенности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8F97FF-4298-7F71-FF2D-AD1F2DF9C3BD}"/>
              </a:ext>
            </a:extLst>
          </p:cNvPr>
          <p:cNvSpPr txBox="1"/>
          <p:nvPr/>
        </p:nvSpPr>
        <p:spPr>
          <a:xfrm>
            <a:off x="1426877" y="1284577"/>
            <a:ext cx="932024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202C8F"/>
                </a:solidFill>
              </a:rPr>
              <a:t>Минималистичный консонантизм </a:t>
            </a:r>
            <a:r>
              <a:rPr lang="ru-RU" dirty="0">
                <a:solidFill>
                  <a:srgbClr val="202C8F"/>
                </a:solidFill>
              </a:rPr>
              <a:t>– 9 согласных : </a:t>
            </a:r>
            <a:r>
              <a:rPr lang="en-US" dirty="0">
                <a:solidFill>
                  <a:srgbClr val="202C8F"/>
                </a:solidFill>
              </a:rPr>
              <a:t> </a:t>
            </a:r>
            <a:r>
              <a:rPr lang="en-US" b="0" i="1" dirty="0">
                <a:solidFill>
                  <a:srgbClr val="202C8F"/>
                </a:solidFill>
                <a:effectLst/>
              </a:rPr>
              <a:t>/p/, /t/, /k/, /ʔ/</a:t>
            </a:r>
            <a:r>
              <a:rPr lang="ru-RU" b="0" i="1" dirty="0">
                <a:solidFill>
                  <a:srgbClr val="202C8F"/>
                </a:solidFill>
                <a:effectLst/>
              </a:rPr>
              <a:t>(ʻ)</a:t>
            </a:r>
            <a:r>
              <a:rPr lang="en-US" b="0" i="1" dirty="0">
                <a:solidFill>
                  <a:srgbClr val="202C8F"/>
                </a:solidFill>
                <a:effectLst/>
              </a:rPr>
              <a:t>, /v/, /f/, /h/, /m/, /n/, /r/</a:t>
            </a:r>
            <a:endParaRPr lang="ru-RU" b="0" i="1" dirty="0">
              <a:solidFill>
                <a:srgbClr val="202C8F"/>
              </a:solidFill>
              <a:effectLst/>
            </a:endParaRPr>
          </a:p>
          <a:p>
            <a:endParaRPr lang="en-US" b="0" i="1" dirty="0">
              <a:solidFill>
                <a:srgbClr val="202C8F"/>
              </a:solidFill>
              <a:effectLst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202C8F"/>
                </a:solidFill>
              </a:rPr>
              <a:t>н</a:t>
            </a:r>
            <a:r>
              <a:rPr lang="ru-RU" b="0" i="0" dirty="0">
                <a:solidFill>
                  <a:srgbClr val="202C8F"/>
                </a:solidFill>
                <a:effectLst/>
              </a:rPr>
              <a:t>ет звонких согласных</a:t>
            </a:r>
            <a:r>
              <a:rPr lang="ru-RU" b="0" i="1" dirty="0">
                <a:solidFill>
                  <a:srgbClr val="202C8F"/>
                </a:solidFill>
                <a:effectLst/>
              </a:rPr>
              <a:t> (/b/, /d/, /g/).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202C8F"/>
                </a:solidFill>
              </a:rPr>
              <a:t>н</a:t>
            </a:r>
            <a:r>
              <a:rPr lang="ru-RU" b="0" i="0" dirty="0">
                <a:solidFill>
                  <a:srgbClr val="202C8F"/>
                </a:solidFill>
                <a:effectLst/>
              </a:rPr>
              <a:t>ет шипящих </a:t>
            </a:r>
            <a:r>
              <a:rPr lang="ru-RU" b="0" i="1" dirty="0">
                <a:solidFill>
                  <a:srgbClr val="202C8F"/>
                </a:solidFill>
                <a:effectLst/>
              </a:rPr>
              <a:t>(/ʃ/, /ʒ/) </a:t>
            </a:r>
            <a:r>
              <a:rPr lang="ru-RU" b="0" i="0" dirty="0">
                <a:solidFill>
                  <a:srgbClr val="202C8F"/>
                </a:solidFill>
                <a:effectLst/>
              </a:rPr>
              <a:t>и аффрикат </a:t>
            </a:r>
            <a:r>
              <a:rPr lang="ru-RU" b="0" i="1" dirty="0">
                <a:solidFill>
                  <a:srgbClr val="202C8F"/>
                </a:solidFill>
                <a:effectLst/>
              </a:rPr>
              <a:t>(/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tʃ</a:t>
            </a:r>
            <a:r>
              <a:rPr lang="ru-RU" b="0" i="1" dirty="0">
                <a:solidFill>
                  <a:srgbClr val="202C8F"/>
                </a:solidFill>
                <a:effectLst/>
              </a:rPr>
              <a:t>/).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202C8F"/>
                </a:solidFill>
              </a:rPr>
              <a:t>г</a:t>
            </a:r>
            <a:r>
              <a:rPr lang="ru-RU" b="0" i="0" dirty="0">
                <a:solidFill>
                  <a:srgbClr val="202C8F"/>
                </a:solidFill>
                <a:effectLst/>
              </a:rPr>
              <a:t>ортанная смычка /ʔ/ (обозначается символом </a:t>
            </a:r>
            <a:r>
              <a:rPr lang="ru-RU" b="1" i="0" dirty="0">
                <a:solidFill>
                  <a:srgbClr val="202C8F"/>
                </a:solidFill>
                <a:effectLst/>
              </a:rPr>
              <a:t>ʻ</a:t>
            </a:r>
            <a:r>
              <a:rPr lang="ru-RU" b="0" i="0" dirty="0">
                <a:solidFill>
                  <a:srgbClr val="202C8F"/>
                </a:solidFill>
                <a:effectLst/>
              </a:rPr>
              <a:t>) - смыслоразличительная фонема:</a:t>
            </a:r>
          </a:p>
          <a:p>
            <a:pPr lvl="2"/>
            <a:r>
              <a:rPr lang="ru-RU" b="0" i="1" dirty="0" err="1">
                <a:solidFill>
                  <a:srgbClr val="202C8F"/>
                </a:solidFill>
                <a:effectLst/>
              </a:rPr>
              <a:t>ʻai</a:t>
            </a:r>
            <a:r>
              <a:rPr lang="ru-RU" b="0" i="0" dirty="0">
                <a:solidFill>
                  <a:srgbClr val="202C8F"/>
                </a:solidFill>
                <a:effectLst/>
              </a:rPr>
              <a:t> («есть») </a:t>
            </a:r>
            <a:r>
              <a:rPr lang="ru-RU" b="0" i="0" dirty="0" err="1">
                <a:solidFill>
                  <a:srgbClr val="202C8F"/>
                </a:solidFill>
                <a:effectLst/>
              </a:rPr>
              <a:t>vs</a:t>
            </a:r>
            <a:r>
              <a:rPr lang="ru-RU" b="0" i="0" dirty="0">
                <a:solidFill>
                  <a:srgbClr val="202C8F"/>
                </a:solidFill>
                <a:effectLst/>
              </a:rPr>
              <a:t>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ai</a:t>
            </a:r>
            <a:r>
              <a:rPr lang="ru-RU" b="0" i="0" dirty="0">
                <a:solidFill>
                  <a:srgbClr val="202C8F"/>
                </a:solidFill>
                <a:effectLst/>
              </a:rPr>
              <a:t> («кто»).</a:t>
            </a:r>
            <a:r>
              <a:rPr lang="ru-RU" dirty="0">
                <a:solidFill>
                  <a:srgbClr val="202C8F"/>
                </a:solidFill>
              </a:rPr>
              <a:t>  </a:t>
            </a:r>
            <a:endParaRPr lang="en-US" dirty="0">
              <a:solidFill>
                <a:srgbClr val="202C8F"/>
              </a:solidFill>
            </a:endParaRPr>
          </a:p>
          <a:p>
            <a:pPr lvl="2"/>
            <a:endParaRPr lang="ru-RU" dirty="0">
              <a:solidFill>
                <a:srgbClr val="202C8F"/>
              </a:solidFill>
            </a:endParaRPr>
          </a:p>
          <a:p>
            <a:pPr lvl="1"/>
            <a:endParaRPr lang="ru-RU" b="1" dirty="0">
              <a:solidFill>
                <a:srgbClr val="202C8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6897FE-41B1-1518-6114-F0729CC988F6}"/>
              </a:ext>
            </a:extLst>
          </p:cNvPr>
          <p:cNvSpPr txBox="1"/>
          <p:nvPr/>
        </p:nvSpPr>
        <p:spPr>
          <a:xfrm>
            <a:off x="1426877" y="3083035"/>
            <a:ext cx="810814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i="0" u="sng" dirty="0">
                <a:solidFill>
                  <a:srgbClr val="202C8F"/>
                </a:solidFill>
              </a:rPr>
              <a:t>Простая вокалическая система </a:t>
            </a:r>
            <a:r>
              <a:rPr lang="ru-RU" b="1" i="0" dirty="0">
                <a:solidFill>
                  <a:srgbClr val="202C8F"/>
                </a:solidFill>
                <a:effectLst/>
              </a:rPr>
              <a:t>– </a:t>
            </a:r>
            <a:r>
              <a:rPr lang="ru-RU" i="0" dirty="0">
                <a:solidFill>
                  <a:srgbClr val="202C8F"/>
                </a:solidFill>
                <a:effectLst/>
              </a:rPr>
              <a:t>5 гласных </a:t>
            </a:r>
            <a:r>
              <a:rPr lang="ru-RU" dirty="0">
                <a:solidFill>
                  <a:srgbClr val="202C8F"/>
                </a:solidFill>
              </a:rPr>
              <a:t>:    </a:t>
            </a:r>
            <a:r>
              <a:rPr lang="en-US" b="0" i="0" dirty="0">
                <a:solidFill>
                  <a:srgbClr val="202C8F"/>
                </a:solidFill>
                <a:effectLst/>
              </a:rPr>
              <a:t>/a/</a:t>
            </a:r>
            <a:r>
              <a:rPr lang="en-US" dirty="0">
                <a:solidFill>
                  <a:srgbClr val="202C8F"/>
                </a:solidFill>
              </a:rPr>
              <a:t>, </a:t>
            </a:r>
            <a:r>
              <a:rPr lang="en-US" b="0" i="0" dirty="0">
                <a:solidFill>
                  <a:srgbClr val="202C8F"/>
                </a:solidFill>
                <a:effectLst/>
              </a:rPr>
              <a:t>/e/</a:t>
            </a:r>
            <a:r>
              <a:rPr lang="en-US" dirty="0">
                <a:solidFill>
                  <a:srgbClr val="202C8F"/>
                </a:solidFill>
              </a:rPr>
              <a:t>, </a:t>
            </a:r>
            <a:r>
              <a:rPr lang="en-US" b="0" i="0" dirty="0">
                <a:solidFill>
                  <a:srgbClr val="202C8F"/>
                </a:solidFill>
                <a:effectLst/>
              </a:rPr>
              <a:t>/</a:t>
            </a:r>
            <a:r>
              <a:rPr lang="en-US" b="0" i="0" dirty="0" err="1">
                <a:solidFill>
                  <a:srgbClr val="202C8F"/>
                </a:solidFill>
                <a:effectLst/>
              </a:rPr>
              <a:t>i</a:t>
            </a:r>
            <a:r>
              <a:rPr lang="en-US" b="0" i="0" dirty="0">
                <a:solidFill>
                  <a:srgbClr val="202C8F"/>
                </a:solidFill>
                <a:effectLst/>
              </a:rPr>
              <a:t>/</a:t>
            </a:r>
            <a:r>
              <a:rPr lang="en-US" dirty="0">
                <a:solidFill>
                  <a:srgbClr val="202C8F"/>
                </a:solidFill>
              </a:rPr>
              <a:t>, </a:t>
            </a:r>
            <a:r>
              <a:rPr lang="en-US" b="0" i="0" dirty="0">
                <a:solidFill>
                  <a:srgbClr val="202C8F"/>
                </a:solidFill>
                <a:effectLst/>
              </a:rPr>
              <a:t>/o/</a:t>
            </a:r>
            <a:r>
              <a:rPr lang="en-US" dirty="0">
                <a:solidFill>
                  <a:srgbClr val="202C8F"/>
                </a:solidFill>
              </a:rPr>
              <a:t>, </a:t>
            </a:r>
            <a:r>
              <a:rPr lang="en-US" b="0" i="0" dirty="0">
                <a:solidFill>
                  <a:srgbClr val="202C8F"/>
                </a:solidFill>
                <a:effectLst/>
              </a:rPr>
              <a:t>/u/</a:t>
            </a:r>
            <a:endParaRPr lang="ru-RU" b="0" i="0" dirty="0">
              <a:solidFill>
                <a:srgbClr val="202C8F"/>
              </a:solidFill>
              <a:effectLst/>
            </a:endParaRPr>
          </a:p>
          <a:p>
            <a:endParaRPr lang="en-US" b="0" i="0" dirty="0">
              <a:solidFill>
                <a:srgbClr val="202C8F"/>
              </a:solidFill>
              <a:effectLst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202C8F"/>
                </a:solidFill>
              </a:rPr>
              <a:t>оппозиция по долготе-краткости:</a:t>
            </a:r>
          </a:p>
          <a:p>
            <a:pPr lvl="2"/>
            <a:r>
              <a:rPr lang="ru-RU" b="0" i="1" dirty="0" err="1">
                <a:solidFill>
                  <a:srgbClr val="202C8F"/>
                </a:solidFill>
                <a:effectLst/>
              </a:rPr>
              <a:t>pohe</a:t>
            </a:r>
            <a:r>
              <a:rPr lang="ru-RU" b="0" i="0" dirty="0">
                <a:solidFill>
                  <a:srgbClr val="202C8F"/>
                </a:solidFill>
                <a:effectLst/>
              </a:rPr>
              <a:t>(«умирать»)</a:t>
            </a:r>
            <a:r>
              <a:rPr lang="en-US" b="0" i="0" dirty="0">
                <a:solidFill>
                  <a:srgbClr val="202C8F"/>
                </a:solidFill>
                <a:effectLst/>
              </a:rPr>
              <a:t> vs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pōhe</a:t>
            </a:r>
            <a:r>
              <a:rPr lang="ru-RU" b="0" i="0" dirty="0">
                <a:solidFill>
                  <a:srgbClr val="202C8F"/>
                </a:solidFill>
                <a:effectLst/>
              </a:rPr>
              <a:t> («ночная рыбалка»)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F49545-1689-FD88-A7C6-448521D50354}"/>
              </a:ext>
            </a:extLst>
          </p:cNvPr>
          <p:cNvSpPr txBox="1"/>
          <p:nvPr/>
        </p:nvSpPr>
        <p:spPr>
          <a:xfrm>
            <a:off x="1426877" y="4380949"/>
            <a:ext cx="632556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202C8F"/>
                </a:solidFill>
              </a:rPr>
              <a:t>Слоговая структура:</a:t>
            </a:r>
          </a:p>
          <a:p>
            <a:endParaRPr lang="ru-RU" b="1" u="sng" dirty="0">
              <a:solidFill>
                <a:srgbClr val="202C8F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ru-RU" b="0" i="0" dirty="0">
                <a:solidFill>
                  <a:srgbClr val="202C8F"/>
                </a:solidFill>
                <a:effectLst/>
              </a:rPr>
              <a:t>Допустимые типы слогов:</a:t>
            </a:r>
            <a:endParaRPr lang="en-US" b="0" i="0" dirty="0">
              <a:solidFill>
                <a:srgbClr val="202C8F"/>
              </a:solidFill>
              <a:effectLst/>
            </a:endParaRPr>
          </a:p>
          <a:p>
            <a:pPr lvl="2"/>
            <a:r>
              <a:rPr lang="ru-RU" b="1" i="0" dirty="0">
                <a:solidFill>
                  <a:srgbClr val="202C8F"/>
                </a:solidFill>
                <a:effectLst/>
              </a:rPr>
              <a:t>V</a:t>
            </a:r>
            <a:r>
              <a:rPr lang="ru-RU" b="0" i="0" dirty="0">
                <a:solidFill>
                  <a:srgbClr val="202C8F"/>
                </a:solidFill>
                <a:effectLst/>
              </a:rPr>
              <a:t>: </a:t>
            </a:r>
            <a:r>
              <a:rPr lang="ru-RU" b="0" i="1" dirty="0">
                <a:solidFill>
                  <a:srgbClr val="202C8F"/>
                </a:solidFill>
                <a:effectLst/>
              </a:rPr>
              <a:t>a-i</a:t>
            </a:r>
            <a:r>
              <a:rPr lang="ru-RU" b="0" i="0" dirty="0">
                <a:solidFill>
                  <a:srgbClr val="202C8F"/>
                </a:solidFill>
                <a:effectLst/>
              </a:rPr>
              <a:t> («есть»).</a:t>
            </a:r>
            <a:br>
              <a:rPr lang="ru-RU" dirty="0">
                <a:solidFill>
                  <a:srgbClr val="202C8F"/>
                </a:solidFill>
              </a:rPr>
            </a:br>
            <a:r>
              <a:rPr lang="ru-RU" b="1" i="0" dirty="0">
                <a:solidFill>
                  <a:srgbClr val="202C8F"/>
                </a:solidFill>
                <a:effectLst/>
              </a:rPr>
              <a:t>CV</a:t>
            </a:r>
            <a:r>
              <a:rPr lang="ru-RU" b="0" i="0" dirty="0">
                <a:solidFill>
                  <a:srgbClr val="202C8F"/>
                </a:solidFill>
                <a:effectLst/>
              </a:rPr>
              <a:t>: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ma-hi-na</a:t>
            </a:r>
            <a:r>
              <a:rPr lang="ru-RU" b="0" i="0" dirty="0">
                <a:solidFill>
                  <a:srgbClr val="202C8F"/>
                </a:solidFill>
                <a:effectLst/>
              </a:rPr>
              <a:t> («утро»).</a:t>
            </a:r>
            <a:br>
              <a:rPr lang="ru-RU" dirty="0">
                <a:solidFill>
                  <a:srgbClr val="202C8F"/>
                </a:solidFill>
              </a:rPr>
            </a:br>
            <a:r>
              <a:rPr lang="ru-RU" b="1" i="0" dirty="0">
                <a:solidFill>
                  <a:srgbClr val="202C8F"/>
                </a:solidFill>
                <a:effectLst/>
              </a:rPr>
              <a:t>CVC</a:t>
            </a:r>
            <a:r>
              <a:rPr lang="en-US" i="0" dirty="0">
                <a:solidFill>
                  <a:srgbClr val="202C8F"/>
                </a:solidFill>
                <a:effectLst/>
              </a:rPr>
              <a:t>,</a:t>
            </a:r>
            <a:r>
              <a:rPr lang="ru-RU" i="0" dirty="0">
                <a:solidFill>
                  <a:srgbClr val="202C8F"/>
                </a:solidFill>
                <a:effectLst/>
              </a:rPr>
              <a:t> но редко </a:t>
            </a:r>
            <a:r>
              <a:rPr lang="ru-RU" b="0" i="0" dirty="0">
                <a:solidFill>
                  <a:srgbClr val="202C8F"/>
                </a:solidFill>
                <a:effectLst/>
              </a:rPr>
              <a:t>:</a:t>
            </a:r>
            <a:r>
              <a:rPr lang="ru-RU" dirty="0">
                <a:solidFill>
                  <a:srgbClr val="202C8F"/>
                </a:solidFill>
              </a:rPr>
              <a:t> </a:t>
            </a:r>
            <a:r>
              <a:rPr lang="en-US" dirty="0" err="1">
                <a:solidFill>
                  <a:srgbClr val="202C8F"/>
                </a:solidFill>
              </a:rPr>
              <a:t>mau</a:t>
            </a:r>
            <a:r>
              <a:rPr lang="en-US" dirty="0">
                <a:solidFill>
                  <a:srgbClr val="202C8F"/>
                </a:solidFill>
              </a:rPr>
              <a:t> (</a:t>
            </a:r>
            <a:r>
              <a:rPr lang="ru-RU" b="0" i="0" dirty="0">
                <a:solidFill>
                  <a:srgbClr val="202C8F"/>
                </a:solidFill>
                <a:effectLst/>
              </a:rPr>
              <a:t>«</a:t>
            </a:r>
            <a:r>
              <a:rPr lang="ru-RU" dirty="0">
                <a:solidFill>
                  <a:srgbClr val="202C8F"/>
                </a:solidFill>
              </a:rPr>
              <a:t>твердый</a:t>
            </a:r>
            <a:r>
              <a:rPr lang="en-US" dirty="0">
                <a:solidFill>
                  <a:srgbClr val="202C8F"/>
                </a:solidFill>
              </a:rPr>
              <a:t>,</a:t>
            </a:r>
            <a:r>
              <a:rPr lang="ru-RU" dirty="0">
                <a:solidFill>
                  <a:srgbClr val="202C8F"/>
                </a:solidFill>
              </a:rPr>
              <a:t> прочный</a:t>
            </a:r>
            <a:r>
              <a:rPr lang="ru-RU" b="0" i="0" dirty="0">
                <a:solidFill>
                  <a:srgbClr val="202C8F"/>
                </a:solidFill>
                <a:effectLst/>
              </a:rPr>
              <a:t> »</a:t>
            </a:r>
            <a:r>
              <a:rPr lang="en-US" b="0" i="0" dirty="0">
                <a:solidFill>
                  <a:srgbClr val="202C8F"/>
                </a:solidFill>
                <a:effectLst/>
              </a:rPr>
              <a:t>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67777D-277E-2012-72A2-95BE64FA865C}"/>
              </a:ext>
            </a:extLst>
          </p:cNvPr>
          <p:cNvSpPr txBox="1"/>
          <p:nvPr/>
        </p:nvSpPr>
        <p:spPr>
          <a:xfrm>
            <a:off x="6128591" y="4881351"/>
            <a:ext cx="75177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ru-RU" b="0" i="0" dirty="0">
                <a:solidFill>
                  <a:srgbClr val="202C8F"/>
                </a:solidFill>
                <a:effectLst/>
              </a:rPr>
              <a:t>Запрещены:</a:t>
            </a:r>
            <a:endParaRPr lang="en-US" b="0" i="0" dirty="0">
              <a:solidFill>
                <a:srgbClr val="202C8F"/>
              </a:solidFill>
              <a:effectLst/>
            </a:endParaRPr>
          </a:p>
          <a:p>
            <a:pPr lvl="2"/>
            <a:r>
              <a:rPr lang="en-US" dirty="0">
                <a:solidFill>
                  <a:srgbClr val="202C8F"/>
                </a:solidFill>
              </a:rPr>
              <a:t>C</a:t>
            </a:r>
            <a:r>
              <a:rPr lang="ru-RU" dirty="0">
                <a:solidFill>
                  <a:srgbClr val="202C8F"/>
                </a:solidFill>
              </a:rPr>
              <a:t>логи типа </a:t>
            </a:r>
            <a:r>
              <a:rPr lang="en-US" i="1" dirty="0">
                <a:solidFill>
                  <a:srgbClr val="202C8F"/>
                </a:solidFill>
              </a:rPr>
              <a:t>VC</a:t>
            </a:r>
            <a:br>
              <a:rPr lang="ru-RU" dirty="0">
                <a:solidFill>
                  <a:srgbClr val="202C8F"/>
                </a:solidFill>
              </a:rPr>
            </a:br>
            <a:r>
              <a:rPr lang="ru-RU" b="0" i="0" dirty="0">
                <a:solidFill>
                  <a:srgbClr val="202C8F"/>
                </a:solidFill>
                <a:effectLst/>
              </a:rPr>
              <a:t>Группы согласных в начале/конце слога</a:t>
            </a:r>
            <a:r>
              <a:rPr lang="en-US" b="0" i="0" dirty="0">
                <a:solidFill>
                  <a:srgbClr val="202C8F"/>
                </a:solidFill>
                <a:effectLst/>
              </a:rPr>
              <a:t> </a:t>
            </a:r>
            <a:endParaRPr lang="ru-RU" b="0" i="0" dirty="0">
              <a:solidFill>
                <a:srgbClr val="202C8F"/>
              </a:solidFill>
              <a:effectLst/>
            </a:endParaRPr>
          </a:p>
          <a:p>
            <a:pPr lvl="2"/>
            <a:r>
              <a:rPr lang="en-US" b="0" i="0" dirty="0">
                <a:solidFill>
                  <a:srgbClr val="202C8F"/>
                </a:solidFill>
                <a:effectLst/>
              </a:rPr>
              <a:t>(</a:t>
            </a:r>
            <a:r>
              <a:rPr lang="ru-RU" b="0" i="0" dirty="0">
                <a:solidFill>
                  <a:srgbClr val="202C8F"/>
                </a:solidFill>
                <a:effectLst/>
              </a:rPr>
              <a:t>слоги </a:t>
            </a:r>
            <a:r>
              <a:rPr lang="ru-RU" b="0" i="1" dirty="0">
                <a:solidFill>
                  <a:srgbClr val="202C8F"/>
                </a:solidFill>
                <a:effectLst/>
              </a:rPr>
              <a:t>CCV</a:t>
            </a:r>
            <a:r>
              <a:rPr lang="ru-RU" b="0" i="0" dirty="0">
                <a:solidFill>
                  <a:srgbClr val="202C8F"/>
                </a:solidFill>
                <a:effectLst/>
              </a:rPr>
              <a:t> или </a:t>
            </a:r>
            <a:r>
              <a:rPr lang="ru-RU" b="0" i="1" dirty="0">
                <a:solidFill>
                  <a:srgbClr val="202C8F"/>
                </a:solidFill>
                <a:effectLst/>
              </a:rPr>
              <a:t>VCC</a:t>
            </a:r>
            <a:r>
              <a:rPr lang="en-US" dirty="0">
                <a:solidFill>
                  <a:srgbClr val="202C8F"/>
                </a:solidFill>
              </a:rPr>
              <a:t>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345E7D-2E84-856B-5860-7452B336AFA8}"/>
              </a:ext>
            </a:extLst>
          </p:cNvPr>
          <p:cNvSpPr txBox="1"/>
          <p:nvPr/>
        </p:nvSpPr>
        <p:spPr>
          <a:xfrm>
            <a:off x="2645753" y="6112153"/>
            <a:ext cx="4723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202C8F"/>
                </a:solidFill>
              </a:rPr>
              <a:t>(</a:t>
            </a:r>
            <a:r>
              <a:rPr lang="ru-RU" sz="1400" b="0" i="0" dirty="0">
                <a:solidFill>
                  <a:srgbClr val="202C8F"/>
                </a:solidFill>
                <a:effectLst/>
              </a:rPr>
              <a:t>[u] иногда функционирует как согласный или полугласный, особенно в закрытых слогах</a:t>
            </a:r>
            <a:r>
              <a:rPr lang="en-US" sz="1400" b="0" i="0" dirty="0">
                <a:solidFill>
                  <a:srgbClr val="202C8F"/>
                </a:solidFill>
                <a:effectLst/>
              </a:rPr>
              <a:t>)</a:t>
            </a:r>
            <a:endParaRPr lang="ru-RU" sz="1400" dirty="0">
              <a:solidFill>
                <a:srgbClr val="202C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153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558C968-A028-12FE-9707-1A8E9C344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974" y="457199"/>
            <a:ext cx="11294846" cy="999746"/>
          </a:xfrm>
        </p:spPr>
        <p:txBody>
          <a:bodyPr/>
          <a:lstStyle/>
          <a:p>
            <a:r>
              <a:rPr lang="ru-RU" dirty="0"/>
              <a:t>Фонологические особенности 2.0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4FAEAD-83B0-0CCF-35D8-876C1107B5D3}"/>
              </a:ext>
            </a:extLst>
          </p:cNvPr>
          <p:cNvSpPr txBox="1"/>
          <p:nvPr/>
        </p:nvSpPr>
        <p:spPr>
          <a:xfrm>
            <a:off x="864480" y="1725930"/>
            <a:ext cx="110978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i="0" u="sng" dirty="0">
                <a:solidFill>
                  <a:srgbClr val="202C8F"/>
                </a:solidFill>
              </a:rPr>
              <a:t>Ударение и просодия:</a:t>
            </a:r>
            <a:endParaRPr lang="en-US" b="1" i="0" u="sng" dirty="0">
              <a:solidFill>
                <a:srgbClr val="202C8F"/>
              </a:solidFill>
            </a:endParaRPr>
          </a:p>
          <a:p>
            <a:endParaRPr lang="en-US" b="1" i="0" u="sng" dirty="0">
              <a:solidFill>
                <a:srgbClr val="202C8F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ru-RU" i="0" dirty="0">
                <a:solidFill>
                  <a:srgbClr val="202C8F"/>
                </a:solidFill>
                <a:effectLst/>
              </a:rPr>
              <a:t>Ударение обычно падает на предпоследний слог:</a:t>
            </a:r>
            <a:r>
              <a:rPr lang="en-US" i="0" dirty="0">
                <a:solidFill>
                  <a:srgbClr val="202C8F"/>
                </a:solidFill>
                <a:effectLst/>
              </a:rPr>
              <a:t> 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haʻa</a:t>
            </a:r>
            <a:r>
              <a:rPr lang="ru-RU" b="0" i="1" dirty="0">
                <a:solidFill>
                  <a:srgbClr val="202C8F"/>
                </a:solidFill>
                <a:effectLst/>
              </a:rPr>
              <a:t>-MA-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na</a:t>
            </a:r>
            <a:r>
              <a:rPr lang="ru-RU" b="0" i="0" dirty="0">
                <a:solidFill>
                  <a:srgbClr val="202C8F"/>
                </a:solidFill>
                <a:effectLst/>
              </a:rPr>
              <a:t> («причина»)</a:t>
            </a:r>
            <a:endParaRPr lang="en-US" b="0" i="0" dirty="0">
              <a:solidFill>
                <a:srgbClr val="202C8F"/>
              </a:solidFill>
              <a:effectLst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ru-RU" i="0" dirty="0">
                <a:solidFill>
                  <a:srgbClr val="202C8F"/>
                </a:solidFill>
                <a:effectLst/>
              </a:rPr>
              <a:t>Долгота гласных может менять ударение:</a:t>
            </a:r>
            <a:r>
              <a:rPr lang="en-US" i="0" dirty="0">
                <a:solidFill>
                  <a:srgbClr val="202C8F"/>
                </a:solidFill>
                <a:effectLst/>
              </a:rPr>
              <a:t> 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pāpaʻa</a:t>
            </a:r>
            <a:r>
              <a:rPr lang="ru-RU" b="0" i="0" dirty="0">
                <a:solidFill>
                  <a:srgbClr val="202C8F"/>
                </a:solidFill>
                <a:effectLst/>
              </a:rPr>
              <a:t> («корочка») — ударение на долгий </a:t>
            </a:r>
            <a:r>
              <a:rPr lang="ru-RU" b="0" i="1" dirty="0">
                <a:solidFill>
                  <a:srgbClr val="202C8F"/>
                </a:solidFill>
                <a:effectLst/>
              </a:rPr>
              <a:t>ā</a:t>
            </a:r>
            <a:r>
              <a:rPr lang="ru-RU" b="0" i="0" dirty="0">
                <a:solidFill>
                  <a:srgbClr val="202C8F"/>
                </a:solidFill>
                <a:effectLst/>
              </a:rPr>
              <a:t>.</a:t>
            </a:r>
            <a:endParaRPr lang="ru-RU" dirty="0">
              <a:solidFill>
                <a:srgbClr val="202C8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75E6DD-8AFA-A034-A24B-3B448E379845}"/>
              </a:ext>
            </a:extLst>
          </p:cNvPr>
          <p:cNvSpPr txBox="1"/>
          <p:nvPr/>
        </p:nvSpPr>
        <p:spPr>
          <a:xfrm>
            <a:off x="864480" y="3195244"/>
            <a:ext cx="996869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ru-RU" b="1" i="0" u="sng" dirty="0">
                <a:solidFill>
                  <a:srgbClr val="202C8F"/>
                </a:solidFill>
                <a:effectLst/>
              </a:rPr>
              <a:t>Фонетические процессы</a:t>
            </a:r>
            <a:r>
              <a:rPr lang="ru-RU" b="1" u="sng" dirty="0">
                <a:solidFill>
                  <a:srgbClr val="202C8F"/>
                </a:solidFill>
              </a:rPr>
              <a:t>:</a:t>
            </a:r>
          </a:p>
          <a:p>
            <a:pPr algn="l" rtl="0"/>
            <a:endParaRPr lang="en-US" u="sng" dirty="0">
              <a:solidFill>
                <a:srgbClr val="202C8F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202C8F"/>
                </a:solidFill>
              </a:rPr>
              <a:t>Редупликация</a:t>
            </a:r>
            <a:r>
              <a:rPr lang="en-US" dirty="0">
                <a:solidFill>
                  <a:srgbClr val="202C8F"/>
                </a:solidFill>
              </a:rPr>
              <a:t>-</a:t>
            </a:r>
            <a:r>
              <a:rPr lang="ru-RU" dirty="0">
                <a:solidFill>
                  <a:srgbClr val="202C8F"/>
                </a:solidFill>
              </a:rPr>
              <a:t>п</a:t>
            </a:r>
            <a:r>
              <a:rPr lang="ru-RU" i="0" dirty="0">
                <a:solidFill>
                  <a:srgbClr val="202C8F"/>
                </a:solidFill>
                <a:effectLst/>
              </a:rPr>
              <a:t>овтор слога или корня</a:t>
            </a:r>
            <a:r>
              <a:rPr lang="en-US" i="0" dirty="0">
                <a:solidFill>
                  <a:srgbClr val="202C8F"/>
                </a:solidFill>
                <a:effectLst/>
              </a:rPr>
              <a:t> </a:t>
            </a:r>
            <a:r>
              <a:rPr lang="ru-RU" i="0" dirty="0">
                <a:solidFill>
                  <a:srgbClr val="202C8F"/>
                </a:solidFill>
                <a:effectLst/>
              </a:rPr>
              <a:t>для изменения значения:</a:t>
            </a:r>
            <a:endParaRPr lang="en-US" i="0" dirty="0">
              <a:solidFill>
                <a:srgbClr val="202C8F"/>
              </a:solidFill>
              <a:effectLst/>
            </a:endParaRPr>
          </a:p>
          <a:p>
            <a:pPr lvl="2"/>
            <a:r>
              <a:rPr lang="en-US" i="1" dirty="0" err="1">
                <a:solidFill>
                  <a:srgbClr val="202C8F"/>
                </a:solidFill>
                <a:effectLst/>
              </a:rPr>
              <a:t>haere</a:t>
            </a:r>
            <a:r>
              <a:rPr lang="en-US" i="0" dirty="0">
                <a:solidFill>
                  <a:srgbClr val="202C8F"/>
                </a:solidFill>
                <a:effectLst/>
              </a:rPr>
              <a:t> («</a:t>
            </a:r>
            <a:r>
              <a:rPr lang="ru-RU" i="0" dirty="0">
                <a:solidFill>
                  <a:srgbClr val="202C8F"/>
                </a:solidFill>
                <a:effectLst/>
              </a:rPr>
              <a:t>идти») →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hahaere</a:t>
            </a:r>
            <a:r>
              <a:rPr lang="en-US" i="0" dirty="0">
                <a:solidFill>
                  <a:srgbClr val="202C8F"/>
                </a:solidFill>
                <a:effectLst/>
              </a:rPr>
              <a:t> («</a:t>
            </a:r>
            <a:r>
              <a:rPr lang="ru-RU" i="0" dirty="0">
                <a:solidFill>
                  <a:srgbClr val="202C8F"/>
                </a:solidFill>
                <a:effectLst/>
              </a:rPr>
              <a:t>ходить туда-сюда»).</a:t>
            </a:r>
            <a:br>
              <a:rPr lang="ru-RU" i="0" dirty="0">
                <a:solidFill>
                  <a:srgbClr val="202C8F"/>
                </a:solidFill>
                <a:effectLst/>
              </a:rPr>
            </a:br>
            <a:r>
              <a:rPr lang="en-US" i="1" dirty="0" err="1">
                <a:solidFill>
                  <a:srgbClr val="202C8F"/>
                </a:solidFill>
                <a:effectLst/>
              </a:rPr>
              <a:t>mataʻu</a:t>
            </a:r>
            <a:r>
              <a:rPr lang="en-US" i="0" dirty="0">
                <a:solidFill>
                  <a:srgbClr val="202C8F"/>
                </a:solidFill>
                <a:effectLst/>
              </a:rPr>
              <a:t> («</a:t>
            </a:r>
            <a:r>
              <a:rPr lang="ru-RU" i="0" dirty="0">
                <a:solidFill>
                  <a:srgbClr val="202C8F"/>
                </a:solidFill>
                <a:effectLst/>
              </a:rPr>
              <a:t>бояться») →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mataʻutau</a:t>
            </a:r>
            <a:r>
              <a:rPr lang="en-US" i="0" dirty="0">
                <a:solidFill>
                  <a:srgbClr val="202C8F"/>
                </a:solidFill>
                <a:effectLst/>
              </a:rPr>
              <a:t>(«</a:t>
            </a:r>
            <a:r>
              <a:rPr lang="ru-RU" i="0" dirty="0">
                <a:solidFill>
                  <a:srgbClr val="202C8F"/>
                </a:solidFill>
                <a:effectLst/>
              </a:rPr>
              <a:t>пугать»).</a:t>
            </a:r>
            <a:br>
              <a:rPr lang="ru-RU" i="0" dirty="0">
                <a:solidFill>
                  <a:srgbClr val="202C8F"/>
                </a:solidFill>
                <a:effectLst/>
              </a:rPr>
            </a:br>
            <a:endParaRPr lang="ru-RU" i="0" dirty="0">
              <a:solidFill>
                <a:srgbClr val="202C8F"/>
              </a:solidFill>
              <a:effectLst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5D1AD0-1AE2-1BC4-9E75-A33830A5CAD8}"/>
              </a:ext>
            </a:extLst>
          </p:cNvPr>
          <p:cNvSpPr txBox="1"/>
          <p:nvPr/>
        </p:nvSpPr>
        <p:spPr>
          <a:xfrm>
            <a:off x="1358825" y="4694460"/>
            <a:ext cx="61056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rtl="0">
              <a:buFont typeface="Wingdings" panose="05000000000000000000" pitchFamily="2" charset="2"/>
              <a:buChar char="§"/>
            </a:pPr>
            <a:r>
              <a:rPr lang="ru-RU" i="0" dirty="0">
                <a:solidFill>
                  <a:srgbClr val="202C8F"/>
                </a:solidFill>
                <a:effectLst/>
              </a:rPr>
              <a:t> Ассимиляция</a:t>
            </a:r>
            <a:br>
              <a:rPr lang="ru-RU" i="0" dirty="0">
                <a:solidFill>
                  <a:srgbClr val="202C8F"/>
                </a:solidFill>
                <a:effectLst/>
              </a:rPr>
            </a:br>
            <a:r>
              <a:rPr lang="ru-RU" i="1" dirty="0">
                <a:solidFill>
                  <a:srgbClr val="202C8F"/>
                </a:solidFill>
                <a:effectLst/>
              </a:rPr>
              <a:t>/</a:t>
            </a:r>
            <a:r>
              <a:rPr lang="en-US" i="1" dirty="0">
                <a:solidFill>
                  <a:srgbClr val="202C8F"/>
                </a:solidFill>
                <a:effectLst/>
              </a:rPr>
              <a:t>n/ + /p/ → [m]</a:t>
            </a:r>
            <a:r>
              <a:rPr lang="en-US" i="0" dirty="0">
                <a:solidFill>
                  <a:srgbClr val="202C8F"/>
                </a:solidFill>
                <a:effectLst/>
              </a:rPr>
              <a:t>: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ʻānapa</a:t>
            </a:r>
            <a:r>
              <a:rPr lang="en-US" i="0" dirty="0">
                <a:solidFill>
                  <a:srgbClr val="202C8F"/>
                </a:solidFill>
                <a:effectLst/>
              </a:rPr>
              <a:t> →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ʻāmapa</a:t>
            </a:r>
            <a:r>
              <a:rPr lang="en-US" i="0" dirty="0">
                <a:solidFill>
                  <a:srgbClr val="202C8F"/>
                </a:solidFill>
                <a:effectLst/>
              </a:rPr>
              <a:t>(«</a:t>
            </a:r>
            <a:r>
              <a:rPr lang="ru-RU" i="0" dirty="0">
                <a:solidFill>
                  <a:srgbClr val="202C8F"/>
                </a:solidFill>
                <a:effectLst/>
              </a:rPr>
              <a:t>светлячок»)</a:t>
            </a:r>
          </a:p>
          <a:p>
            <a:pPr>
              <a:buNone/>
            </a:pPr>
            <a:br>
              <a:rPr lang="ru-RU" dirty="0">
                <a:solidFill>
                  <a:srgbClr val="202C8F"/>
                </a:solidFill>
              </a:rPr>
            </a:br>
            <a:endParaRPr lang="ru-RU" dirty="0">
              <a:solidFill>
                <a:srgbClr val="202C8F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E22981-1A41-55D7-0BCC-0FC30B698126}"/>
              </a:ext>
            </a:extLst>
          </p:cNvPr>
          <p:cNvSpPr txBox="1"/>
          <p:nvPr/>
        </p:nvSpPr>
        <p:spPr>
          <a:xfrm>
            <a:off x="1358825" y="5489208"/>
            <a:ext cx="61056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rtl="0">
              <a:buFont typeface="Wingdings" panose="05000000000000000000" pitchFamily="2" charset="2"/>
              <a:buChar char="§"/>
            </a:pPr>
            <a:r>
              <a:rPr lang="ru-RU" i="0" dirty="0">
                <a:solidFill>
                  <a:srgbClr val="202C8F"/>
                </a:solidFill>
                <a:effectLst/>
              </a:rPr>
              <a:t>Элизия (выпадение звуков):</a:t>
            </a:r>
            <a:br>
              <a:rPr lang="ru-RU" i="0" dirty="0">
                <a:solidFill>
                  <a:srgbClr val="202C8F"/>
                </a:solidFill>
                <a:effectLst/>
              </a:rPr>
            </a:br>
            <a:r>
              <a:rPr lang="ru-RU" i="0" dirty="0">
                <a:solidFill>
                  <a:srgbClr val="202C8F"/>
                </a:solidFill>
                <a:effectLst/>
              </a:rPr>
              <a:t>В быстрой речи: </a:t>
            </a:r>
            <a:r>
              <a:rPr lang="ru-RU" i="1" dirty="0">
                <a:solidFill>
                  <a:srgbClr val="202C8F"/>
                </a:solidFill>
                <a:effectLst/>
              </a:rPr>
              <a:t>ʻ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oe</a:t>
            </a:r>
            <a:r>
              <a:rPr lang="en-US" i="0" dirty="0">
                <a:solidFill>
                  <a:srgbClr val="202C8F"/>
                </a:solidFill>
                <a:effectLst/>
              </a:rPr>
              <a:t> («</a:t>
            </a:r>
            <a:r>
              <a:rPr lang="ru-RU" i="0" dirty="0">
                <a:solidFill>
                  <a:srgbClr val="202C8F"/>
                </a:solidFill>
                <a:effectLst/>
              </a:rPr>
              <a:t>ты») → </a:t>
            </a:r>
            <a:r>
              <a:rPr lang="ru-RU" i="1" dirty="0">
                <a:solidFill>
                  <a:srgbClr val="202C8F"/>
                </a:solidFill>
                <a:effectLst/>
              </a:rPr>
              <a:t>ʻ</a:t>
            </a:r>
            <a:r>
              <a:rPr lang="en-US" i="1" dirty="0">
                <a:solidFill>
                  <a:srgbClr val="202C8F"/>
                </a:solidFill>
                <a:effectLst/>
              </a:rPr>
              <a:t>e</a:t>
            </a:r>
            <a:r>
              <a:rPr lang="en-US" i="0" dirty="0">
                <a:solidFill>
                  <a:srgbClr val="202C8F"/>
                </a:solidFill>
                <a:effectLst/>
              </a:rPr>
              <a:t>.</a:t>
            </a:r>
            <a:br>
              <a:rPr lang="en-US" i="0" dirty="0">
                <a:solidFill>
                  <a:srgbClr val="202C8F"/>
                </a:solidFill>
                <a:effectLst/>
              </a:rPr>
            </a:br>
            <a:r>
              <a:rPr lang="ru-RU" i="0" dirty="0">
                <a:solidFill>
                  <a:srgbClr val="202C8F"/>
                </a:solidFill>
                <a:effectLst/>
              </a:rPr>
              <a:t>На стыке слов: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te</a:t>
            </a:r>
            <a:r>
              <a:rPr lang="en-US" i="1" dirty="0">
                <a:solidFill>
                  <a:srgbClr val="202C8F"/>
                </a:solidFill>
                <a:effectLst/>
              </a:rPr>
              <a:t>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ʻare</a:t>
            </a:r>
            <a:r>
              <a:rPr lang="en-US" i="0" dirty="0">
                <a:solidFill>
                  <a:srgbClr val="202C8F"/>
                </a:solidFill>
                <a:effectLst/>
              </a:rPr>
              <a:t> →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tʻare</a:t>
            </a:r>
            <a:r>
              <a:rPr lang="en-US" i="0" dirty="0">
                <a:solidFill>
                  <a:srgbClr val="202C8F"/>
                </a:solidFill>
                <a:effectLst/>
              </a:rPr>
              <a:t>(«</a:t>
            </a:r>
            <a:r>
              <a:rPr lang="ru-RU" i="0" dirty="0">
                <a:solidFill>
                  <a:srgbClr val="202C8F"/>
                </a:solidFill>
                <a:effectLst/>
              </a:rPr>
              <a:t>дом»)</a:t>
            </a:r>
            <a:r>
              <a:rPr lang="en-US" dirty="0">
                <a:solidFill>
                  <a:srgbClr val="202C8F"/>
                </a:solidFill>
              </a:rPr>
              <a:t>.</a:t>
            </a:r>
            <a:br>
              <a:rPr lang="ru-RU" dirty="0">
                <a:solidFill>
                  <a:srgbClr val="202C8F"/>
                </a:solidFill>
              </a:rPr>
            </a:br>
            <a:endParaRPr lang="ru-RU" dirty="0">
              <a:solidFill>
                <a:srgbClr val="202C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939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9EB558A-83F2-23BA-BDA6-16D307694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2794" y="0"/>
            <a:ext cx="10340051" cy="1588626"/>
          </a:xfrm>
        </p:spPr>
        <p:txBody>
          <a:bodyPr/>
          <a:lstStyle/>
          <a:p>
            <a:r>
              <a:rPr lang="ru-RU" dirty="0"/>
              <a:t>Морфосинтаксические особенности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6A5A48-5BD6-12CA-2722-8EE8141E57C8}"/>
              </a:ext>
            </a:extLst>
          </p:cNvPr>
          <p:cNvSpPr txBox="1"/>
          <p:nvPr/>
        </p:nvSpPr>
        <p:spPr>
          <a:xfrm>
            <a:off x="3718369" y="1842989"/>
            <a:ext cx="80588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202C8F"/>
                </a:solidFill>
                <a:effectLst/>
              </a:rPr>
              <a:t>Уникальное сочетание </a:t>
            </a:r>
            <a:r>
              <a:rPr lang="ru-RU" b="1" i="0" dirty="0" err="1">
                <a:solidFill>
                  <a:srgbClr val="202C8F"/>
                </a:solidFill>
                <a:effectLst/>
              </a:rPr>
              <a:t>аналитизма</a:t>
            </a:r>
            <a:r>
              <a:rPr lang="ru-RU" b="1" i="0" dirty="0">
                <a:solidFill>
                  <a:srgbClr val="202C8F"/>
                </a:solidFill>
                <a:effectLst/>
              </a:rPr>
              <a:t>, агглютинации и вершинного маркирования</a:t>
            </a:r>
            <a:r>
              <a:rPr lang="en-US" b="1" i="0" dirty="0">
                <a:solidFill>
                  <a:srgbClr val="202C8F"/>
                </a:solidFill>
                <a:effectLst/>
              </a:rPr>
              <a:t> (</a:t>
            </a:r>
            <a:r>
              <a:rPr lang="ru-RU" b="0" i="0" dirty="0">
                <a:solidFill>
                  <a:srgbClr val="202C8F"/>
                </a:solidFill>
                <a:effectLst/>
              </a:rPr>
              <a:t>общие черты полинезийских языков</a:t>
            </a:r>
            <a:r>
              <a:rPr lang="en-US" b="0" i="0" dirty="0">
                <a:solidFill>
                  <a:srgbClr val="202C8F"/>
                </a:solidFill>
                <a:effectLst/>
              </a:rPr>
              <a:t>)</a:t>
            </a:r>
            <a:endParaRPr lang="ru-RU" dirty="0">
              <a:solidFill>
                <a:srgbClr val="202C8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257F27-BC95-C3B9-E862-2A1D36FD15C5}"/>
              </a:ext>
            </a:extLst>
          </p:cNvPr>
          <p:cNvSpPr txBox="1"/>
          <p:nvPr/>
        </p:nvSpPr>
        <p:spPr>
          <a:xfrm>
            <a:off x="3718369" y="2653979"/>
            <a:ext cx="61056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202C8F"/>
                </a:solidFill>
                <a:effectLst/>
              </a:rPr>
              <a:t>Вопросы - </a:t>
            </a:r>
            <a:r>
              <a:rPr lang="ru-RU" dirty="0">
                <a:solidFill>
                  <a:srgbClr val="202C8F"/>
                </a:solidFill>
              </a:rPr>
              <a:t>и</a:t>
            </a:r>
            <a:r>
              <a:rPr lang="ru-RU" i="0" dirty="0">
                <a:solidFill>
                  <a:srgbClr val="202C8F"/>
                </a:solidFill>
                <a:effectLst/>
              </a:rPr>
              <a:t>нтонация + частица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anei</a:t>
            </a:r>
            <a:r>
              <a:rPr lang="en-US" i="0" dirty="0">
                <a:solidFill>
                  <a:srgbClr val="202C8F"/>
                </a:solidFill>
                <a:effectLst/>
              </a:rPr>
              <a:t>:</a:t>
            </a:r>
            <a:br>
              <a:rPr lang="en-US" dirty="0">
                <a:solidFill>
                  <a:srgbClr val="202C8F"/>
                </a:solidFill>
              </a:rPr>
            </a:br>
            <a:r>
              <a:rPr lang="en-US" i="1" dirty="0">
                <a:solidFill>
                  <a:srgbClr val="202C8F"/>
                </a:solidFill>
                <a:effectLst/>
              </a:rPr>
              <a:t>E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haere</a:t>
            </a:r>
            <a:r>
              <a:rPr lang="en-US" i="1" dirty="0">
                <a:solidFill>
                  <a:srgbClr val="202C8F"/>
                </a:solidFill>
                <a:effectLst/>
              </a:rPr>
              <a:t> ana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ʻoe</a:t>
            </a:r>
            <a:r>
              <a:rPr lang="en-US" i="1" dirty="0">
                <a:solidFill>
                  <a:srgbClr val="202C8F"/>
                </a:solidFill>
                <a:effectLst/>
              </a:rPr>
              <a:t>?</a:t>
            </a:r>
            <a:r>
              <a:rPr lang="en-US" i="0" dirty="0">
                <a:solidFill>
                  <a:srgbClr val="202C8F"/>
                </a:solidFill>
                <a:effectLst/>
              </a:rPr>
              <a:t> – «</a:t>
            </a:r>
            <a:r>
              <a:rPr lang="ru-RU" i="0" dirty="0">
                <a:solidFill>
                  <a:srgbClr val="202C8F"/>
                </a:solidFill>
                <a:effectLst/>
              </a:rPr>
              <a:t>Ты идёшь».</a:t>
            </a:r>
            <a:br>
              <a:rPr lang="ru-RU" dirty="0">
                <a:solidFill>
                  <a:srgbClr val="202C8F"/>
                </a:solidFill>
              </a:rPr>
            </a:br>
            <a:r>
              <a:rPr lang="en-US" i="1" dirty="0">
                <a:solidFill>
                  <a:srgbClr val="202C8F"/>
                </a:solidFill>
                <a:effectLst/>
              </a:rPr>
              <a:t>E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haere</a:t>
            </a:r>
            <a:r>
              <a:rPr lang="en-US" i="1" dirty="0">
                <a:solidFill>
                  <a:srgbClr val="202C8F"/>
                </a:solidFill>
                <a:effectLst/>
              </a:rPr>
              <a:t>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anei</a:t>
            </a:r>
            <a:r>
              <a:rPr lang="en-US" i="1" dirty="0">
                <a:solidFill>
                  <a:srgbClr val="202C8F"/>
                </a:solidFill>
                <a:effectLst/>
              </a:rPr>
              <a:t>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ʻoe</a:t>
            </a:r>
            <a:r>
              <a:rPr lang="en-US" i="1" dirty="0">
                <a:solidFill>
                  <a:srgbClr val="202C8F"/>
                </a:solidFill>
                <a:effectLst/>
              </a:rPr>
              <a:t>?</a:t>
            </a:r>
            <a:r>
              <a:rPr lang="en-US" i="0" dirty="0">
                <a:solidFill>
                  <a:srgbClr val="202C8F"/>
                </a:solidFill>
                <a:effectLst/>
              </a:rPr>
              <a:t> – «</a:t>
            </a:r>
            <a:r>
              <a:rPr lang="ru-RU" i="0" dirty="0">
                <a:solidFill>
                  <a:srgbClr val="202C8F"/>
                </a:solidFill>
                <a:effectLst/>
              </a:rPr>
              <a:t>Ты идёшь ?»</a:t>
            </a:r>
            <a:endParaRPr lang="ru-RU" dirty="0">
              <a:solidFill>
                <a:srgbClr val="202C8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97F5EF-449F-FA17-153F-4B18134BBBF0}"/>
              </a:ext>
            </a:extLst>
          </p:cNvPr>
          <p:cNvSpPr txBox="1"/>
          <p:nvPr/>
        </p:nvSpPr>
        <p:spPr>
          <a:xfrm>
            <a:off x="3689432" y="3577309"/>
            <a:ext cx="61056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202C8F"/>
                </a:solidFill>
                <a:effectLst/>
              </a:rPr>
              <a:t>Отсутствие рода/числа</a:t>
            </a:r>
            <a:r>
              <a:rPr lang="ru-RU" b="0" i="0" dirty="0">
                <a:solidFill>
                  <a:srgbClr val="202C8F"/>
                </a:solidFill>
                <a:effectLst/>
              </a:rPr>
              <a:t>:</a:t>
            </a:r>
            <a:endParaRPr lang="en-US" b="0" i="0" dirty="0">
              <a:solidFill>
                <a:srgbClr val="202C8F"/>
              </a:solidFill>
              <a:effectLst/>
            </a:endParaRPr>
          </a:p>
          <a:p>
            <a:pPr lvl="1"/>
            <a:r>
              <a:rPr lang="ru-RU" b="0" i="0" dirty="0">
                <a:solidFill>
                  <a:srgbClr val="202C8F"/>
                </a:solidFill>
                <a:effectLst/>
              </a:rPr>
              <a:t>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te</a:t>
            </a:r>
            <a:r>
              <a:rPr lang="ru-RU" b="0" i="1" dirty="0">
                <a:solidFill>
                  <a:srgbClr val="202C8F"/>
                </a:solidFill>
                <a:effectLst/>
              </a:rPr>
              <a:t>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vahine</a:t>
            </a:r>
            <a:r>
              <a:rPr lang="ru-RU" dirty="0">
                <a:solidFill>
                  <a:srgbClr val="202C8F"/>
                </a:solidFill>
              </a:rPr>
              <a:t> - </a:t>
            </a:r>
            <a:r>
              <a:rPr lang="ru-RU" b="0" i="0" dirty="0">
                <a:solidFill>
                  <a:srgbClr val="202C8F"/>
                </a:solidFill>
                <a:effectLst/>
              </a:rPr>
              <a:t>«женщина» / «женщины»</a:t>
            </a:r>
            <a:endParaRPr lang="en-US" b="0" i="0" dirty="0">
              <a:solidFill>
                <a:srgbClr val="202C8F"/>
              </a:solidFill>
              <a:effectLst/>
            </a:endParaRPr>
          </a:p>
          <a:p>
            <a:pPr lvl="1"/>
            <a:r>
              <a:rPr lang="ru-RU" i="1" dirty="0" err="1">
                <a:solidFill>
                  <a:srgbClr val="202C8F"/>
                </a:solidFill>
                <a:effectLst/>
              </a:rPr>
              <a:t>ʻōna</a:t>
            </a:r>
            <a:r>
              <a:rPr lang="en-US" i="1" dirty="0">
                <a:solidFill>
                  <a:srgbClr val="202C8F"/>
                </a:solidFill>
                <a:effectLst/>
              </a:rPr>
              <a:t> -</a:t>
            </a:r>
            <a:r>
              <a:rPr lang="en-US" i="0" dirty="0">
                <a:solidFill>
                  <a:srgbClr val="202C8F"/>
                </a:solidFill>
                <a:effectLst/>
              </a:rPr>
              <a:t> «</a:t>
            </a:r>
            <a:r>
              <a:rPr lang="ru-RU" i="0" dirty="0">
                <a:solidFill>
                  <a:srgbClr val="202C8F"/>
                </a:solidFill>
                <a:effectLst/>
              </a:rPr>
              <a:t>он»  </a:t>
            </a:r>
            <a:r>
              <a:rPr lang="en-US" i="0" dirty="0">
                <a:solidFill>
                  <a:srgbClr val="202C8F"/>
                </a:solidFill>
                <a:effectLst/>
              </a:rPr>
              <a:t>/</a:t>
            </a:r>
            <a:r>
              <a:rPr lang="ru-RU" i="0" dirty="0">
                <a:solidFill>
                  <a:srgbClr val="202C8F"/>
                </a:solidFill>
                <a:effectLst/>
              </a:rPr>
              <a:t> </a:t>
            </a:r>
            <a:r>
              <a:rPr lang="en-US" i="0" dirty="0">
                <a:solidFill>
                  <a:srgbClr val="202C8F"/>
                </a:solidFill>
                <a:effectLst/>
              </a:rPr>
              <a:t>«</a:t>
            </a:r>
            <a:r>
              <a:rPr lang="ru-RU" i="0" dirty="0">
                <a:solidFill>
                  <a:srgbClr val="202C8F"/>
                </a:solidFill>
                <a:effectLst/>
              </a:rPr>
              <a:t>она»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5A402E-7C49-5D61-DD64-43499B474D29}"/>
              </a:ext>
            </a:extLst>
          </p:cNvPr>
          <p:cNvSpPr txBox="1"/>
          <p:nvPr/>
        </p:nvSpPr>
        <p:spPr>
          <a:xfrm>
            <a:off x="3689432" y="4549676"/>
            <a:ext cx="708949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202C8F"/>
                </a:solidFill>
              </a:rPr>
              <a:t>Местоимения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202C8F"/>
                </a:solidFill>
              </a:rPr>
              <a:t>е</a:t>
            </a:r>
            <a:r>
              <a:rPr lang="ru-RU" i="0" dirty="0">
                <a:solidFill>
                  <a:srgbClr val="202C8F"/>
                </a:solidFill>
                <a:effectLst/>
              </a:rPr>
              <a:t>динственное, двойственное и множественное число в местоимениях</a:t>
            </a:r>
            <a:endParaRPr lang="ru-RU" dirty="0">
              <a:solidFill>
                <a:srgbClr val="202C8F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ru-RU" i="0" dirty="0">
                <a:solidFill>
                  <a:srgbClr val="202C8F"/>
                </a:solidFill>
                <a:effectLst/>
              </a:rPr>
              <a:t>в 1-м лице разделение на </a:t>
            </a:r>
            <a:r>
              <a:rPr lang="ru-RU" i="0" u="sng" dirty="0">
                <a:solidFill>
                  <a:srgbClr val="202C8F"/>
                </a:solidFill>
                <a:effectLst/>
              </a:rPr>
              <a:t>инклюзивное</a:t>
            </a:r>
            <a:r>
              <a:rPr lang="ru-RU" i="0" dirty="0">
                <a:solidFill>
                  <a:srgbClr val="202C8F"/>
                </a:solidFill>
                <a:effectLst/>
              </a:rPr>
              <a:t> (</a:t>
            </a:r>
            <a:r>
              <a:rPr lang="en-US" b="0" i="1" dirty="0" err="1">
                <a:solidFill>
                  <a:srgbClr val="202C8F"/>
                </a:solidFill>
                <a:effectLst/>
              </a:rPr>
              <a:t>tāua</a:t>
            </a:r>
            <a:r>
              <a:rPr lang="ru-RU" dirty="0">
                <a:solidFill>
                  <a:srgbClr val="202C8F"/>
                </a:solidFill>
              </a:rPr>
              <a:t>-</a:t>
            </a:r>
            <a:r>
              <a:rPr lang="en-US" b="0" i="0" dirty="0">
                <a:solidFill>
                  <a:srgbClr val="202C8F"/>
                </a:solidFill>
                <a:effectLst/>
              </a:rPr>
              <a:t>«</a:t>
            </a:r>
            <a:r>
              <a:rPr lang="ru-RU" b="0" i="0" dirty="0">
                <a:solidFill>
                  <a:srgbClr val="202C8F"/>
                </a:solidFill>
                <a:effectLst/>
              </a:rPr>
              <a:t>мы с тобой»)</a:t>
            </a:r>
            <a:r>
              <a:rPr lang="ru-RU" i="0" dirty="0">
                <a:solidFill>
                  <a:srgbClr val="202C8F"/>
                </a:solidFill>
                <a:effectLst/>
              </a:rPr>
              <a:t> и </a:t>
            </a:r>
            <a:r>
              <a:rPr lang="ru-RU" i="0" u="sng" dirty="0">
                <a:solidFill>
                  <a:srgbClr val="202C8F"/>
                </a:solidFill>
                <a:effectLst/>
              </a:rPr>
              <a:t>эксклюзивное</a:t>
            </a:r>
            <a:r>
              <a:rPr lang="ru-RU" i="0" dirty="0">
                <a:solidFill>
                  <a:srgbClr val="202C8F"/>
                </a:solidFill>
                <a:effectLst/>
              </a:rPr>
              <a:t> (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māua</a:t>
            </a:r>
            <a:r>
              <a:rPr lang="ru-RU" dirty="0">
                <a:solidFill>
                  <a:srgbClr val="202C8F"/>
                </a:solidFill>
              </a:rPr>
              <a:t>-</a:t>
            </a:r>
            <a:r>
              <a:rPr lang="ru-RU" b="0" i="0" dirty="0">
                <a:solidFill>
                  <a:srgbClr val="202C8F"/>
                </a:solidFill>
                <a:effectLst/>
              </a:rPr>
              <a:t>«мы вдвоём без тебя»)</a:t>
            </a:r>
            <a:endParaRPr lang="en-US" b="0" i="0" dirty="0">
              <a:solidFill>
                <a:srgbClr val="202C8F"/>
              </a:solidFill>
              <a:effectLst/>
            </a:endParaRPr>
          </a:p>
          <a:p>
            <a:pPr lvl="2"/>
            <a:r>
              <a:rPr lang="ru-RU" b="0" i="1" dirty="0" err="1">
                <a:solidFill>
                  <a:srgbClr val="202C8F"/>
                </a:solidFill>
                <a:effectLst/>
              </a:rPr>
              <a:t>Māua</a:t>
            </a:r>
            <a:r>
              <a:rPr lang="ru-RU" b="0" i="1" dirty="0">
                <a:solidFill>
                  <a:srgbClr val="202C8F"/>
                </a:solidFill>
                <a:effectLst/>
              </a:rPr>
              <a:t> e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haere</a:t>
            </a:r>
            <a:r>
              <a:rPr lang="ru-RU" b="0" i="0" dirty="0">
                <a:solidFill>
                  <a:srgbClr val="202C8F"/>
                </a:solidFill>
                <a:effectLst/>
              </a:rPr>
              <a:t> </a:t>
            </a:r>
            <a:r>
              <a:rPr lang="en-US" b="0" i="0" dirty="0">
                <a:solidFill>
                  <a:srgbClr val="202C8F"/>
                </a:solidFill>
                <a:effectLst/>
              </a:rPr>
              <a:t>- </a:t>
            </a:r>
            <a:r>
              <a:rPr lang="ru-RU" b="0" i="0" dirty="0">
                <a:solidFill>
                  <a:srgbClr val="202C8F"/>
                </a:solidFill>
                <a:effectLst/>
              </a:rPr>
              <a:t>«Мы вдвоём (я и он) идём»</a:t>
            </a:r>
            <a:br>
              <a:rPr lang="ru-RU" b="0" i="0" dirty="0">
                <a:solidFill>
                  <a:srgbClr val="202C8F"/>
                </a:solidFill>
                <a:effectLst/>
              </a:rPr>
            </a:br>
            <a:r>
              <a:rPr lang="ru-RU" b="0" i="1" dirty="0" err="1">
                <a:solidFill>
                  <a:srgbClr val="202C8F"/>
                </a:solidFill>
                <a:effectLst/>
              </a:rPr>
              <a:t>Tāua</a:t>
            </a:r>
            <a:r>
              <a:rPr lang="ru-RU" b="0" i="1" dirty="0">
                <a:solidFill>
                  <a:srgbClr val="202C8F"/>
                </a:solidFill>
                <a:effectLst/>
              </a:rPr>
              <a:t>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ʻua</a:t>
            </a:r>
            <a:r>
              <a:rPr lang="ru-RU" b="0" i="1" dirty="0">
                <a:solidFill>
                  <a:srgbClr val="202C8F"/>
                </a:solidFill>
                <a:effectLst/>
              </a:rPr>
              <a:t>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ʻamu</a:t>
            </a:r>
            <a:r>
              <a:rPr lang="ru-RU" b="0" i="0" dirty="0">
                <a:solidFill>
                  <a:srgbClr val="202C8F"/>
                </a:solidFill>
                <a:effectLst/>
              </a:rPr>
              <a:t> </a:t>
            </a:r>
            <a:r>
              <a:rPr lang="en-US" b="0" i="0" dirty="0">
                <a:solidFill>
                  <a:srgbClr val="202C8F"/>
                </a:solidFill>
                <a:effectLst/>
              </a:rPr>
              <a:t>- </a:t>
            </a:r>
            <a:r>
              <a:rPr lang="ru-RU" b="0" i="0" dirty="0">
                <a:solidFill>
                  <a:srgbClr val="202C8F"/>
                </a:solidFill>
                <a:effectLst/>
              </a:rPr>
              <a:t>«Мы с тобой съели»</a:t>
            </a:r>
            <a:br>
              <a:rPr lang="ru-RU" dirty="0"/>
            </a:br>
            <a:endParaRPr lang="ru-RU" dirty="0">
              <a:solidFill>
                <a:srgbClr val="202C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648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76CF46-EFEA-972B-E14F-7960CE413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87" y="330961"/>
            <a:ext cx="10511627" cy="1012785"/>
          </a:xfrm>
        </p:spPr>
        <p:txBody>
          <a:bodyPr/>
          <a:lstStyle/>
          <a:p>
            <a:r>
              <a:rPr lang="ru-RU" dirty="0"/>
              <a:t>Лексические особенности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9DB8DF-4C2E-DC0D-E12D-B19D0F0FF190}"/>
              </a:ext>
            </a:extLst>
          </p:cNvPr>
          <p:cNvSpPr txBox="1"/>
          <p:nvPr/>
        </p:nvSpPr>
        <p:spPr>
          <a:xfrm>
            <a:off x="809046" y="1438152"/>
            <a:ext cx="103014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202C8F"/>
                </a:solidFill>
              </a:rPr>
              <a:t>Высокая многозначность слов</a:t>
            </a:r>
            <a:endParaRPr lang="en-US" b="1" dirty="0">
              <a:solidFill>
                <a:srgbClr val="202C8F"/>
              </a:solidFill>
            </a:endParaRPr>
          </a:p>
          <a:p>
            <a:pPr lvl="1"/>
            <a:r>
              <a:rPr lang="ru-RU" b="0" i="1" dirty="0" err="1">
                <a:solidFill>
                  <a:srgbClr val="202C8F"/>
                </a:solidFill>
                <a:effectLst/>
              </a:rPr>
              <a:t>aro</a:t>
            </a:r>
            <a:r>
              <a:rPr lang="ru-RU" b="0" i="0" dirty="0">
                <a:solidFill>
                  <a:srgbClr val="202C8F"/>
                </a:solidFill>
                <a:effectLst/>
              </a:rPr>
              <a:t> — «сердце», «внутренность», «середина»;</a:t>
            </a:r>
            <a:r>
              <a:rPr lang="en-US" b="0" i="0" dirty="0">
                <a:solidFill>
                  <a:srgbClr val="202C8F"/>
                </a:solidFill>
                <a:effectLst/>
              </a:rPr>
              <a:t>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pupu</a:t>
            </a:r>
            <a:r>
              <a:rPr lang="ru-RU" b="0" i="0" dirty="0">
                <a:solidFill>
                  <a:srgbClr val="202C8F"/>
                </a:solidFill>
                <a:effectLst/>
              </a:rPr>
              <a:t> — «группа», «раковина», «собираться»</a:t>
            </a:r>
            <a:endParaRPr lang="en-US" dirty="0">
              <a:solidFill>
                <a:srgbClr val="202C8F"/>
              </a:solidFill>
            </a:endParaRPr>
          </a:p>
          <a:p>
            <a:pPr lvl="1"/>
            <a:endParaRPr lang="en-US" b="1" i="0" dirty="0">
              <a:solidFill>
                <a:srgbClr val="202C8F"/>
              </a:solidFill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202C8F"/>
                </a:solidFill>
                <a:effectLst/>
              </a:rPr>
              <a:t>Редупли</a:t>
            </a:r>
            <a:r>
              <a:rPr lang="ru-RU" b="1" dirty="0">
                <a:solidFill>
                  <a:srgbClr val="202C8F"/>
                </a:solidFill>
              </a:rPr>
              <a:t>кация для усиления значения:</a:t>
            </a:r>
          </a:p>
          <a:p>
            <a:pPr lvl="1"/>
            <a:r>
              <a:rPr lang="ru-RU" b="0" i="1" dirty="0" err="1">
                <a:solidFill>
                  <a:srgbClr val="202C8F"/>
                </a:solidFill>
                <a:effectLst/>
              </a:rPr>
              <a:t>nui</a:t>
            </a:r>
            <a:r>
              <a:rPr lang="ru-RU" b="0" i="0" dirty="0">
                <a:solidFill>
                  <a:srgbClr val="202C8F"/>
                </a:solidFill>
                <a:effectLst/>
              </a:rPr>
              <a:t> - « большой» → </a:t>
            </a:r>
            <a:r>
              <a:rPr lang="ru-RU" b="0" i="1" dirty="0" err="1">
                <a:solidFill>
                  <a:srgbClr val="202C8F"/>
                </a:solidFill>
                <a:effectLst/>
              </a:rPr>
              <a:t>nui-nui</a:t>
            </a:r>
            <a:r>
              <a:rPr lang="ru-RU" b="0" i="0" dirty="0">
                <a:solidFill>
                  <a:srgbClr val="202C8F"/>
                </a:solidFill>
                <a:effectLst/>
              </a:rPr>
              <a:t> - « очень большой»</a:t>
            </a:r>
            <a:endParaRPr lang="en-US" b="0" i="0" dirty="0">
              <a:solidFill>
                <a:srgbClr val="202C8F"/>
              </a:solidFill>
              <a:effectLst/>
            </a:endParaRPr>
          </a:p>
          <a:p>
            <a:pPr lvl="1"/>
            <a:endParaRPr lang="en-US" dirty="0">
              <a:solidFill>
                <a:srgbClr val="202C8F"/>
              </a:solidFill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202C8F"/>
                </a:solidFill>
              </a:rPr>
              <a:t>Заимствования: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ru-RU" i="0" dirty="0">
                <a:solidFill>
                  <a:srgbClr val="202C8F"/>
                </a:solidFill>
                <a:effectLst/>
              </a:rPr>
              <a:t>Из французского:</a:t>
            </a:r>
            <a:br>
              <a:rPr lang="ru-RU" i="0" dirty="0">
                <a:solidFill>
                  <a:srgbClr val="202C8F"/>
                </a:solidFill>
                <a:effectLst/>
              </a:rPr>
            </a:br>
            <a:r>
              <a:rPr lang="en-US" i="1" dirty="0" err="1">
                <a:solidFill>
                  <a:srgbClr val="202C8F"/>
                </a:solidFill>
                <a:effectLst/>
              </a:rPr>
              <a:t>tāra</a:t>
            </a:r>
            <a:r>
              <a:rPr lang="en-US" i="0" dirty="0">
                <a:solidFill>
                  <a:srgbClr val="202C8F"/>
                </a:solidFill>
                <a:effectLst/>
              </a:rPr>
              <a:t> (</a:t>
            </a:r>
            <a:r>
              <a:rPr lang="ru-RU" i="0" dirty="0">
                <a:solidFill>
                  <a:srgbClr val="202C8F"/>
                </a:solidFill>
                <a:effectLst/>
              </a:rPr>
              <a:t>доллар),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pato</a:t>
            </a:r>
            <a:r>
              <a:rPr lang="en-US" i="0" dirty="0">
                <a:solidFill>
                  <a:srgbClr val="202C8F"/>
                </a:solidFill>
                <a:effectLst/>
              </a:rPr>
              <a:t> (</a:t>
            </a:r>
            <a:r>
              <a:rPr lang="ru-RU" i="0" dirty="0">
                <a:solidFill>
                  <a:srgbClr val="202C8F"/>
                </a:solidFill>
                <a:effectLst/>
              </a:rPr>
              <a:t>лодка, от </a:t>
            </a:r>
            <a:r>
              <a:rPr lang="en-US" i="1" dirty="0">
                <a:solidFill>
                  <a:srgbClr val="202C8F"/>
                </a:solidFill>
                <a:effectLst/>
              </a:rPr>
              <a:t>bateau</a:t>
            </a:r>
            <a:r>
              <a:rPr lang="en-US" i="0" dirty="0">
                <a:solidFill>
                  <a:srgbClr val="202C8F"/>
                </a:solidFill>
                <a:effectLst/>
              </a:rPr>
              <a:t>),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tinito</a:t>
            </a:r>
            <a:r>
              <a:rPr lang="en-US" i="0" dirty="0">
                <a:solidFill>
                  <a:srgbClr val="202C8F"/>
                </a:solidFill>
                <a:effectLst/>
              </a:rPr>
              <a:t> (</a:t>
            </a:r>
            <a:r>
              <a:rPr lang="ru-RU" i="0" dirty="0">
                <a:solidFill>
                  <a:srgbClr val="202C8F"/>
                </a:solidFill>
                <a:effectLst/>
              </a:rPr>
              <a:t>газета, от </a:t>
            </a:r>
            <a:r>
              <a:rPr lang="en-US" i="1" dirty="0">
                <a:solidFill>
                  <a:srgbClr val="202C8F"/>
                </a:solidFill>
                <a:effectLst/>
              </a:rPr>
              <a:t>journal</a:t>
            </a:r>
            <a:r>
              <a:rPr lang="en-US" i="0" dirty="0">
                <a:solidFill>
                  <a:srgbClr val="202C8F"/>
                </a:solidFill>
                <a:effectLst/>
              </a:rPr>
              <a:t>).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ru-RU" i="0" dirty="0">
                <a:solidFill>
                  <a:srgbClr val="202C8F"/>
                </a:solidFill>
                <a:effectLst/>
              </a:rPr>
              <a:t>Из английского:</a:t>
            </a:r>
            <a:br>
              <a:rPr lang="ru-RU" i="0" dirty="0">
                <a:solidFill>
                  <a:srgbClr val="202C8F"/>
                </a:solidFill>
                <a:effectLst/>
              </a:rPr>
            </a:br>
            <a:r>
              <a:rPr lang="en-US" i="1" dirty="0" err="1">
                <a:solidFill>
                  <a:srgbClr val="202C8F"/>
                </a:solidFill>
                <a:effectLst/>
              </a:rPr>
              <a:t>peni</a:t>
            </a:r>
            <a:r>
              <a:rPr lang="en-US" i="0" dirty="0">
                <a:solidFill>
                  <a:srgbClr val="202C8F"/>
                </a:solidFill>
                <a:effectLst/>
              </a:rPr>
              <a:t> (</a:t>
            </a:r>
            <a:r>
              <a:rPr lang="ru-RU" i="0" dirty="0">
                <a:solidFill>
                  <a:srgbClr val="202C8F"/>
                </a:solidFill>
                <a:effectLst/>
              </a:rPr>
              <a:t>деньги, от </a:t>
            </a:r>
            <a:r>
              <a:rPr lang="en-US" i="1" dirty="0">
                <a:solidFill>
                  <a:srgbClr val="202C8F"/>
                </a:solidFill>
                <a:effectLst/>
              </a:rPr>
              <a:t>penny</a:t>
            </a:r>
            <a:r>
              <a:rPr lang="en-US" i="0" dirty="0">
                <a:solidFill>
                  <a:srgbClr val="202C8F"/>
                </a:solidFill>
                <a:effectLst/>
              </a:rPr>
              <a:t>), </a:t>
            </a:r>
            <a:r>
              <a:rPr lang="en-US" i="1" dirty="0" err="1">
                <a:solidFill>
                  <a:srgbClr val="202C8F"/>
                </a:solidFill>
                <a:effectLst/>
              </a:rPr>
              <a:t>tāne</a:t>
            </a:r>
            <a:r>
              <a:rPr lang="en-US" i="0" dirty="0">
                <a:solidFill>
                  <a:srgbClr val="202C8F"/>
                </a:solidFill>
                <a:effectLst/>
              </a:rPr>
              <a:t> (</a:t>
            </a:r>
            <a:r>
              <a:rPr lang="ru-RU" i="0" dirty="0">
                <a:solidFill>
                  <a:srgbClr val="202C8F"/>
                </a:solidFill>
                <a:effectLst/>
              </a:rPr>
              <a:t>вечер, от </a:t>
            </a:r>
            <a:r>
              <a:rPr lang="en-US" i="1" dirty="0">
                <a:solidFill>
                  <a:srgbClr val="202C8F"/>
                </a:solidFill>
                <a:effectLst/>
              </a:rPr>
              <a:t>tonight</a:t>
            </a:r>
            <a:r>
              <a:rPr lang="en-US" i="0" dirty="0">
                <a:solidFill>
                  <a:srgbClr val="202C8F"/>
                </a:solidFill>
                <a:effectLst/>
              </a:rPr>
              <a:t> </a:t>
            </a:r>
            <a:r>
              <a:rPr lang="ru-RU" i="0" dirty="0">
                <a:solidFill>
                  <a:srgbClr val="202C8F"/>
                </a:solidFill>
                <a:effectLst/>
              </a:rPr>
              <a:t>в сленге).</a:t>
            </a:r>
            <a:endParaRPr lang="en-US" i="0" dirty="0">
              <a:solidFill>
                <a:srgbClr val="202C8F"/>
              </a:solidFill>
              <a:effectLst/>
            </a:endParaRPr>
          </a:p>
          <a:p>
            <a:pPr lvl="1"/>
            <a:endParaRPr lang="en-US" i="0" dirty="0">
              <a:solidFill>
                <a:srgbClr val="202C8F"/>
              </a:solidFill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202C8F"/>
                </a:solidFill>
              </a:rPr>
              <a:t>Отсутствие абстрактных понятий: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202C8F"/>
                </a:solidFill>
              </a:rPr>
              <a:t>Выражаются через </a:t>
            </a:r>
            <a:r>
              <a:rPr lang="ru-RU" i="0" dirty="0">
                <a:solidFill>
                  <a:srgbClr val="202C8F"/>
                </a:solidFill>
                <a:effectLst/>
              </a:rPr>
              <a:t>метафоры и описания:</a:t>
            </a:r>
            <a:br>
              <a:rPr lang="ru-RU" dirty="0">
                <a:solidFill>
                  <a:srgbClr val="202C8F"/>
                </a:solidFill>
              </a:rPr>
            </a:br>
            <a:br>
              <a:rPr lang="ru-RU" dirty="0"/>
            </a:b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553256-C6DE-849E-E312-1AA02D9575CC}"/>
              </a:ext>
            </a:extLst>
          </p:cNvPr>
          <p:cNvSpPr txBox="1"/>
          <p:nvPr/>
        </p:nvSpPr>
        <p:spPr>
          <a:xfrm>
            <a:off x="6156398" y="2228671"/>
            <a:ext cx="50903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202C8F"/>
                </a:solidFill>
                <a:effectLst/>
              </a:rPr>
              <a:t>Табуированная лексика</a:t>
            </a:r>
            <a:endParaRPr lang="en-US" b="1" i="0" dirty="0">
              <a:solidFill>
                <a:srgbClr val="202C8F"/>
              </a:solidFill>
              <a:effectLst/>
            </a:endParaRPr>
          </a:p>
          <a:p>
            <a:pPr lvl="1"/>
            <a:r>
              <a:rPr lang="ru-RU" b="0" i="0" dirty="0">
                <a:solidFill>
                  <a:srgbClr val="202C8F"/>
                </a:solidFill>
                <a:effectLst/>
              </a:rPr>
              <a:t>Исторически запрещалось использовать:</a:t>
            </a:r>
            <a:endParaRPr lang="en-US" b="0" i="0" dirty="0">
              <a:solidFill>
                <a:srgbClr val="202C8F"/>
              </a:solidFill>
              <a:effectLst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ru-RU" b="0" i="0" dirty="0">
                <a:solidFill>
                  <a:srgbClr val="202C8F"/>
                </a:solidFill>
                <a:effectLst/>
              </a:rPr>
              <a:t>Имена вождей— заменялись описаниями.</a:t>
            </a:r>
            <a:endParaRPr lang="en-US" b="0" i="0" dirty="0">
              <a:solidFill>
                <a:srgbClr val="202C8F"/>
              </a:solidFill>
              <a:effectLst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ru-RU" b="0" i="0" dirty="0">
                <a:solidFill>
                  <a:srgbClr val="202C8F"/>
                </a:solidFill>
                <a:effectLst/>
              </a:rPr>
              <a:t>Слова, связанные со смертью </a:t>
            </a:r>
            <a:endParaRPr lang="ru-RU" dirty="0">
              <a:solidFill>
                <a:srgbClr val="202C8F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90EC47-F826-E178-8841-0A79CBCC40A0}"/>
              </a:ext>
            </a:extLst>
          </p:cNvPr>
          <p:cNvSpPr txBox="1"/>
          <p:nvPr/>
        </p:nvSpPr>
        <p:spPr>
          <a:xfrm>
            <a:off x="1849056" y="5500802"/>
            <a:ext cx="61056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 err="1">
                <a:solidFill>
                  <a:srgbClr val="202C8F"/>
                </a:solidFill>
                <a:effectLst/>
              </a:rPr>
              <a:t>pō</a:t>
            </a:r>
            <a:r>
              <a:rPr lang="ru-RU" i="0" dirty="0">
                <a:solidFill>
                  <a:srgbClr val="202C8F"/>
                </a:solidFill>
                <a:effectLst/>
              </a:rPr>
              <a:t> (ночь) → «неизвестность»</a:t>
            </a:r>
            <a:br>
              <a:rPr lang="ru-RU" dirty="0">
                <a:solidFill>
                  <a:srgbClr val="202C8F"/>
                </a:solidFill>
              </a:rPr>
            </a:br>
            <a:r>
              <a:rPr lang="ru-RU" i="1" dirty="0" err="1">
                <a:solidFill>
                  <a:srgbClr val="202C8F"/>
                </a:solidFill>
                <a:effectLst/>
              </a:rPr>
              <a:t>ua</a:t>
            </a:r>
            <a:r>
              <a:rPr lang="ru-RU" i="0" dirty="0">
                <a:solidFill>
                  <a:srgbClr val="202C8F"/>
                </a:solidFill>
                <a:effectLst/>
              </a:rPr>
              <a:t> (дождь) → «благословение»</a:t>
            </a:r>
            <a:br>
              <a:rPr lang="ru-RU" dirty="0"/>
            </a:br>
            <a:endParaRPr lang="ru-RU" dirty="0"/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A25F7D76-7F98-CF09-B4EA-0BDA6C99B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2782" y="5491872"/>
            <a:ext cx="600395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800" i="1" u="none" strike="noStrike" cap="none" normalizeH="0" baseline="0" dirty="0">
                <a:ln>
                  <a:noFill/>
                </a:ln>
                <a:solidFill>
                  <a:srgbClr val="202C8F"/>
                </a:solidFill>
                <a:effectLst/>
              </a:rPr>
              <a:t>a</a:t>
            </a:r>
            <a:r>
              <a:rPr kumimoji="0" lang="ru-RU" altLang="ru-RU" sz="1800" i="1" u="none" strike="noStrike" cap="none" normalizeH="0" baseline="0" dirty="0" err="1">
                <a:ln>
                  <a:noFill/>
                </a:ln>
                <a:solidFill>
                  <a:srgbClr val="202C8F"/>
                </a:solidFill>
                <a:effectLst/>
              </a:rPr>
              <a:t>roha</a:t>
            </a:r>
            <a:r>
              <a:rPr kumimoji="0" lang="en-US" altLang="ru-RU" sz="1800" i="1" u="none" strike="noStrike" cap="none" normalizeH="0" baseline="0" dirty="0">
                <a:ln>
                  <a:noFill/>
                </a:ln>
                <a:solidFill>
                  <a:srgbClr val="202C8F"/>
                </a:solidFill>
                <a:effectLst/>
              </a:rPr>
              <a:t> </a:t>
            </a:r>
            <a:r>
              <a:rPr kumimoji="0" lang="en-US" altLang="ru-RU" sz="1800" i="0" u="none" strike="noStrike" cap="none" normalizeH="0" baseline="0" dirty="0">
                <a:ln>
                  <a:noFill/>
                </a:ln>
                <a:solidFill>
                  <a:srgbClr val="202C8F"/>
                </a:solidFill>
                <a:effectLst/>
              </a:rPr>
              <a:t>(</a:t>
            </a:r>
            <a:r>
              <a:rPr kumimoji="0" lang="ru-RU" altLang="ru-RU" sz="1800" i="0" u="none" strike="noStrike" cap="none" normalizeH="0" baseline="0" dirty="0">
                <a:ln>
                  <a:noFill/>
                </a:ln>
                <a:solidFill>
                  <a:srgbClr val="202C8F"/>
                </a:solidFill>
                <a:effectLst/>
              </a:rPr>
              <a:t>внутренности + дыхание)</a:t>
            </a:r>
            <a:r>
              <a:rPr lang="ru-RU" i="0" dirty="0">
                <a:solidFill>
                  <a:srgbClr val="202C8F"/>
                </a:solidFill>
                <a:effectLst/>
              </a:rPr>
              <a:t> →</a:t>
            </a:r>
            <a:r>
              <a:rPr lang="en-US" i="0" dirty="0">
                <a:solidFill>
                  <a:srgbClr val="202C8F"/>
                </a:solidFill>
                <a:effectLst/>
              </a:rPr>
              <a:t> </a:t>
            </a:r>
            <a:r>
              <a:rPr kumimoji="0" lang="ru-RU" altLang="ru-RU" sz="1800" i="0" u="none" strike="noStrike" cap="none" normalizeH="0" baseline="0" dirty="0">
                <a:ln>
                  <a:noFill/>
                </a:ln>
                <a:solidFill>
                  <a:srgbClr val="202C8F"/>
                </a:solidFill>
                <a:effectLst/>
              </a:rPr>
              <a:t>«</a:t>
            </a:r>
            <a:r>
              <a:rPr lang="ru-RU" altLang="ru-RU" dirty="0">
                <a:solidFill>
                  <a:srgbClr val="202C8F"/>
                </a:solidFill>
              </a:rPr>
              <a:t>любовь</a:t>
            </a:r>
            <a:r>
              <a:rPr lang="en-US" altLang="ru-RU" dirty="0">
                <a:solidFill>
                  <a:srgbClr val="202C8F"/>
                </a:solidFill>
              </a:rPr>
              <a:t>/</a:t>
            </a:r>
            <a:r>
              <a:rPr lang="ru-RU" altLang="ru-RU" dirty="0">
                <a:solidFill>
                  <a:srgbClr val="202C8F"/>
                </a:solidFill>
              </a:rPr>
              <a:t>сострадание</a:t>
            </a:r>
            <a:r>
              <a:rPr kumimoji="0" lang="ru-RU" altLang="ru-RU" sz="1800" i="0" u="none" strike="noStrike" cap="none" normalizeH="0" baseline="0" dirty="0">
                <a:ln>
                  <a:noFill/>
                </a:ln>
                <a:solidFill>
                  <a:srgbClr val="202C8F"/>
                </a:solidFill>
                <a:effectLst/>
              </a:rPr>
              <a:t>»</a:t>
            </a:r>
            <a:br>
              <a:rPr kumimoji="0" lang="ru-RU" altLang="ru-RU" sz="1800" i="0" u="none" strike="noStrike" cap="none" normalizeH="0" baseline="0" dirty="0">
                <a:ln>
                  <a:noFill/>
                </a:ln>
                <a:solidFill>
                  <a:srgbClr val="202C8F"/>
                </a:solidFill>
                <a:effectLst/>
              </a:rPr>
            </a:br>
            <a:r>
              <a:rPr lang="en-US" altLang="ru-RU" i="1" dirty="0">
                <a:solidFill>
                  <a:srgbClr val="202C8F"/>
                </a:solidFill>
              </a:rPr>
              <a:t>p</a:t>
            </a:r>
            <a:r>
              <a:rPr kumimoji="0" lang="ru-RU" altLang="ru-RU" sz="1800" i="1" u="none" strike="noStrike" cap="none" normalizeH="0" baseline="0" dirty="0" err="1">
                <a:ln>
                  <a:noFill/>
                </a:ln>
                <a:solidFill>
                  <a:srgbClr val="202C8F"/>
                </a:solidFill>
                <a:effectLst/>
              </a:rPr>
              <a:t>ōuri</a:t>
            </a:r>
            <a:r>
              <a:rPr kumimoji="0" lang="ru-RU" altLang="ru-RU" sz="1800" i="1" u="none" strike="noStrike" cap="none" normalizeH="0" baseline="0" dirty="0">
                <a:ln>
                  <a:noFill/>
                </a:ln>
                <a:solidFill>
                  <a:srgbClr val="202C8F"/>
                </a:solidFill>
                <a:effectLst/>
              </a:rPr>
              <a:t> </a:t>
            </a:r>
            <a:r>
              <a:rPr kumimoji="0" lang="ru-RU" altLang="ru-RU" sz="1800" i="0" u="none" strike="noStrike" cap="none" normalizeH="0" baseline="0" dirty="0">
                <a:ln>
                  <a:noFill/>
                </a:ln>
                <a:solidFill>
                  <a:srgbClr val="202C8F"/>
                </a:solidFill>
                <a:effectLst/>
              </a:rPr>
              <a:t>(ночь + темнота)</a:t>
            </a:r>
            <a:r>
              <a:rPr lang="ru-RU" i="0" dirty="0">
                <a:solidFill>
                  <a:srgbClr val="202C8F"/>
                </a:solidFill>
                <a:effectLst/>
              </a:rPr>
              <a:t> →</a:t>
            </a:r>
            <a:r>
              <a:rPr lang="en-US" i="0" dirty="0">
                <a:solidFill>
                  <a:srgbClr val="202C8F"/>
                </a:solidFill>
                <a:effectLst/>
              </a:rPr>
              <a:t> </a:t>
            </a:r>
            <a:r>
              <a:rPr kumimoji="0" lang="ru-RU" altLang="ru-RU" sz="1800" i="0" u="none" strike="noStrike" cap="none" normalizeH="0" baseline="0" dirty="0">
                <a:ln>
                  <a:noFill/>
                </a:ln>
                <a:solidFill>
                  <a:srgbClr val="202C8F"/>
                </a:solidFill>
                <a:effectLst/>
              </a:rPr>
              <a:t>«</a:t>
            </a:r>
            <a:r>
              <a:rPr lang="ru-RU" altLang="ru-RU" dirty="0">
                <a:solidFill>
                  <a:srgbClr val="202C8F"/>
                </a:solidFill>
              </a:rPr>
              <a:t>грусть</a:t>
            </a:r>
            <a:r>
              <a:rPr kumimoji="0" lang="ru-RU" altLang="ru-RU" sz="1800" i="0" u="none" strike="noStrike" cap="none" normalizeH="0" baseline="0" dirty="0">
                <a:ln>
                  <a:noFill/>
                </a:ln>
                <a:solidFill>
                  <a:srgbClr val="202C8F"/>
                </a:solidFill>
                <a:effectLst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851420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1BED6E-E252-5A60-F8DF-170A3C789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967" y="605037"/>
            <a:ext cx="9875463" cy="999746"/>
          </a:xfrm>
        </p:spPr>
        <p:txBody>
          <a:bodyPr/>
          <a:lstStyle/>
          <a:p>
            <a:r>
              <a:rPr lang="ru-RU" dirty="0"/>
              <a:t>Список сокращений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57F3B7EA-CEE2-78BE-7D34-4690C8422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4896" y="1944269"/>
            <a:ext cx="4515420" cy="5028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 –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Агенс</a:t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CONT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 –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Континуатив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DEF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 – Определённый артикль </a:t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DU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 – Двойственное число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ERG</a:t>
            </a:r>
            <a:r>
              <a:rPr kumimoji="0" lang="en-US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– </a:t>
            </a:r>
            <a:r>
              <a:rPr lang="ru-RU" altLang="ru-RU" dirty="0"/>
              <a:t>Э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ргатив</a:t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INDEF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 – Неопределённый артикль </a:t>
            </a:r>
            <a:endParaRPr kumimoji="0" lang="en-US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ru-RU" b="1" dirty="0"/>
              <a:t>LOC</a:t>
            </a:r>
            <a:r>
              <a:rPr lang="ru-RU" altLang="ru-RU" dirty="0"/>
              <a:t> 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– Локатив</a:t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NEG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 – Отрицание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NOM</a:t>
            </a:r>
            <a:r>
              <a:rPr kumimoji="0" lang="en-US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–</a:t>
            </a:r>
            <a:r>
              <a:rPr kumimoji="0" lang="en-US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Номинатив</a:t>
            </a:r>
            <a:endParaRPr kumimoji="0" lang="en-US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ru-RU" b="1" dirty="0"/>
              <a:t>OBJ</a:t>
            </a:r>
            <a:r>
              <a:rPr lang="en-US" altLang="ru-RU" dirty="0"/>
              <a:t> – </a:t>
            </a:r>
            <a:r>
              <a:rPr lang="ru-RU" altLang="ru-RU" dirty="0"/>
              <a:t>Объектный маркер</a:t>
            </a:r>
            <a:endParaRPr kumimoji="0" lang="en-US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2A185E-BE1D-2D77-6C92-40940DD56B05}"/>
              </a:ext>
            </a:extLst>
          </p:cNvPr>
          <p:cNvSpPr txBox="1"/>
          <p:nvPr/>
        </p:nvSpPr>
        <p:spPr>
          <a:xfrm>
            <a:off x="6980316" y="1944269"/>
            <a:ext cx="6094070" cy="4613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 –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Пациенс</a:t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PASS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 – Пассив</a:t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PERF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 – Перфект</a:t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PL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 – Множественное число</a:t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POSS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 –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Посессивный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маркер</a:t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PROG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 –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Прогрессив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PST</a:t>
            </a:r>
            <a:r>
              <a:rPr kumimoji="0" lang="en-US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–</a:t>
            </a:r>
            <a:r>
              <a:rPr lang="en-US" altLang="ru-RU" dirty="0"/>
              <a:t> </a:t>
            </a:r>
            <a:r>
              <a:rPr lang="ru-RU" altLang="ru-RU" dirty="0"/>
              <a:t>Прошедшее время</a:t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 – Субъект непереходного глагола</a:t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SG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 – Единственное число</a:t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V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 – Глагол</a:t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19874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9D22C5-0C9E-B582-A8FE-B45E70A01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432599"/>
            <a:ext cx="7870785" cy="125098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Список литературы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A50C2A-F01E-36E0-9C44-015115FD25BE}"/>
              </a:ext>
            </a:extLst>
          </p:cNvPr>
          <p:cNvSpPr txBox="1"/>
          <p:nvPr/>
        </p:nvSpPr>
        <p:spPr>
          <a:xfrm>
            <a:off x="682907" y="2106592"/>
            <a:ext cx="6418552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</a:rPr>
              <a:t>Tryon, D. </a:t>
            </a:r>
            <a:r>
              <a:rPr lang="en-US" b="0" i="1" dirty="0">
                <a:solidFill>
                  <a:srgbClr val="000000"/>
                </a:solidFill>
                <a:effectLst/>
              </a:rPr>
              <a:t>Tahitian-English Dictionary</a:t>
            </a:r>
            <a:r>
              <a:rPr lang="en-US" b="0" i="0" dirty="0">
                <a:solidFill>
                  <a:srgbClr val="000000"/>
                </a:solidFill>
                <a:effectLst/>
              </a:rPr>
              <a:t>. 1995.</a:t>
            </a:r>
            <a:endParaRPr lang="ru-RU" b="0" i="0" dirty="0">
              <a:solidFill>
                <a:srgbClr val="000000"/>
              </a:solidFill>
              <a:effectLst/>
            </a:endParaRPr>
          </a:p>
          <a:p>
            <a:endParaRPr lang="ru-RU" b="0" i="0" dirty="0">
              <a:solidFill>
                <a:srgbClr val="000000"/>
              </a:solidFill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</a:rPr>
              <a:t>Lazard, G. </a:t>
            </a:r>
            <a:r>
              <a:rPr lang="en-US" b="0" i="1" dirty="0">
                <a:solidFill>
                  <a:srgbClr val="000000"/>
                </a:solidFill>
                <a:effectLst/>
              </a:rPr>
              <a:t>The Polynesian Languages</a:t>
            </a:r>
            <a:r>
              <a:rPr lang="en-US" b="0" i="0" dirty="0">
                <a:solidFill>
                  <a:srgbClr val="000000"/>
                </a:solidFill>
                <a:effectLst/>
              </a:rPr>
              <a:t>. 2001.</a:t>
            </a:r>
            <a:endParaRPr lang="ru-RU" b="0" i="0" dirty="0">
              <a:solidFill>
                <a:srgbClr val="000000"/>
              </a:solidFill>
              <a:effectLst/>
            </a:endParaRPr>
          </a:p>
          <a:p>
            <a:endParaRPr lang="ru-RU" b="0" i="0" dirty="0">
              <a:solidFill>
                <a:srgbClr val="000000"/>
              </a:solidFill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Мухин, А.С. </a:t>
            </a:r>
            <a:r>
              <a:rPr lang="ru-RU" b="0" i="1" dirty="0">
                <a:solidFill>
                  <a:srgbClr val="000000"/>
                </a:solidFill>
                <a:effectLst/>
              </a:rPr>
              <a:t>Языки Океании</a:t>
            </a:r>
            <a:r>
              <a:rPr lang="ru-RU" b="0" i="0" dirty="0">
                <a:solidFill>
                  <a:srgbClr val="000000"/>
                </a:solidFill>
                <a:effectLst/>
              </a:rPr>
              <a:t>. 2010.</a:t>
            </a:r>
            <a:endParaRPr lang="en-US" b="0" i="0" dirty="0">
              <a:solidFill>
                <a:srgbClr val="000000"/>
              </a:solidFill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000000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Coppernath</a:t>
            </a: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H. </a:t>
            </a:r>
            <a:r>
              <a:rPr kumimoji="0" lang="en-US" alt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Éléments</a:t>
            </a:r>
            <a:r>
              <a:rPr kumimoji="0" lang="ru-RU" altLang="ru-RU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de</a:t>
            </a:r>
            <a:r>
              <a:rPr kumimoji="0" lang="ru-RU" altLang="ru-RU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grammaire</a:t>
            </a:r>
            <a:r>
              <a:rPr kumimoji="0" lang="ru-RU" altLang="ru-RU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tahitienne</a:t>
            </a:r>
            <a:r>
              <a:rPr kumimoji="0" lang="en-US" altLang="ru-RU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  <a:r>
              <a:rPr kumimoji="0" lang="ru-RU" altLang="ru-RU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1967</a:t>
            </a:r>
            <a:r>
              <a:rPr kumimoji="0" lang="en-US" alt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  <a:b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ru-RU" altLang="ru-RU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</a:rPr>
              <a:t>Lemaitre</a:t>
            </a: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, Y. </a:t>
            </a:r>
            <a:r>
              <a:rPr kumimoji="0" lang="ru-RU" altLang="ru-RU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</a:rPr>
              <a:t>Lexique</a:t>
            </a:r>
            <a:r>
              <a:rPr kumimoji="0" lang="ru-RU" altLang="ru-RU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 </a:t>
            </a:r>
            <a:r>
              <a:rPr kumimoji="0" lang="ru-RU" altLang="ru-RU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</a:rPr>
              <a:t>du</a:t>
            </a:r>
            <a:r>
              <a:rPr kumimoji="0" lang="ru-RU" altLang="ru-RU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 </a:t>
            </a:r>
            <a:r>
              <a:rPr kumimoji="0" lang="ru-RU" altLang="ru-RU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</a:rPr>
              <a:t>tahitien</a:t>
            </a:r>
            <a:r>
              <a:rPr kumimoji="0" lang="ru-RU" altLang="ru-RU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 </a:t>
            </a:r>
            <a:r>
              <a:rPr kumimoji="0" lang="ru-RU" altLang="ru-RU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</a:rPr>
              <a:t>contemporain</a:t>
            </a: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.</a:t>
            </a:r>
            <a:r>
              <a:rPr kumimoji="0" lang="en-US" altLang="ru-RU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 1995.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ru-RU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fr-FR" i="0" dirty="0">
                <a:solidFill>
                  <a:srgbClr val="000000"/>
                </a:solidFill>
                <a:effectLst/>
              </a:rPr>
              <a:t>Lazard, G. &amp; Peltzer, L. </a:t>
            </a:r>
            <a:r>
              <a:rPr lang="fr-FR" i="1" dirty="0">
                <a:solidFill>
                  <a:srgbClr val="000000"/>
                </a:solidFill>
                <a:effectLst/>
              </a:rPr>
              <a:t>Structure de la langue tahitienne. </a:t>
            </a:r>
            <a:r>
              <a:rPr lang="fr-FR" dirty="0">
                <a:solidFill>
                  <a:srgbClr val="000000"/>
                </a:solidFill>
                <a:effectLst/>
              </a:rPr>
              <a:t>2000.</a:t>
            </a:r>
            <a:br>
              <a:rPr lang="fr-FR" dirty="0"/>
            </a:br>
            <a:endParaRPr lang="ru-RU" i="0" dirty="0">
              <a:solidFill>
                <a:srgbClr val="000000"/>
              </a:solidFill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8" name="AutoShape 2" descr="Red Heart">
            <a:extLst>
              <a:ext uri="{FF2B5EF4-FFF2-40B4-BE49-F238E27FC236}">
                <a16:creationId xmlns:a16="http://schemas.microsoft.com/office/drawing/2014/main" id="{AF951935-888A-CE94-3FFF-26AE6C05D75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7000" y="-2508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173046"/>
      </p:ext>
    </p:extLst>
  </p:cSld>
  <p:clrMapOvr>
    <a:masterClrMapping/>
  </p:clrMapOvr>
</p:sld>
</file>

<file path=ppt/theme/theme1.xml><?xml version="1.0" encoding="utf-8"?>
<a:theme xmlns:a="http://schemas.openxmlformats.org/drawingml/2006/main" name="Пользовательская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Times new Roman"/>
        <a:ea typeface=""/>
        <a:cs typeface="Times new Roma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893089_TF78438558_Win32" id="{20174D6F-D900-4129-ACAC-D46CF5FD4DB7}" vid="{268851D2-D7B5-4873-88EC-188753A90A6F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6DBB56F-4362-4386-A1A1-3DF89889661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4948363-B267-4BAC-8655-100FBEC280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A719FA4-954C-4FA8-82CB-206659C3B826}">
  <ds:schemaRefs>
    <ds:schemaRef ds:uri="http://purl.org/dc/elements/1.1/"/>
    <ds:schemaRef ds:uri="http://schemas.microsoft.com/sharepoint/v3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16c05727-aa75-4e4a-9b5f-8a80a1165891"/>
    <ds:schemaRef ds:uri="http://purl.org/dc/dcmitype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230e9df3-be65-4c73-a93b-d1236ebd677e"/>
    <ds:schemaRef ds:uri="71af3243-3dd4-4a8d-8c0d-dd76da1f02a5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{98E02B46-5BE4-4B31-9DD3-9861FD336167}tf78438558_win32</Template>
  <TotalTime>15086</TotalTime>
  <Words>1771</Words>
  <Application>Microsoft Office PowerPoint</Application>
  <PresentationFormat>Широкоэкранный</PresentationFormat>
  <Paragraphs>198</Paragraphs>
  <Slides>17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Arial Black</vt:lpstr>
      <vt:lpstr>Bahnschrift</vt:lpstr>
      <vt:lpstr>Calibri</vt:lpstr>
      <vt:lpstr>Roboto</vt:lpstr>
      <vt:lpstr>Times new Roman</vt:lpstr>
      <vt:lpstr>Wingdings</vt:lpstr>
      <vt:lpstr>Пользовательская</vt:lpstr>
      <vt:lpstr>Таитянский язык</vt:lpstr>
      <vt:lpstr>Общая информация</vt:lpstr>
      <vt:lpstr>Генеалогическая информация</vt:lpstr>
      <vt:lpstr>Ареальная информация</vt:lpstr>
      <vt:lpstr>Социолингвистическая информация</vt:lpstr>
      <vt:lpstr>Типологическая характеристика. ТИП(степень свободы) выражения грамматических значений</vt:lpstr>
      <vt:lpstr>Характер границы между морфемами</vt:lpstr>
      <vt:lpstr>Тип маркирования в посессивной именной группе</vt:lpstr>
      <vt:lpstr>Тип маркирования в предикации</vt:lpstr>
      <vt:lpstr>Тип ролевой кодировки</vt:lpstr>
      <vt:lpstr>Базовый порядок слов</vt:lpstr>
      <vt:lpstr>Фонологические особенности</vt:lpstr>
      <vt:lpstr>Фонологические особенности 2.0</vt:lpstr>
      <vt:lpstr>Морфосинтаксические особенности</vt:lpstr>
      <vt:lpstr>Лексические особенности</vt:lpstr>
      <vt:lpstr>Список сокращений</vt:lpstr>
      <vt:lpstr>Список литературы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Татьяна Третьякова</dc:creator>
  <cp:lastModifiedBy>Татьяна Третьякова</cp:lastModifiedBy>
  <cp:revision>8</cp:revision>
  <cp:lastPrinted>2025-04-07T08:37:20Z</cp:lastPrinted>
  <dcterms:created xsi:type="dcterms:W3CDTF">2025-03-31T10:26:46Z</dcterms:created>
  <dcterms:modified xsi:type="dcterms:W3CDTF">2025-04-12T20:11:03Z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