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9" r:id="rId8"/>
    <p:sldId id="271" r:id="rId9"/>
    <p:sldId id="266" r:id="rId10"/>
    <p:sldId id="264" r:id="rId11"/>
    <p:sldId id="270" r:id="rId12"/>
    <p:sldId id="265" r:id="rId13"/>
    <p:sldId id="268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3E45D-3241-4DF1-8D7F-F40D7FDB6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58E105-9DD3-4A3C-9BDA-8EE50BC56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F63815-C582-48AA-8262-0B84243AF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E772E-DE79-44B1-8060-92FBF725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AD6087-92A6-4B88-95B8-86DF813C8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A41F8-A446-43FF-9768-A012CE349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22CEF5-2F9D-4831-89E1-38B5B9390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00368-6412-4B7A-B162-4B6E414E1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94A1F7-03F5-4C58-A589-FAD628DE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BF3928-945B-4017-874D-67818B22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04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FF31C-A976-42DC-95A5-AD4671884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C6316-D973-4332-AC70-6BA02A632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851E54-1818-41CC-9D22-26AE3B38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925CF9-92B6-436D-8CD7-4F699898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EC3CC-59F0-4A4D-9361-4026285A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2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7FB81-F6D7-4D87-8FD6-262AC2110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0B4B77-8069-4882-8972-E2263555A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410E93-DDA1-45AD-8734-794F9F1F4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CF01E7-A809-44BD-86BF-61B8BB020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B5EA7E-13DA-4C7D-BACA-DD0AC0DA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E86A65-F170-4FC5-9DAE-E0058A75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44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86453-A69D-4F6B-8752-A0B365E9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396FDB-66D8-43D6-9A14-CC4F031DA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91653A-EF81-4480-9376-1B54ABAB2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72B787-F1F2-45D3-A67C-34C24D940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7F8A78-5773-4591-81AB-77DA48215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604EFC-32BD-4FDB-B2B9-8DEBF5A0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9EA773-74E8-466E-A453-108BE620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7D3A8A-8B23-4AB4-BCF5-38B208534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17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D121B-66EC-455D-97B4-85B162CEB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4B8995-0C77-4A4E-B36F-06052E9D1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1344E5-078A-4B12-A8FE-F65A0774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FDEEA8-844B-4780-8070-9AA4F78BD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47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CA7F5C-00E3-4878-BBF2-361FD9EB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C99589-8945-4284-AD9A-ADFDB470C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EFAFBE-156D-49A6-8F3D-F1DC2282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65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D2615-F577-477E-BFF1-9B7863E3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D5D681-84BC-4C6E-8D34-0F1D18B5C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272261-A3BE-454A-946F-B999396A0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F3BE01-9E0F-414F-947B-33CBFD3F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44384D-3276-42D4-A90D-40B77A832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CF0158-5405-4092-B079-15606BB2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0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972D2-533C-4325-9CEA-83B44127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6C31EB-D192-4A88-BEE7-30088135D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84AD7B-D5A7-47A3-A871-B6BE55EB7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923836-E475-4B24-A4F4-84A8114C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9CCC3C-A10C-41C9-90F8-9A5188DA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08F286-9E95-429E-B598-AD61F7C6F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14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A6A35-02FA-4B29-AF73-7FE3C912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FA7BD2-3D06-44B9-9546-809387A38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4EDCD-C48C-439B-BA6D-AFB4CEC12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3BE45-F552-4194-AA24-66DF9BC7C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14826F-C23D-4B68-BD71-427D5D34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9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4AC273E-9C98-44A2-8D63-9612C38A8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8A5E60-8848-44F8-AE08-3CAAB9670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D09E7C-AECA-4FB7-969E-11A618C3B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A2935-83DC-45CD-8444-DF904011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35D0C0-23AA-404E-9C32-5F8D82A0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64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9935C-0CA8-44D9-8309-40320D7F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275920-C183-49B4-A5E1-86F131F9B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C5A7CD-298C-40AD-80ED-8BC2B095C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B2748-9212-435D-9E72-ADA4C61182A7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5CA5B6-3A12-4BD4-BBC8-A21B8462D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C515C-157B-442A-BDAD-7A2DBCB3F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67C01-5C6B-4928-B2D0-55EA6D49A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9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92957-90CB-4696-9C4C-798CEB438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Папьяменту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05F108-0757-4423-B6E1-519133DD9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6325" y="6016625"/>
            <a:ext cx="6724650" cy="1085849"/>
          </a:xfrm>
        </p:spPr>
        <p:txBody>
          <a:bodyPr/>
          <a:lstStyle/>
          <a:p>
            <a:r>
              <a:rPr lang="ru-RU" dirty="0"/>
              <a:t>Сидорова Люция</a:t>
            </a:r>
          </a:p>
        </p:txBody>
      </p:sp>
    </p:spTree>
    <p:extLst>
      <p:ext uri="{BB962C8B-B14F-4D97-AF65-F5344CB8AC3E}">
        <p14:creationId xmlns:p14="http://schemas.microsoft.com/office/powerpoint/2010/main" val="194183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93D75-BBB0-411F-8F04-EE2DC773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Генеалогическая и ареальная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B25235-4066-4D50-BA1A-5B317688D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Папьяменту</a:t>
            </a:r>
            <a:r>
              <a:rPr lang="ru-RU" dirty="0"/>
              <a:t> – креольский язык на иберийской основе. Генетически родственен креольскому языку Гвинеи-Биссау и </a:t>
            </a:r>
            <a:r>
              <a:rPr lang="ru-RU" dirty="0" err="1"/>
              <a:t>кабувердиану</a:t>
            </a:r>
            <a:r>
              <a:rPr lang="ru-RU" dirty="0"/>
              <a:t>. Распространен на Нидерландских Антильских островах.</a:t>
            </a:r>
          </a:p>
        </p:txBody>
      </p:sp>
    </p:spTree>
    <p:extLst>
      <p:ext uri="{BB962C8B-B14F-4D97-AF65-F5344CB8AC3E}">
        <p14:creationId xmlns:p14="http://schemas.microsoft.com/office/powerpoint/2010/main" val="198833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A795F6-A383-4542-B076-B280F81D5BD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0" r="12730"/>
          <a:stretch>
            <a:fillRect/>
          </a:stretch>
        </p:blipFill>
        <p:spPr>
          <a:xfrm>
            <a:off x="613954" y="0"/>
            <a:ext cx="10241279" cy="6858000"/>
          </a:xfrm>
        </p:spPr>
      </p:pic>
    </p:spTree>
    <p:extLst>
      <p:ext uri="{BB962C8B-B14F-4D97-AF65-F5344CB8AC3E}">
        <p14:creationId xmlns:p14="http://schemas.microsoft.com/office/powerpoint/2010/main" val="349297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28678-0B47-4492-92FB-B1F73643C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209476-2F2B-4B69-997A-C2CC01E24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Число говорящих – 339,870 (как второй язык – 20,000). Является официальным языком, но не является языком образования. Большинство носителей также владеют еще несколькими языками: нидерландским, испанским, английским.</a:t>
            </a:r>
          </a:p>
        </p:txBody>
      </p:sp>
    </p:spTree>
    <p:extLst>
      <p:ext uri="{BB962C8B-B14F-4D97-AF65-F5344CB8AC3E}">
        <p14:creationId xmlns:p14="http://schemas.microsoft.com/office/powerpoint/2010/main" val="270646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5E904-4E9A-463D-BFF0-64FA7C17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Типологическая характеристика</a:t>
            </a:r>
            <a:br>
              <a:rPr lang="ru-RU" dirty="0"/>
            </a:br>
            <a:r>
              <a:rPr lang="ru-RU" dirty="0"/>
              <a:t>Степень свободы выражения ГЗ: </a:t>
            </a:r>
            <a:r>
              <a:rPr lang="ru-RU" dirty="0" err="1"/>
              <a:t>аналитизм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850189-9E30-42EE-B8B9-ED748C67A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Несовершенный вид выражается показателем </a:t>
            </a:r>
            <a:r>
              <a:rPr lang="en-US" dirty="0"/>
              <a:t>ta, </a:t>
            </a:r>
            <a:r>
              <a:rPr lang="ru-RU" dirty="0"/>
              <a:t>совершенный – показателем </a:t>
            </a:r>
            <a:r>
              <a:rPr lang="en-US" dirty="0" err="1"/>
              <a:t>taba</a:t>
            </a:r>
            <a:r>
              <a:rPr lang="en-US" dirty="0"/>
              <a:t>, </a:t>
            </a:r>
            <a:r>
              <a:rPr lang="ru-RU" dirty="0"/>
              <a:t>будущее время – </a:t>
            </a:r>
            <a:r>
              <a:rPr lang="en-US" dirty="0"/>
              <a:t>lo.</a:t>
            </a:r>
          </a:p>
          <a:p>
            <a:pPr marL="0" indent="0">
              <a:buNone/>
            </a:pPr>
            <a:r>
              <a:rPr lang="en-GB" dirty="0"/>
              <a:t>tur </a:t>
            </a:r>
            <a:r>
              <a:rPr lang="en-GB" dirty="0" err="1"/>
              <a:t>hende</a:t>
            </a:r>
            <a:r>
              <a:rPr lang="en-GB" dirty="0"/>
              <a:t> lo </a:t>
            </a:r>
            <a:r>
              <a:rPr lang="en-GB" dirty="0" err="1"/>
              <a:t>wòrdu</a:t>
            </a:r>
            <a:r>
              <a:rPr lang="en-GB" dirty="0"/>
              <a:t> </a:t>
            </a:r>
            <a:r>
              <a:rPr lang="en-GB" dirty="0" err="1"/>
              <a:t>pordoná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all people FUT AUX forgiven</a:t>
            </a:r>
          </a:p>
          <a:p>
            <a:pPr marL="0" indent="0">
              <a:buNone/>
            </a:pPr>
            <a:r>
              <a:rPr lang="en-GB" dirty="0"/>
              <a:t>‘everybody will be forgiven’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68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C30804-5FFB-4288-94CF-E2FEDF70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 границ между морфемами: агглютинация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798B63D-1570-4A4B-AC86-93733B2B2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440" y="1690688"/>
            <a:ext cx="914699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6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C3D3522-AB6B-4363-809D-8C5A1D38F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51683"/>
            <a:ext cx="10515600" cy="195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42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EC1BD-2827-41D4-B69F-07EF79A1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маркирования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3DFFE3-DBE1-44A2-9B61-F44F59356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</a:t>
            </a:r>
            <a:r>
              <a:rPr lang="ru-RU" dirty="0" err="1"/>
              <a:t>поссессивной</a:t>
            </a:r>
            <a:r>
              <a:rPr lang="ru-RU" dirty="0"/>
              <a:t> ИГ:</a:t>
            </a:r>
            <a:r>
              <a:rPr lang="en-US" dirty="0"/>
              <a:t> </a:t>
            </a:r>
            <a:r>
              <a:rPr lang="ru-RU" dirty="0"/>
              <a:t>выражается с помощью конструкции </a:t>
            </a:r>
            <a:r>
              <a:rPr lang="en-US" dirty="0"/>
              <a:t>POSSESSOR – di – POSSESSED</a:t>
            </a:r>
            <a:r>
              <a:rPr lang="ru-RU" dirty="0"/>
              <a:t> – аналитическое </a:t>
            </a:r>
            <a:r>
              <a:rPr lang="ru-RU" dirty="0" err="1"/>
              <a:t>зависимостное</a:t>
            </a:r>
            <a:r>
              <a:rPr lang="ru-RU" dirty="0"/>
              <a:t> маркирование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Также возможна конструкция </a:t>
            </a:r>
            <a:r>
              <a:rPr lang="en-US" dirty="0"/>
              <a:t>POSSESSOR </a:t>
            </a:r>
            <a:r>
              <a:rPr lang="en-US" dirty="0" err="1"/>
              <a:t>su</a:t>
            </a:r>
            <a:r>
              <a:rPr lang="en-US" dirty="0"/>
              <a:t> POSSESSED, </a:t>
            </a:r>
            <a:r>
              <a:rPr lang="ru-RU" dirty="0"/>
              <a:t>в которой обладатель одушевленный  - </a:t>
            </a:r>
            <a:r>
              <a:rPr lang="ru-RU" dirty="0" err="1"/>
              <a:t>зависимостное</a:t>
            </a:r>
            <a:r>
              <a:rPr lang="ru-RU" dirty="0"/>
              <a:t> маркирование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024635-B766-4EFB-8DC4-8EA9C3343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44" y="3153525"/>
            <a:ext cx="10588956" cy="12367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9D8352-62D8-4B2A-970C-1C1B67597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567" y="5558588"/>
            <a:ext cx="5258214" cy="12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4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72CBDA1-8C95-48B6-9A2C-20DD5BC24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3"/>
            <a:ext cx="10515600" cy="5981020"/>
          </a:xfrm>
        </p:spPr>
        <p:txBody>
          <a:bodyPr/>
          <a:lstStyle/>
          <a:p>
            <a:r>
              <a:rPr lang="ru-RU" dirty="0"/>
              <a:t>В предикации: нулевое</a:t>
            </a:r>
          </a:p>
          <a:p>
            <a:pPr marL="0" indent="0">
              <a:buNone/>
            </a:pPr>
            <a:r>
              <a:rPr lang="ru-RU" dirty="0"/>
              <a:t>Ни глагол, ни его аргументы не маркированы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62DBA7-1087-41A2-BD91-8E1F5FE4A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41" y="2683312"/>
            <a:ext cx="11024118" cy="14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4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0A2CE-0ED7-4C83-8492-EB7F3ED2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ролевой кодировки: </a:t>
            </a:r>
            <a:r>
              <a:rPr lang="ru-RU" dirty="0" err="1"/>
              <a:t>аккузативная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4AB779B-71BA-4F73-B43C-A0830A59E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Поскольку согласование никак не выражено, и падежи не маркируются морфологически, синтаксические отношения выражаются порядком слов: </a:t>
            </a:r>
            <a:r>
              <a:rPr lang="en-US" dirty="0"/>
              <a:t>SVO</a:t>
            </a:r>
            <a:r>
              <a:rPr lang="ru-RU" dirty="0"/>
              <a:t>, и косвенное дополнение всегда предшествует прямому, даже в случае если они выражены местоимениями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07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4D3529-4DD2-4FE4-96BE-D2AD5109B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4747775"/>
            <a:ext cx="8528557" cy="1564125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E5398396-7B5B-4E7E-8873-219AD1F68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2525" y="3184187"/>
            <a:ext cx="5512059" cy="12913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976059-FEB4-4FE7-B488-21FD1EE62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620062"/>
            <a:ext cx="9658350" cy="156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9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DF50F3-1500-4785-813F-0F44E528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Базовый порядок слов: </a:t>
            </a:r>
            <a:r>
              <a:rPr lang="en-US" dirty="0"/>
              <a:t>SVO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EBBC1-BE21-4E07-ABA1-23AA91213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tur </a:t>
            </a:r>
            <a:r>
              <a:rPr lang="en-GB" dirty="0" err="1"/>
              <a:t>hende</a:t>
            </a:r>
            <a:r>
              <a:rPr lang="en-GB" dirty="0"/>
              <a:t> lo </a:t>
            </a:r>
            <a:r>
              <a:rPr lang="en-GB" dirty="0" err="1"/>
              <a:t>wòrdu</a:t>
            </a:r>
            <a:r>
              <a:rPr lang="en-GB" dirty="0"/>
              <a:t> </a:t>
            </a:r>
            <a:r>
              <a:rPr lang="en-GB" dirty="0" err="1"/>
              <a:t>pordoná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all people FUT AUX forgiven</a:t>
            </a:r>
          </a:p>
          <a:p>
            <a:pPr marL="0" indent="0">
              <a:buNone/>
            </a:pPr>
            <a:r>
              <a:rPr lang="en-GB" dirty="0"/>
              <a:t>‘everybody will be forgiven’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397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565F8-BE81-4BBD-8E28-482E6399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C426D7-65D9-46CD-945F-D58BA3DAE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Наличие пассива</a:t>
            </a:r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en-GB" dirty="0"/>
              <a:t>Papiamentu no </a:t>
            </a:r>
            <a:r>
              <a:rPr lang="ru-RU" dirty="0"/>
              <a:t>    </a:t>
            </a:r>
            <a:r>
              <a:rPr lang="en-GB" dirty="0"/>
              <a:t>ta </a:t>
            </a:r>
            <a:r>
              <a:rPr lang="ru-RU" dirty="0"/>
              <a:t>    </a:t>
            </a:r>
            <a:r>
              <a:rPr lang="en-GB" dirty="0" err="1"/>
              <a:t>wòrdu</a:t>
            </a:r>
            <a:r>
              <a:rPr lang="en-GB" dirty="0"/>
              <a:t>/</a:t>
            </a:r>
            <a:r>
              <a:rPr lang="en-GB" dirty="0" err="1"/>
              <a:t>ser</a:t>
            </a:r>
            <a:r>
              <a:rPr lang="en-GB" dirty="0"/>
              <a:t> </a:t>
            </a:r>
            <a:r>
              <a:rPr lang="en-GB" dirty="0" err="1"/>
              <a:t>duná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skol</a:t>
            </a:r>
            <a:endParaRPr lang="en-GB" dirty="0"/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en-GB" dirty="0"/>
              <a:t>Papiamentu NEG IMP AUX </a:t>
            </a:r>
            <a:r>
              <a:rPr lang="ru-RU" dirty="0"/>
              <a:t>            </a:t>
            </a:r>
            <a:r>
              <a:rPr lang="en-GB" dirty="0"/>
              <a:t>given in school</a:t>
            </a:r>
          </a:p>
          <a:p>
            <a:pPr marL="0" indent="0">
              <a:buNone/>
            </a:pPr>
            <a:r>
              <a:rPr lang="ru-RU" dirty="0"/>
              <a:t>  </a:t>
            </a:r>
            <a:r>
              <a:rPr lang="en-US" dirty="0"/>
              <a:t>‘Papiamentu is not taught in school’</a:t>
            </a:r>
            <a:endParaRPr lang="ru-RU" dirty="0"/>
          </a:p>
          <a:p>
            <a:r>
              <a:rPr lang="ru-RU" dirty="0"/>
              <a:t>Наличие тонов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7A53E-236C-45D9-A41F-C4B36702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61" y="4530000"/>
            <a:ext cx="942852" cy="232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5EF9D3-FDC0-478B-9961-0BB9A411C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34" y="4530000"/>
            <a:ext cx="616480" cy="23098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0740A8-78AD-471F-A471-528A22D9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866" y="4570921"/>
            <a:ext cx="1849441" cy="222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04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14506-E17E-4200-9AFB-35FCAFBF3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92635-53DF-4705-88B0-382F881EC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Kouwenberg</a:t>
            </a:r>
            <a:r>
              <a:rPr lang="en-GB" dirty="0"/>
              <a:t> S</a:t>
            </a:r>
            <a:r>
              <a:rPr lang="ru-RU" dirty="0"/>
              <a:t>.</a:t>
            </a:r>
            <a:r>
              <a:rPr lang="en-US" dirty="0"/>
              <a:t>,</a:t>
            </a:r>
            <a:r>
              <a:rPr lang="en-GB" dirty="0"/>
              <a:t> Murray E.  Papiamentu// </a:t>
            </a:r>
            <a:r>
              <a:rPr lang="en-US" dirty="0"/>
              <a:t>Languages of the World, 83</a:t>
            </a:r>
          </a:p>
          <a:p>
            <a:r>
              <a:rPr lang="en-US" dirty="0"/>
              <a:t>Jacobs, B.   The origin and originality of </a:t>
            </a:r>
            <a:r>
              <a:rPr lang="en-US" dirty="0" err="1"/>
              <a:t>passivization</a:t>
            </a:r>
            <a:endParaRPr lang="en-US" dirty="0"/>
          </a:p>
          <a:p>
            <a:pPr marL="0" indent="0">
              <a:buNone/>
            </a:pPr>
            <a:r>
              <a:rPr lang="en-GB" dirty="0"/>
              <a:t>in Papiamentu</a:t>
            </a:r>
          </a:p>
          <a:p>
            <a:r>
              <a:rPr lang="en-US" dirty="0"/>
              <a:t>apics-online.info</a:t>
            </a:r>
          </a:p>
          <a:p>
            <a:r>
              <a:rPr lang="ru-RU" dirty="0"/>
              <a:t>Томпсон, Р. У. Заметка о некоторых чертах, сближающих </a:t>
            </a:r>
            <a:r>
              <a:rPr lang="ru-RU" dirty="0" err="1"/>
              <a:t>креолизованные</a:t>
            </a:r>
            <a:r>
              <a:rPr lang="ru-RU" dirty="0"/>
              <a:t> диалекты Старого и Нового Света// Новое в лингвистике, </a:t>
            </a:r>
            <a:r>
              <a:rPr lang="ru-RU" dirty="0" err="1"/>
              <a:t>вып</a:t>
            </a:r>
            <a:r>
              <a:rPr lang="ru-RU" dirty="0"/>
              <a:t>. 6</a:t>
            </a:r>
          </a:p>
          <a:p>
            <a:r>
              <a:rPr lang="en-US" dirty="0"/>
              <a:t>ethnologue.com</a:t>
            </a:r>
            <a:endParaRPr lang="ru-RU" dirty="0"/>
          </a:p>
          <a:p>
            <a:pPr fontAlgn="t"/>
            <a:r>
              <a:rPr lang="en-US" dirty="0" err="1"/>
              <a:t>Sebba</a:t>
            </a:r>
            <a:r>
              <a:rPr lang="en-US" dirty="0"/>
              <a:t> M., </a:t>
            </a:r>
          </a:p>
          <a:p>
            <a:pPr fontAlgn="t"/>
            <a:r>
              <a:rPr lang="en-US" dirty="0"/>
              <a:t>The Syntax of Serial Verbs: An investigation into </a:t>
            </a:r>
            <a:r>
              <a:rPr lang="en-US" dirty="0" err="1"/>
              <a:t>serialisation</a:t>
            </a:r>
            <a:r>
              <a:rPr lang="en-US" dirty="0"/>
              <a:t> in Sranan and other languages, 1987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8806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</TotalTime>
  <Words>324</Words>
  <Application>Microsoft Office PowerPoint</Application>
  <PresentationFormat>Широкоэкранный</PresentationFormat>
  <Paragraphs>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Папьяменту</vt:lpstr>
      <vt:lpstr>Генеалогическая и ареальная информация</vt:lpstr>
      <vt:lpstr>Презентация PowerPoint</vt:lpstr>
      <vt:lpstr>Социолингвистическая информация</vt:lpstr>
      <vt:lpstr>Типологическая характеристика Степень свободы выражения ГЗ: аналитизм</vt:lpstr>
      <vt:lpstr>Характер границ между морфемами: агглютинация</vt:lpstr>
      <vt:lpstr>Презентация PowerPoint</vt:lpstr>
      <vt:lpstr>Тип маркирования</vt:lpstr>
      <vt:lpstr>Презентация PowerPoint</vt:lpstr>
      <vt:lpstr>Тип ролевой кодировки: аккузативная</vt:lpstr>
      <vt:lpstr>Презентация PowerPoint</vt:lpstr>
      <vt:lpstr>Базовый порядок слов: SVO</vt:lpstr>
      <vt:lpstr>Особенности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Папьяменту</dc:title>
  <dc:creator>User User</dc:creator>
  <cp:lastModifiedBy>User User</cp:lastModifiedBy>
  <cp:revision>29</cp:revision>
  <dcterms:created xsi:type="dcterms:W3CDTF">2017-12-03T11:37:21Z</dcterms:created>
  <dcterms:modified xsi:type="dcterms:W3CDTF">2017-12-26T20:24:05Z</dcterms:modified>
</cp:coreProperties>
</file>