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7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6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B9EB8D-F484-8A00-AFDD-52A733BC1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F20BFD0-06B0-AF15-9CE8-283820B06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3B879C-3145-CD1E-1121-D098AC03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EAB413-2189-4305-671E-3013BD23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F38551-79AB-26AF-C2B9-D491BE50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81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000E38-77EE-BAC3-C212-F83E8DA3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3BEBE2-EBF4-F71E-55BB-E184A326E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475C2DB-0C9A-6746-D1B6-4E4AE0D94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389B8C-D3BE-2AA6-15E1-42BFECB9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59D582-561E-FBAA-337E-F63DF9945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9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4BF609-82F0-2A47-4FC6-0FD1769F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4FFDA2-6C57-2F3F-4329-F3CBD6315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707942-DBD9-E66C-051F-73778E18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8842BF-8B2A-C6DE-A4F2-2B052442B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9DBECD-D393-FDE5-83FD-F3C04EFC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0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9C99B-6132-C40D-50CB-04F3D58B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AC0610-F53B-EF46-2D40-8D7283C93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19FE7C-573A-7D57-0D88-79910AAEE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EA4E5DA-079A-68BF-B527-99C940ACD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EEE184A-B225-2369-9F78-85A20152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8400D5-25D7-89CB-35A5-A40B74AD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02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5C52AE-F00A-B0CD-787C-B69FA0F5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4242E2-1041-C2AA-ADF5-250E94F02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0CC5E9C-8886-F72B-7E21-017789FA3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1249CDC-C1E6-5739-F0AD-69018F4ED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FFAC797-12D9-8A10-1CA6-76B461F6F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DCA3052-8A8F-9969-9161-2526B6424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1520516-6F2A-06A4-E8D9-8538A3190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BC7BB68-BDC0-E4E5-9185-314348DA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63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C305BE-655F-1CC8-8A8C-66EAB5A0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1D2AB60-405D-C56A-3225-7CDAA22A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BC89BD6-30B4-F099-3EB9-F1C9E11C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0A3978C-CF3B-A320-59B1-CAF53F526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5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97A9247-9013-C43B-8C6C-BD1630D3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2921422-E5E5-E3B6-DC98-192BDE14F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809F765-4091-3DE3-1FDB-E7B68D3D7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F1BE2B-CF62-117B-0BCD-AFE0A216F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EBE5D59-A3F6-4A60-85A8-A2917B96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0F76592-16AE-597C-E15E-53E9C7DDB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F86DF81-1786-AB05-EBD1-756723102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2E67CB3-BD94-D993-3830-06853AA8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1BC726C-69F3-0043-5D1A-366A7F1F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935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A7A58E-B03E-CB25-8CC5-3E7912A67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AA083AA-5388-008E-C5F0-96C0A1E052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F8B5A65-4224-0F83-19B9-2FAF39F41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963D8E-D15F-2A0F-7508-F36D85616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138CBE-AFA4-544E-EBF8-D119FF009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EA8C98-5D10-7917-EEEC-B205C121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05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EE153B-9F94-3CA5-1F64-26F56A6D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F039527-A7A6-7EFE-E31B-468CD8955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B8A9CB-2FE3-3237-51C8-00E9F4117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9167ED-5BCC-20A4-AD43-8A42FAAC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44471F-89BA-6CDD-9948-B1D53EED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42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3AA8F13-F292-EEBC-AF30-8EF81F3D3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4F65452-3E8C-DDED-3317-BAF0A53C4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A5BD41-C9BE-504A-E6B5-AC75192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BDEEC2-1002-41A6-D724-C644998B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8D75C8-A202-5452-963A-91A2BF14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74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26EFC6-0403-2DF5-7E8E-2FEA7AAA9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E9FDB81-3562-836C-052A-BFFB0DDC6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B77FAC-DF6F-9A5D-04B7-B232531B2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D4D2D3-50FC-4DCE-9D29-FCF3BA483FF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640154-520A-0655-798C-E7F0DC6AD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D247FD7-5CB8-4B1B-B75D-CD683C5B5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5BFA8-8403-438F-A84A-F8D82B894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9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F69A8E5-A37A-D393-BB09-041381452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AAC534-A869-058B-B38F-76D9E25B33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Мансийский язык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северный диалект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614C0F-D009-B281-0D8E-4E10C57C9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65372"/>
            <a:ext cx="9144000" cy="1698136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Савинова Селена,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1 курс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ФП</a:t>
            </a:r>
          </a:p>
          <a:p>
            <a:r>
              <a:rPr lang="ru-RU" dirty="0">
                <a:latin typeface="Century Gothic" panose="020B0502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62683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Генеалогическая и ареальная информация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xmlns="" id="{59BBE659-E41C-7894-7381-9A1458E66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36" y="2169842"/>
            <a:ext cx="5174064" cy="361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5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3247"/>
            <a:ext cx="9461360" cy="3423715"/>
          </a:xfrm>
        </p:spPr>
        <p:txBody>
          <a:bodyPr>
            <a:normAutofit fontScale="550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ru-RU" sz="3200" b="1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Выделяется 4 </a:t>
            </a:r>
            <a:r>
              <a:rPr lang="ru-RU" sz="3200" b="1" i="0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диалектные группы</a:t>
            </a:r>
            <a:r>
              <a:rPr lang="ru-RU" sz="3200" b="1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 мансийского языка: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северная (по рекам </a:t>
            </a:r>
            <a:r>
              <a:rPr lang="ru-RU" sz="3200" b="0" i="0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Северная Сосьва</a:t>
            </a: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, </a:t>
            </a:r>
            <a:r>
              <a:rPr lang="ru-RU" sz="3200" b="0" i="0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Ляпин</a:t>
            </a: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 и Верхняя Лозьва; в северном диалекте насчитывается приблизительно 6 </a:t>
            </a:r>
            <a:r>
              <a:rPr lang="ru-RU" sz="3200" b="0" i="0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говоров</a:t>
            </a: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, различия между которыми, в основном, заключаются в фонетике);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восточная (по </a:t>
            </a:r>
            <a:r>
              <a:rPr lang="ru-RU" sz="3200" b="0" i="0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Конде</a:t>
            </a: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);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западная (Средняя и Нижняя Лозьва, Пелым) †;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ru-RU" sz="32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южная (по Тавде) †</a:t>
            </a:r>
          </a:p>
          <a:p>
            <a:endParaRPr lang="ru-RU" dirty="0">
              <a:highlight>
                <a:srgbClr val="FFFDE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43339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А. Тип выражения грамматических значений – синтетический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3925"/>
            <a:ext cx="9953730" cy="3283037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am ti-xōtal ālpəl kwāl-s-um kwāl-tt-uwe-s-um ruɕ piɣ-na </a:t>
            </a:r>
            <a:endParaRPr lang="fr-FR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/>
            </a:r>
            <a:br>
              <a:rPr lang="fr-FR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</a:br>
            <a:endParaRPr lang="fr-FR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1SG </a:t>
            </a:r>
            <a:r>
              <a:rPr lang="ru-RU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этот-день утро встать-</a:t>
            </a:r>
            <a:r>
              <a:rPr lang="fr-FR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PST-1SG </a:t>
            </a:r>
            <a:r>
              <a:rPr lang="ru-RU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встать-</a:t>
            </a:r>
            <a:r>
              <a:rPr lang="fr-FR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CAUS-PASS-PST-1SG </a:t>
            </a:r>
            <a:r>
              <a:rPr lang="ru-RU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русский сын-</a:t>
            </a:r>
            <a:r>
              <a:rPr lang="fr-FR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LAT </a:t>
            </a:r>
            <a:endParaRPr lang="fr-FR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/>
            </a:r>
            <a:br>
              <a:rPr lang="fr-FR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</a:br>
            <a:endParaRPr lang="fr-FR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Я сегодня рано проснулся, меня разбудил русский парень (друг)</a:t>
            </a:r>
            <a:endParaRPr lang="ru-RU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66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Б. Характер границы между морфемами – агглютинация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85" y="2793441"/>
            <a:ext cx="11179630" cy="3514149"/>
          </a:xfrm>
        </p:spPr>
        <p:txBody>
          <a:bodyPr>
            <a:normAutofit fontScale="70000" lnSpcReduction="20000"/>
          </a:bodyPr>
          <a:lstStyle/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ta=powar-āl-ne-te n'awram-ət ti-t sāw ōl-əs </a:t>
            </a:r>
            <a:r>
              <a:rPr lang="fr-FR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at=wā-ɣ-l-um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wāxt-axteɣ-t tiɣ ke ji-s takwi wā-ɣ-t-e </a:t>
            </a:r>
            <a:endParaRPr lang="fr-FR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highlight>
                  <a:srgbClr val="FFFDEF"/>
                </a:highlight>
                <a:latin typeface="Century Gothic" panose="020B0502020202020204" pitchFamily="34" charset="0"/>
              </a:rPr>
              <a:t/>
            </a:r>
            <a:br>
              <a:rPr lang="fr-FR" sz="3600" dirty="0">
                <a:highlight>
                  <a:srgbClr val="FFFDEF"/>
                </a:highlight>
                <a:latin typeface="Century Gothic" panose="020B0502020202020204" pitchFamily="34" charset="0"/>
              </a:rPr>
            </a:b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PTCL=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валяться-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ASP-MIR.NPST-3SG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ребёнок-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PL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этот-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LOC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много быть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PST[3SG] </a:t>
            </a:r>
            <a:r>
              <a:rPr lang="fr-FR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NEG=</a:t>
            </a:r>
            <a:r>
              <a:rPr lang="ru-RU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знать-</a:t>
            </a:r>
            <a:r>
              <a:rPr lang="fr-FR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NPST-SG.O-1SG.S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кричать-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REFL-NPST-3PL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сюда 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COND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идти-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PST[3SG] 3SG.EMPH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знать-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NPST-SG.O-3SG.S </a:t>
            </a:r>
            <a:endParaRPr lang="fr-FR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dirty="0">
                <a:highlight>
                  <a:srgbClr val="FFFDEF"/>
                </a:highlight>
                <a:latin typeface="Century Gothic" panose="020B0502020202020204" pitchFamily="34" charset="0"/>
              </a:rPr>
              <a:t/>
            </a:r>
            <a:br>
              <a:rPr lang="fr-FR" sz="3600" dirty="0">
                <a:highlight>
                  <a:srgbClr val="FFFDEF"/>
                </a:highlight>
                <a:latin typeface="Century Gothic" panose="020B0502020202020204" pitchFamily="34" charset="0"/>
              </a:rPr>
            </a:b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Валялся, детей тут много было, </a:t>
            </a:r>
            <a:r>
              <a:rPr lang="ru-RU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не знаю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, кричат, сюда если пришёл, неизвестно</a:t>
            </a:r>
            <a:endParaRPr lang="ru-RU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53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200967"/>
            <a:ext cx="10515600" cy="164158"/>
          </a:xfrm>
        </p:spPr>
        <p:txBody>
          <a:bodyPr>
            <a:normAutofit fontScale="90000"/>
          </a:bodyPr>
          <a:lstStyle/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415"/>
            <a:ext cx="10355664" cy="5051547"/>
          </a:xfrm>
        </p:spPr>
        <p:txBody>
          <a:bodyPr>
            <a:normAutofit fontScale="92500" lnSpcReduction="10000"/>
          </a:bodyPr>
          <a:lstStyle/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low tāl ōs n'ōr-t jal-as-as-mēn n'āwram-əŋ tāɣəl </a:t>
            </a:r>
            <a:r>
              <a:rPr lang="fr-FR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mān'-riɕ-ət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n'āwram-an-mēn tox ta=jal-as-amēn n'ōr-t </a:t>
            </a:r>
            <a:endParaRPr lang="fr-FR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десять год 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ADD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гора-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LOC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шагать-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ASP-PST-1DU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ребёнок-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PROP1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полный </a:t>
            </a:r>
            <a:r>
              <a:rPr lang="ru-RU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маленький-</a:t>
            </a:r>
            <a:r>
              <a:rPr lang="fr-FR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PEJ-PL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ребёнок-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PL-POSS.1DU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так 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PTCL=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ходить-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ASP-1DU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гора</a:t>
            </a: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LOC </a:t>
            </a:r>
            <a:endParaRPr lang="ru-RU" sz="2400" b="0" i="0" u="none" strike="noStrike" dirty="0">
              <a:solidFill>
                <a:srgbClr val="1A1A1A"/>
              </a:solidFill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3600" b="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10 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лет в горах ездили, с детьми, </a:t>
            </a:r>
            <a:r>
              <a:rPr lang="ru-RU" sz="2400" b="1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маленькие</a:t>
            </a:r>
            <a:r>
              <a:rPr lang="ru-RU" sz="2400" b="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дети были, так и ездили в горах.</a:t>
            </a:r>
            <a:endParaRPr lang="ru-RU" sz="3600" dirty="0">
              <a:highlight>
                <a:srgbClr val="FFFDEF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5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200967"/>
            <a:ext cx="10515600" cy="164158"/>
          </a:xfrm>
        </p:spPr>
        <p:txBody>
          <a:bodyPr>
            <a:normAutofit fontScale="90000"/>
          </a:bodyPr>
          <a:lstStyle/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415"/>
            <a:ext cx="10355664" cy="5051547"/>
          </a:xfrm>
        </p:spPr>
        <p:txBody>
          <a:bodyPr>
            <a:normAutofit/>
          </a:bodyPr>
          <a:lstStyle/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mat-sir pērim-n jal-s-um os pəj-e </a:t>
            </a:r>
            <a:r>
              <a:rPr lang="fr-FR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xot=wis-l-um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takwi </a:t>
            </a:r>
            <a:endParaRPr lang="ru-RU" b="0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fr-FR" sz="2400" b="0" dirty="0"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INDEF-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разный Пермь-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LAT 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сходить-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PST-1SG ADD 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сын-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POSS.3SG </a:t>
            </a:r>
            <a:r>
              <a:rPr lang="ru-RU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от=взять</a:t>
            </a:r>
            <a:r>
              <a:rPr lang="fr-FR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SG.O-1SG.S </a:t>
            </a:r>
            <a:r>
              <a:rPr lang="fr-FR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3SG.EMPH </a:t>
            </a:r>
            <a:endParaRPr lang="ru-RU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fr-FR" sz="2400" b="0" dirty="0"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Как же, в </a:t>
            </a:r>
            <a:r>
              <a:rPr lang="ru-RU" dirty="0">
                <a:solidFill>
                  <a:srgbClr val="353744"/>
                </a:solidFill>
                <a:latin typeface="Century Gothic" panose="020B0502020202020204" pitchFamily="34" charset="0"/>
              </a:rPr>
              <a:t>П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ермь ездила, сына </a:t>
            </a:r>
            <a:r>
              <a:rPr lang="ru-RU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забрала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сама</a:t>
            </a:r>
            <a:endParaRPr lang="ru-RU" sz="2400" b="0" dirty="0">
              <a:effectLst/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3600" dirty="0">
              <a:highlight>
                <a:srgbClr val="FFFDEF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914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45029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В. Локус маркирования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9621"/>
            <a:ext cx="9953730" cy="4177341"/>
          </a:xfrm>
        </p:spPr>
        <p:txBody>
          <a:bodyPr>
            <a:noAutofit/>
          </a:bodyPr>
          <a:lstStyle/>
          <a:p>
            <a:pPr marL="0" indent="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b="1" i="0" u="none" strike="noStrike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в посессивной именной группе – вершинный</a:t>
            </a:r>
          </a:p>
          <a:p>
            <a:pPr marL="0" indent="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fr-FR" sz="220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mat-sir pērim-n jal-s-um os </a:t>
            </a:r>
            <a:r>
              <a:rPr lang="fr-FR" sz="2400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pəj-e</a:t>
            </a: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fr-FR" sz="24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xot=wis-l-um </a:t>
            </a: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takwi </a:t>
            </a:r>
            <a:endParaRPr lang="ru-RU" sz="2400" b="0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INDEF-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разный Пермь-</a:t>
            </a: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LAT 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сходить-</a:t>
            </a: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PST-1SG ADD </a:t>
            </a:r>
            <a:r>
              <a:rPr lang="ru-RU" sz="2400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сын-</a:t>
            </a:r>
            <a:r>
              <a:rPr lang="fr-FR" sz="2400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POSS.3SG</a:t>
            </a:r>
            <a:r>
              <a:rPr lang="fr-FR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от=взять</a:t>
            </a:r>
            <a:r>
              <a:rPr lang="fr-FR" sz="24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SG.O-1SG.S 3SG.EMPH </a:t>
            </a:r>
            <a:endParaRPr lang="ru-RU" sz="2400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Как же, в </a:t>
            </a:r>
            <a:r>
              <a:rPr lang="ru-RU" sz="2400" dirty="0">
                <a:solidFill>
                  <a:srgbClr val="353744"/>
                </a:solidFill>
                <a:latin typeface="Century Gothic" panose="020B0502020202020204" pitchFamily="34" charset="0"/>
              </a:rPr>
              <a:t>П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ермь ездила, </a:t>
            </a:r>
            <a:r>
              <a:rPr lang="en-US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её</a:t>
            </a:r>
            <a:r>
              <a:rPr lang="en-US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] </a:t>
            </a:r>
            <a:r>
              <a:rPr lang="ru-RU" sz="2400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сына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забрала </a:t>
            </a:r>
            <a:r>
              <a:rPr lang="ru-RU" sz="2400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сама</a:t>
            </a:r>
            <a:endParaRPr lang="ru-RU" sz="2000" b="0" dirty="0"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57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В предикации – вершинный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22137"/>
            <a:ext cx="9933633" cy="3366197"/>
          </a:xfrm>
        </p:spPr>
        <p:txBody>
          <a:bodyPr>
            <a:normAutofit fontScale="85000" lnSpcReduction="20000"/>
          </a:bodyPr>
          <a:lstStyle/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mat-sir pērim-n jal-s-um os pəj-e </a:t>
            </a:r>
            <a:r>
              <a:rPr lang="fr-FR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xot=wis-l-um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takwi </a:t>
            </a:r>
            <a:endParaRPr lang="ru-RU" b="0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fr-FR" sz="2400" b="0" dirty="0"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INDEF-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разный Пермь-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LAT 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сходить-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PST-1SG ADD 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сын-</a:t>
            </a:r>
            <a:r>
              <a:rPr lang="fr-FR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POSS.3SG </a:t>
            </a:r>
            <a:r>
              <a:rPr lang="ru-RU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от=взять</a:t>
            </a:r>
            <a:r>
              <a:rPr lang="fr-FR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SG.O-1SG.S </a:t>
            </a:r>
            <a:r>
              <a:rPr lang="fr-FR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3SG.EMPH </a:t>
            </a:r>
            <a:endParaRPr lang="ru-RU" i="0" u="none" strike="noStrike" dirty="0">
              <a:solidFill>
                <a:srgbClr val="353744"/>
              </a:solidFill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fr-FR" sz="2400" b="0" dirty="0">
              <a:effectLst/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Как же, в </a:t>
            </a:r>
            <a:r>
              <a:rPr lang="ru-RU" dirty="0">
                <a:solidFill>
                  <a:srgbClr val="353744"/>
                </a:solidFill>
                <a:latin typeface="Century Gothic" panose="020B0502020202020204" pitchFamily="34" charset="0"/>
              </a:rPr>
              <a:t>П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ермь ездила, сына </a:t>
            </a:r>
            <a:r>
              <a:rPr lang="ru-RU" b="1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забрала</a:t>
            </a:r>
            <a:r>
              <a:rPr lang="ru-RU" b="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 сама</a:t>
            </a:r>
            <a:endParaRPr lang="ru-RU" sz="2400" b="0" dirty="0">
              <a:effectLst/>
              <a:latin typeface="Century Gothic" panose="020B0502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29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1015"/>
            <a:ext cx="10515600" cy="287382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Г. Тип ролевой кодировки</a:t>
            </a:r>
            <a:r>
              <a:rPr lang="en-US" b="1" dirty="0">
                <a:latin typeface="Century Gothic" panose="020B0502020202020204" pitchFamily="34" charset="0"/>
              </a:rPr>
              <a:t> – fluid type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2F7D83-F2A3-3893-3862-457340124414}"/>
              </a:ext>
            </a:extLst>
          </p:cNvPr>
          <p:cNvSpPr txBox="1"/>
          <p:nvPr/>
        </p:nvSpPr>
        <p:spPr>
          <a:xfrm>
            <a:off x="838200" y="2098487"/>
            <a:ext cx="6094324" cy="168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entury Gothic" panose="020B0502020202020204" pitchFamily="34" charset="0"/>
              </a:rPr>
              <a:t>takos kinsi tēnut ta=kos kins-i tēnut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entury Gothic" panose="020B0502020202020204" pitchFamily="34" charset="0"/>
              </a:rPr>
              <a:t>PTCL=CONC </a:t>
            </a:r>
            <a:r>
              <a:rPr lang="ru-RU" sz="2400" dirty="0">
                <a:latin typeface="Century Gothic" panose="020B0502020202020204" pitchFamily="34" charset="0"/>
              </a:rPr>
              <a:t>искать-</a:t>
            </a:r>
            <a:r>
              <a:rPr lang="fr-FR" sz="2400" dirty="0">
                <a:latin typeface="Century Gothic" panose="020B0502020202020204" pitchFamily="34" charset="0"/>
              </a:rPr>
              <a:t>NPST[3SG] </a:t>
            </a:r>
            <a:r>
              <a:rPr lang="ru-RU" sz="2400" dirty="0">
                <a:latin typeface="Century Gothic" panose="020B0502020202020204" pitchFamily="34" charset="0"/>
              </a:rPr>
              <a:t>еда </a:t>
            </a:r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как бы </a:t>
            </a:r>
            <a:r>
              <a:rPr lang="en-US" sz="2400" dirty="0">
                <a:latin typeface="Century Gothic" panose="020B0502020202020204" pitchFamily="34" charset="0"/>
              </a:rPr>
              <a:t>[</a:t>
            </a:r>
            <a:r>
              <a:rPr lang="ru-RU" sz="2400" dirty="0">
                <a:latin typeface="Century Gothic" panose="020B0502020202020204" pitchFamily="34" charset="0"/>
              </a:rPr>
              <a:t>она</a:t>
            </a:r>
            <a:r>
              <a:rPr lang="en-US" sz="2400" dirty="0">
                <a:latin typeface="Century Gothic" panose="020B0502020202020204" pitchFamily="34" charset="0"/>
              </a:rPr>
              <a:t>] </a:t>
            </a:r>
            <a:r>
              <a:rPr lang="ru-RU" sz="2400" dirty="0">
                <a:latin typeface="Century Gothic" panose="020B0502020202020204" pitchFamily="34" charset="0"/>
              </a:rPr>
              <a:t>не искала еду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0F08234-1099-DB9E-87B9-14E9935A79B9}"/>
              </a:ext>
            </a:extLst>
          </p:cNvPr>
          <p:cNvSpPr txBox="1"/>
          <p:nvPr/>
        </p:nvSpPr>
        <p:spPr>
          <a:xfrm>
            <a:off x="838200" y="4211444"/>
            <a:ext cx="9662327" cy="168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entury Gothic" panose="020B0502020202020204" pitchFamily="34" charset="0"/>
              </a:rPr>
              <a:t>ēkwariɕ puwər n’ān’ wārum ēkwa-riɕ puwər n'ān' wār-um </a:t>
            </a:r>
            <a:r>
              <a:rPr lang="ru-RU" sz="2400" dirty="0">
                <a:latin typeface="Century Gothic" panose="020B0502020202020204" pitchFamily="34" charset="0"/>
              </a:rPr>
              <a:t>женщина-</a:t>
            </a:r>
            <a:r>
              <a:rPr lang="fr-FR" sz="2400" dirty="0">
                <a:latin typeface="Century Gothic" panose="020B0502020202020204" pitchFamily="34" charset="0"/>
              </a:rPr>
              <a:t>PEJ </a:t>
            </a:r>
            <a:r>
              <a:rPr lang="ru-RU" sz="2400" dirty="0">
                <a:latin typeface="Century Gothic" panose="020B0502020202020204" pitchFamily="34" charset="0"/>
              </a:rPr>
              <a:t>круглый хлеб делать-</a:t>
            </a:r>
            <a:r>
              <a:rPr lang="fr-FR" sz="2400" dirty="0">
                <a:latin typeface="Century Gothic" panose="020B0502020202020204" pitchFamily="34" charset="0"/>
              </a:rPr>
              <a:t>MIR.PST[3SG]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жена круглый хлеб сделала </a:t>
            </a:r>
          </a:p>
        </p:txBody>
      </p:sp>
    </p:spTree>
    <p:extLst>
      <p:ext uri="{BB962C8B-B14F-4D97-AF65-F5344CB8AC3E}">
        <p14:creationId xmlns:p14="http://schemas.microsoft.com/office/powerpoint/2010/main" val="3813621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1015"/>
            <a:ext cx="10515600" cy="2873828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Г. Тип ролевой кодировки – </a:t>
            </a:r>
            <a:r>
              <a:rPr lang="en-US" b="1" dirty="0">
                <a:latin typeface="Century Gothic" panose="020B0502020202020204" pitchFamily="34" charset="0"/>
              </a:rPr>
              <a:t>fluid type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98CBDF10-7CD2-9248-B268-C3CF966C4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" t="1957" r="758" b="1872"/>
          <a:stretch/>
        </p:blipFill>
        <p:spPr bwMode="auto">
          <a:xfrm>
            <a:off x="2669512" y="2130251"/>
            <a:ext cx="6852976" cy="412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08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44062"/>
          </a:xfrm>
        </p:spPr>
        <p:txBody>
          <a:bodyPr/>
          <a:lstStyle/>
          <a:p>
            <a:r>
              <a:rPr lang="ru-RU" b="1" dirty="0">
                <a:latin typeface="Century Gothic" panose="020B0502020202020204" pitchFamily="34" charset="0"/>
              </a:rPr>
              <a:t>Д. Базовый порядок слов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9913"/>
            <a:ext cx="9933633" cy="3225520"/>
          </a:xfrm>
        </p:spPr>
        <p:txBody>
          <a:bodyPr>
            <a:normAutofit fontScale="25000" lnSpcReduction="20000"/>
          </a:bodyPr>
          <a:lstStyle/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6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S</a:t>
            </a:r>
            <a:r>
              <a:rPr lang="en-US" sz="96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OV (</a:t>
            </a:r>
            <a:r>
              <a:rPr lang="ru-RU" sz="96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может быть </a:t>
            </a:r>
            <a:r>
              <a:rPr lang="en-US" sz="96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SVO </a:t>
            </a:r>
            <a:r>
              <a:rPr lang="ru-RU" sz="9600" i="0" u="none" strike="noStrike" dirty="0">
                <a:solidFill>
                  <a:srgbClr val="1A1A1A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под влиянием русского)</a:t>
            </a:r>
            <a:r>
              <a:rPr lang="fr-FR" sz="960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/>
            </a:r>
            <a:br>
              <a:rPr lang="fr-FR" sz="960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</a:br>
            <a:r>
              <a:rPr lang="fr-FR" sz="9600" i="0" u="none" strike="noStrike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adjective-noun</a:t>
            </a:r>
            <a:endParaRPr lang="fr-FR" sz="960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600" i="0" u="none" strike="noStrike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possessed-possessor</a:t>
            </a:r>
            <a:endParaRPr lang="ru-RU" sz="9600" i="0" u="none" strike="noStrike" dirty="0">
              <a:solidFill>
                <a:srgbClr val="000000"/>
              </a:solidFill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>
                <a:solidFill>
                  <a:srgbClr val="353744"/>
                </a:solidFill>
                <a:latin typeface="Century Gothic" panose="020B0502020202020204" pitchFamily="34" charset="0"/>
              </a:rPr>
              <a:t>Am </a:t>
            </a:r>
            <a:r>
              <a:rPr lang="fr-FR" sz="96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pəj-e xot=wis-l-um</a:t>
            </a:r>
          </a:p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60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1SG </a:t>
            </a:r>
            <a:r>
              <a:rPr lang="ru-RU" sz="96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сын-</a:t>
            </a:r>
            <a:r>
              <a:rPr lang="fr-FR" sz="96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POSS.3SG </a:t>
            </a:r>
            <a:r>
              <a:rPr lang="ru-RU" sz="96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от=взять</a:t>
            </a:r>
            <a:r>
              <a:rPr lang="fr-FR" sz="9600" i="0" u="none" strike="noStrike" dirty="0">
                <a:solidFill>
                  <a:srgbClr val="353744"/>
                </a:solidFill>
                <a:effectLst/>
                <a:latin typeface="Century Gothic" panose="020B0502020202020204" pitchFamily="34" charset="0"/>
              </a:rPr>
              <a:t>SG.O-1SG.S</a:t>
            </a:r>
          </a:p>
          <a:p>
            <a:pPr mar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>
                <a:highlight>
                  <a:srgbClr val="FFFDEF"/>
                </a:highlight>
                <a:latin typeface="Century Gothic" panose="020B0502020202020204" pitchFamily="34" charset="0"/>
              </a:rPr>
              <a:t>Я забрала сына</a:t>
            </a:r>
            <a:endParaRPr lang="fr-FR" sz="9600" dirty="0"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76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22137"/>
            <a:ext cx="9933633" cy="336619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1C7C6D3-8C94-F5CA-98B1-AD4A9628F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22" y="1513969"/>
            <a:ext cx="10751956" cy="380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82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7688"/>
          </a:xfrm>
        </p:spPr>
        <p:txBody>
          <a:bodyPr/>
          <a:lstStyle/>
          <a:p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22137"/>
            <a:ext cx="9933633" cy="336619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0843649-149C-64CB-CCD9-6E93C027D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07" y="3904884"/>
            <a:ext cx="8685046" cy="10074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F75563-F505-F0E5-726A-B4EBFB61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935" y="997181"/>
            <a:ext cx="8717057" cy="25892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FA684E9-19B6-C018-D9DA-DC558014A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935" y="4912349"/>
            <a:ext cx="8701017" cy="112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82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668" y="304835"/>
            <a:ext cx="10515600" cy="760290"/>
          </a:xfrm>
        </p:spPr>
        <p:txBody>
          <a:bodyPr/>
          <a:lstStyle/>
          <a:p>
            <a:r>
              <a:rPr lang="ru-RU" dirty="0" err="1">
                <a:latin typeface="Century Gothic" panose="020B0502020202020204" pitchFamily="34" charset="0"/>
              </a:rPr>
              <a:t>Миратив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668" y="1065125"/>
            <a:ext cx="10978663" cy="5436160"/>
          </a:xfrm>
        </p:spPr>
        <p:txBody>
          <a:bodyPr>
            <a:noAutofit/>
          </a:bodyPr>
          <a:lstStyle/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akwmat ōjkariɕ kon kwālum kolēnəl kolēnəl sunsi akw-mat ōjka-riɕ kon kwāl-um kol-ē-nəl kol-ē-nəl suns-i </a:t>
            </a:r>
            <a:endParaRPr lang="ru-RU"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один-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INDEF 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мужчина-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DIM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наружу </a:t>
            </a:r>
            <a:r>
              <a:rPr lang="ru-RU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выйти-</a:t>
            </a:r>
            <a:r>
              <a:rPr lang="fr-FR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MIR.PST[3SG]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дом-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POSS.3SG-ABL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дом-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POSS.3SG-ABL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смотреть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NPST[3SG] </a:t>
            </a: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Один мужчина вышел из своего дома, смотрит </a:t>
            </a:r>
            <a:endParaRPr lang="ru-RU" sz="1500" i="0" u="none" strike="noStrike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kon kwāl-um ta-kem kon tanaj mā-te ta-kem lūpta-l tēl-ime kol-ē-nəl kon kwāl-ap-am suns-iɣl-axt-i </a:t>
            </a: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снаружи встать-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тот-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APPR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снаружи гляди земля-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тот-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APPR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цветок-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расти-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MIR.PASS[3SG]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дом-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POSS.3SG-ABL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снаружи </a:t>
            </a:r>
            <a:r>
              <a:rPr lang="ru-RU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встать-</a:t>
            </a:r>
            <a:r>
              <a:rPr lang="fr-FR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PFVMIR.PST[3SG]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смотреть-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ASP-REFL-NPST[3SG] </a:t>
            </a: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вышел на улицу: земля так во дворе зеленью покрылась, вышел из дома, смотрит (по округе) </a:t>
            </a:r>
            <a:r>
              <a:rPr lang="ru-RU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ru-RU" sz="1500" b="0" dirty="0">
                <a:effectLst/>
                <a:latin typeface="Century Gothic" panose="020B0502020202020204" pitchFamily="34" charset="0"/>
              </a:rPr>
            </a:b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ti os ti ōjka-riɕ os tanaj kon kwāl-um kērmant wi-m noms-i an’ aman </a:t>
            </a: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 этот 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это мужчина-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PEJ ADD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гляди снаружи </a:t>
            </a:r>
            <a:r>
              <a:rPr lang="ru-RU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встать-</a:t>
            </a:r>
            <a:r>
              <a:rPr lang="fr-FR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MIR.PST[3SG]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лопата </a:t>
            </a:r>
            <a:r>
              <a:rPr lang="ru-RU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взять-</a:t>
            </a:r>
            <a:r>
              <a:rPr lang="fr-FR" sz="15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MIR.PST[3SG]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думать-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NPST[3SG] 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сейчас 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 </a:t>
            </a:r>
            <a:r>
              <a:rPr lang="fr-FR" sz="15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1500" b="0" dirty="0">
                <a:effectLst/>
                <a:latin typeface="Century Gothic" panose="020B0502020202020204" pitchFamily="34" charset="0"/>
              </a:rPr>
            </a:b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 это этот мужчина, смотрите, во двор вышел, лопату взял, подумывает, то ли </a:t>
            </a:r>
            <a:r>
              <a:rPr lang="en-US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[</a:t>
            </a:r>
            <a:r>
              <a:rPr lang="ru-RU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к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артофель копать идет, что ли, что же копать идет, думает, куда пойти</a:t>
            </a:r>
            <a:r>
              <a:rPr lang="en-US" sz="1500" dirty="0">
                <a:latin typeface="Century Gothic" panose="020B0502020202020204" pitchFamily="34" charset="0"/>
              </a:rPr>
              <a:t>]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mar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>
                <a:effectLst/>
                <a:latin typeface="Century Gothic" panose="020B0502020202020204" pitchFamily="34" charset="0"/>
              </a:rPr>
              <a:t/>
            </a:r>
            <a:br>
              <a:rPr lang="ru-RU" sz="1600" b="0" dirty="0">
                <a:effectLst/>
                <a:latin typeface="Century Gothic" panose="020B0502020202020204" pitchFamily="34" charset="0"/>
              </a:rPr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13057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6281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Аспект (вид)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56044"/>
            <a:ext cx="10978663" cy="5838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E65FF7-F927-57E0-02A3-196FBAE35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65" y="1567543"/>
            <a:ext cx="9189869" cy="27715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02D980A-3EF1-B5ED-3735-C6E255262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064" y="4333628"/>
            <a:ext cx="9214063" cy="16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71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82804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Аспект (вид)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56044"/>
            <a:ext cx="10978663" cy="5838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38D24F-CE99-32FD-A9CE-F273DFDEE3F0}"/>
              </a:ext>
            </a:extLst>
          </p:cNvPr>
          <p:cNvSpPr txBox="1"/>
          <p:nvPr/>
        </p:nvSpPr>
        <p:spPr>
          <a:xfrm>
            <a:off x="3048838" y="2568582"/>
            <a:ext cx="60943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1A1A1A"/>
                </a:solidFill>
                <a:highlight>
                  <a:srgbClr val="FFFDEF"/>
                </a:highlight>
                <a:latin typeface="Century Gothic" panose="020B0502020202020204" pitchFamily="34" charset="0"/>
              </a:rPr>
              <a:t>ta=powar-āl-ne-te</a:t>
            </a:r>
            <a:endParaRPr lang="ru-RU" sz="3200" dirty="0" smtClean="0">
              <a:solidFill>
                <a:srgbClr val="1A1A1A"/>
              </a:solidFill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endParaRPr lang="ru-RU" sz="3200" b="0" i="0" u="none" strike="noStrike" dirty="0" smtClean="0">
              <a:solidFill>
                <a:srgbClr val="1A1A1A"/>
              </a:solidFill>
              <a:effectLst/>
              <a:latin typeface="Century Gothic" panose="020B0502020202020204" pitchFamily="34" charset="0"/>
            </a:endParaRPr>
          </a:p>
          <a:p>
            <a:r>
              <a:rPr lang="fr-FR" sz="3200" b="0" i="0" u="none" strike="noStrike" dirty="0" smtClean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PTCL=</a:t>
            </a:r>
            <a:r>
              <a:rPr lang="ru-RU" sz="3200" b="0" i="0" u="none" strike="noStrike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валяться-</a:t>
            </a:r>
            <a:r>
              <a:rPr lang="fr-FR" sz="3200" b="0" i="0" u="none" strike="noStrike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ASP-MIR.NPST-3SG</a:t>
            </a:r>
          </a:p>
          <a:p>
            <a:endParaRPr lang="fr-FR" sz="3200" dirty="0">
              <a:solidFill>
                <a:srgbClr val="1A1A1A"/>
              </a:solidFill>
              <a:latin typeface="Century Gothic" panose="020B0502020202020204" pitchFamily="34" charset="0"/>
            </a:endParaRPr>
          </a:p>
          <a:p>
            <a:r>
              <a:rPr lang="ru-RU" sz="3200" dirty="0">
                <a:latin typeface="Century Gothic" panose="020B0502020202020204" pitchFamily="34" charset="0"/>
              </a:rPr>
              <a:t>Валялся</a:t>
            </a:r>
          </a:p>
        </p:txBody>
      </p:sp>
    </p:spTree>
    <p:extLst>
      <p:ext uri="{BB962C8B-B14F-4D97-AF65-F5344CB8AC3E}">
        <p14:creationId xmlns:p14="http://schemas.microsoft.com/office/powerpoint/2010/main" val="3387997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7054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Диминутив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56044"/>
            <a:ext cx="10978663" cy="5838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38D24F-CE99-32FD-A9CE-F273DFDEE3F0}"/>
              </a:ext>
            </a:extLst>
          </p:cNvPr>
          <p:cNvSpPr txBox="1"/>
          <p:nvPr/>
        </p:nvSpPr>
        <p:spPr>
          <a:xfrm>
            <a:off x="973433" y="2097598"/>
            <a:ext cx="1024513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akwmat </a:t>
            </a:r>
            <a:r>
              <a:rPr lang="fr-FR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ōjka-kwe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kon kwālum kolēnəl kolēnəl sunsi akw-mat ōjka-riɕ kon kwāl-um kol-ē-nəl kol-ē-nəl suns-i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один-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INDEF </a:t>
            </a:r>
            <a:endParaRPr lang="fr-FR" sz="4000" b="0" dirty="0"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40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4000" b="0" dirty="0">
                <a:effectLst/>
                <a:latin typeface="Century Gothic" panose="020B0502020202020204" pitchFamily="34" charset="0"/>
              </a:rPr>
            </a:b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мужчина-</a:t>
            </a:r>
            <a:r>
              <a:rPr lang="fr-FR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DIM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наружу выйти-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MIR.PST[3SG]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дом-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POSS.3SG-ABL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дом-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POSS.3SG-ABL 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смотреть-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NPST[3SG] </a:t>
            </a:r>
            <a:endParaRPr lang="fr-FR" sz="4000" b="0" dirty="0"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4000" b="0" dirty="0">
                <a:effectLst/>
                <a:latin typeface="Century Gothic" panose="020B0502020202020204" pitchFamily="34" charset="0"/>
              </a:rPr>
              <a:t/>
            </a:r>
            <a:br>
              <a:rPr lang="fr-FR" sz="4000" b="0" dirty="0">
                <a:effectLst/>
                <a:latin typeface="Century Gothic" panose="020B0502020202020204" pitchFamily="34" charset="0"/>
              </a:rPr>
            </a:b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Один </a:t>
            </a: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мужчина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вышел из своего дома, смотрит </a:t>
            </a:r>
            <a:endParaRPr lang="ru-RU" sz="4000" b="0" dirty="0">
              <a:effectLst/>
              <a:latin typeface="Century Gothic" panose="020B0502020202020204" pitchFamily="34" charset="0"/>
            </a:endParaRPr>
          </a:p>
          <a:p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96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6F7DCB-813D-18B2-3E74-CC4CD232F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EAEC2-64B9-C560-760B-345137AA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920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FB40B-7669-B7AF-F6E8-F28BE6C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56044"/>
            <a:ext cx="10978663" cy="534572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highlight>
                  <a:srgbClr val="FFFDEF"/>
                </a:highlight>
              </a:rPr>
              <a:t/>
            </a:r>
            <a:br>
              <a:rPr lang="ru-RU" dirty="0">
                <a:highlight>
                  <a:srgbClr val="FFFDEF"/>
                </a:highlight>
              </a:rPr>
            </a:br>
            <a:r>
              <a:rPr lang="ru-RU" sz="190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Грамматики Емельянов А. И. К вопросам мансийской грамматики // «Советский Север», 1939, № 4.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Ромбандеева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, Е. И. Мансийский язык. — Ленинград: Просвещение, 1989. — 240 с. — 1000 экз.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Ромбандеева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Е. И. Синтаксис мансийского языка. М., 1979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Ромбандеева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Е. И. Синтаксис современного мансийского языка. Ханты-Мансийск: УИП ЮГУ, 2013. 253 с.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Ромбандеева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Е. И. Современный мансийский язык: лексика, фонетика, графика, орфография морфология, словообразование. Ханты-Мансийск: УИП ЮГУ, 2013. 352 с.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Сайнахова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А. И. Диалектология мансийского языка. Ханты-Мансийск: ООО «</a:t>
            </a: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Доминус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», 2012. 104 с.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 err="1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Сайнахова</a:t>
            </a:r>
            <a:r>
              <a:rPr lang="ru-RU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 А. И. Современный мансийский язык (фонетика, орфоэпия, графика, орфография, лексикология, фразеология, лексикография). Ханты-Мансийск: УИП ЮГУ, 2012.119 с.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b="0" i="0" dirty="0"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Полные тексты // Корпус Мансийского Языка URL: https://mansi.pro/corpus/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1900" b="0" i="0" dirty="0">
                <a:solidFill>
                  <a:srgbClr val="000000"/>
                </a:solidFill>
                <a:effectLst/>
                <a:highlight>
                  <a:srgbClr val="FFFDEF"/>
                </a:highlight>
                <a:latin typeface="Century Gothic" panose="020B0502020202020204" pitchFamily="34" charset="0"/>
              </a:rPr>
              <a:t>Honti, László. The Uralic Languages. — London — New York: Daniel Abondolo, 1998.</a:t>
            </a:r>
            <a:endParaRPr lang="ru-RU" sz="1900" b="0" i="0" dirty="0">
              <a:solidFill>
                <a:srgbClr val="000000"/>
              </a:solidFill>
              <a:effectLst/>
              <a:highlight>
                <a:srgbClr val="FFFDEF"/>
              </a:highlight>
              <a:latin typeface="Century Gothic" panose="020B0502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1900" dirty="0">
              <a:highlight>
                <a:srgbClr val="FFFDEF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135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221</Words>
  <Application>Microsoft Office PowerPoint</Application>
  <PresentationFormat>Широкоэкранный</PresentationFormat>
  <Paragraphs>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Century Gothic</vt:lpstr>
      <vt:lpstr>Тема Office</vt:lpstr>
      <vt:lpstr>Мансийский язык северный диалект</vt:lpstr>
      <vt:lpstr>Генеалогическая и ареальная информация</vt:lpstr>
      <vt:lpstr>Социолингвистическая информация</vt:lpstr>
      <vt:lpstr>А. Тип выражения грамматических значений – синтетический</vt:lpstr>
      <vt:lpstr>Б. Характер границы между морфемами – агглютинация </vt:lpstr>
      <vt:lpstr>Презентация PowerPoint</vt:lpstr>
      <vt:lpstr>Презентация PowerPoint</vt:lpstr>
      <vt:lpstr>В. Локус маркирования</vt:lpstr>
      <vt:lpstr>В предикации – вершинный </vt:lpstr>
      <vt:lpstr>Г. Тип ролевой кодировки – fluid type</vt:lpstr>
      <vt:lpstr>Г. Тип ролевой кодировки – fluid type</vt:lpstr>
      <vt:lpstr>Д. Базовый порядок слов</vt:lpstr>
      <vt:lpstr>Презентация PowerPoint</vt:lpstr>
      <vt:lpstr>Презентация PowerPoint</vt:lpstr>
      <vt:lpstr>Миратив</vt:lpstr>
      <vt:lpstr>Аспект (вид)</vt:lpstr>
      <vt:lpstr>Аспект (вид)</vt:lpstr>
      <vt:lpstr>Диминутив</vt:lpstr>
      <vt:lpstr>Список литературы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Мансийский язык северный диалект</dc:title>
  <dc:creator>Савинова Селена</dc:creator>
  <cp:lastModifiedBy>User</cp:lastModifiedBy>
  <cp:revision>6</cp:revision>
  <dcterms:created xsi:type="dcterms:W3CDTF">2024-04-24T01:11:27Z</dcterms:created>
  <dcterms:modified xsi:type="dcterms:W3CDTF">2024-05-14T22:51:58Z</dcterms:modified>
</cp:coreProperties>
</file>