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B8861-756C-4616-AE19-3A50FA0D194B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35822-A145-452F-91D1-AE594BC65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26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35822-A145-452F-91D1-AE594BC65EB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418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35822-A145-452F-91D1-AE594BC65EB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59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17605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777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0299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827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69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13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82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17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473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87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F9527CF-178E-4C73-B1BC-726D8A1E8790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149E2B2-2137-46D3-87C2-BCB67006F4C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99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Ирландский язык (</a:t>
            </a:r>
            <a:r>
              <a:rPr lang="en-GB" dirty="0" err="1" smtClean="0"/>
              <a:t>Gaeilge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Осипович Варя, 1 курс </a:t>
            </a:r>
            <a:r>
              <a:rPr lang="ru-RU" dirty="0" err="1" smtClean="0"/>
              <a:t>ОТиПЛ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57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9500" t="42510" r="35800" b="8277"/>
          <a:stretch/>
        </p:blipFill>
        <p:spPr>
          <a:xfrm>
            <a:off x="6697980" y="1719486"/>
            <a:ext cx="5494020" cy="5088421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4128" y="896526"/>
            <a:ext cx="4754880" cy="822960"/>
          </a:xfrm>
        </p:spPr>
        <p:txBody>
          <a:bodyPr>
            <a:noAutofit/>
          </a:bodyPr>
          <a:lstStyle/>
          <a:p>
            <a:r>
              <a:rPr lang="ru-RU" sz="2700" dirty="0" smtClean="0"/>
              <a:t>Генеалогическая информация</a:t>
            </a:r>
            <a:endParaRPr lang="ru-RU" sz="27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990888" y="896526"/>
            <a:ext cx="4754880" cy="822960"/>
          </a:xfrm>
        </p:spPr>
        <p:txBody>
          <a:bodyPr>
            <a:normAutofit/>
          </a:bodyPr>
          <a:lstStyle/>
          <a:p>
            <a:r>
              <a:rPr lang="ru-RU" sz="2700" dirty="0" smtClean="0"/>
              <a:t>Ареальн</a:t>
            </a:r>
            <a:r>
              <a:rPr lang="ru-RU" sz="2700" dirty="0"/>
              <a:t>ая </a:t>
            </a:r>
            <a:r>
              <a:rPr lang="ru-RU" sz="2700" dirty="0" smtClean="0"/>
              <a:t>информация</a:t>
            </a:r>
            <a:endParaRPr lang="ru-RU" sz="27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990888" y="1719486"/>
            <a:ext cx="4754880" cy="45898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 Европа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 </a:t>
            </a:r>
            <a:r>
              <a:rPr lang="ru-RU" sz="2800" dirty="0" smtClean="0"/>
              <a:t>Ирландия</a:t>
            </a:r>
            <a:endParaRPr lang="ru-RU" sz="2800" dirty="0"/>
          </a:p>
        </p:txBody>
      </p:sp>
      <p:pic>
        <p:nvPicPr>
          <p:cNvPr id="1026" name="Picture 2" descr="https://upload.wikimedia.org/wikipedia/commons/thumb/f/f6/Irish_speakers_in_2011.png/274px-Irish_speakers_in_20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903" y="3406877"/>
            <a:ext cx="2654935" cy="340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24128" y="1719486"/>
            <a:ext cx="4754880" cy="45898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 Индоевропейская семья.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 </a:t>
            </a:r>
            <a:r>
              <a:rPr lang="ru-RU" sz="2800" dirty="0" smtClean="0"/>
              <a:t>Кельтская ветвь. (вместе с, например, валлийским, галльским, бретонским)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 </a:t>
            </a:r>
            <a:r>
              <a:rPr lang="ru-RU" sz="2800" dirty="0" err="1" smtClean="0"/>
              <a:t>Гойдельская</a:t>
            </a:r>
            <a:r>
              <a:rPr lang="ru-RU" sz="2800" dirty="0" smtClean="0"/>
              <a:t> группа. (вместе с, </a:t>
            </a:r>
            <a:r>
              <a:rPr lang="ru-RU" sz="2800" dirty="0"/>
              <a:t>например, ш</a:t>
            </a:r>
            <a:r>
              <a:rPr lang="ru-RU" sz="2800" dirty="0" smtClean="0"/>
              <a:t>отландским и </a:t>
            </a:r>
            <a:r>
              <a:rPr lang="ru-RU" sz="2800" dirty="0" err="1" smtClean="0"/>
              <a:t>мэнским</a:t>
            </a:r>
            <a:r>
              <a:rPr lang="ru-RU" sz="2800" dirty="0" smtClean="0"/>
              <a:t>)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 </a:t>
            </a:r>
            <a:r>
              <a:rPr lang="ru-RU" sz="2800" dirty="0" smtClean="0"/>
              <a:t>Имеется три основных </a:t>
            </a:r>
            <a:r>
              <a:rPr lang="ru-RU" sz="2800" dirty="0"/>
              <a:t>диалекта </a:t>
            </a:r>
            <a:r>
              <a:rPr lang="ru-RU" sz="2800" dirty="0" smtClean="0"/>
              <a:t>(</a:t>
            </a:r>
            <a:r>
              <a:rPr lang="ru-RU" sz="2800" dirty="0" err="1" smtClean="0"/>
              <a:t>Манстер</a:t>
            </a:r>
            <a:r>
              <a:rPr lang="ru-RU" sz="2800" dirty="0" smtClean="0"/>
              <a:t>, </a:t>
            </a:r>
            <a:r>
              <a:rPr lang="ru-RU" sz="2800" u="sng" dirty="0" err="1" smtClean="0"/>
              <a:t>Коннахт</a:t>
            </a:r>
            <a:r>
              <a:rPr lang="ru-RU" sz="2800" dirty="0" smtClean="0"/>
              <a:t>, Ольстер</a:t>
            </a:r>
            <a:r>
              <a:rPr lang="ru-RU" sz="2800" dirty="0"/>
              <a:t>)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5779008" y="2826913"/>
            <a:ext cx="2193015" cy="158285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7674123" y="3296992"/>
            <a:ext cx="620007" cy="287307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3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социолингвистика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769806"/>
            <a:ext cx="9720073" cy="453955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 Число носителей.</a:t>
            </a:r>
          </a:p>
          <a:p>
            <a:pPr marL="0" indent="0">
              <a:buNone/>
            </a:pPr>
            <a:r>
              <a:rPr lang="ru-RU" dirty="0" smtClean="0"/>
              <a:t>Все тяжело: по переписи (Ирландия) на 2022 год 1 </a:t>
            </a:r>
            <a:r>
              <a:rPr lang="ru-RU" dirty="0"/>
              <a:t>873 </a:t>
            </a:r>
            <a:r>
              <a:rPr lang="ru-RU" dirty="0" smtClean="0"/>
              <a:t>997 (40% от всех опрошенных) говорящих хотя бы в какой-то степени (для сравнения: на </a:t>
            </a:r>
            <a:r>
              <a:rPr lang="ru-RU" dirty="0"/>
              <a:t>2006 </a:t>
            </a:r>
            <a:r>
              <a:rPr lang="ru-RU" dirty="0" smtClean="0"/>
              <a:t>год об этом заявляло </a:t>
            </a:r>
            <a:r>
              <a:rPr lang="ru-RU" dirty="0"/>
              <a:t>1,66 </a:t>
            </a:r>
            <a:r>
              <a:rPr lang="ru-RU" dirty="0" smtClean="0"/>
              <a:t>млн человек). Но из них 472 </a:t>
            </a:r>
            <a:r>
              <a:rPr lang="ru-RU" dirty="0"/>
              <a:t>887 человек заявили, что никогда не говорили на этом языке, а еще 551 993 человека заявили, что говорят на нем только в системе образования</a:t>
            </a:r>
            <a:r>
              <a:rPr lang="ru-RU" dirty="0" smtClean="0"/>
              <a:t>. Без их учета остается 849 117. Повседневно язык по той же переписи используют </a:t>
            </a:r>
            <a:r>
              <a:rPr lang="ru-RU" dirty="0"/>
              <a:t>71 </a:t>
            </a:r>
            <a:r>
              <a:rPr lang="ru-RU" dirty="0" smtClean="0"/>
              <a:t>968 человек (в 2021 году было </a:t>
            </a:r>
            <a:r>
              <a:rPr lang="ru-RU" dirty="0"/>
              <a:t>43 </a:t>
            </a:r>
            <a:r>
              <a:rPr lang="ru-RU" dirty="0" smtClean="0"/>
              <a:t>557). На </a:t>
            </a:r>
            <a:r>
              <a:rPr lang="ru-RU" dirty="0" err="1" smtClean="0"/>
              <a:t>Глоттолог</a:t>
            </a:r>
            <a:r>
              <a:rPr lang="ru-RU" dirty="0" smtClean="0"/>
              <a:t> помечен как уязвимый.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dirty="0" smtClean="0"/>
              <a:t>Функциональный статус.</a:t>
            </a:r>
          </a:p>
          <a:p>
            <a:pPr marL="0" indent="0">
              <a:buNone/>
            </a:pPr>
            <a:r>
              <a:rPr lang="ru-RU" dirty="0" smtClean="0"/>
              <a:t>Государственный язык Ирландии, Северной Ирландии и Евросоюза. </a:t>
            </a:r>
          </a:p>
          <a:p>
            <a:pPr marL="0" indent="0">
              <a:buNone/>
            </a:pPr>
            <a:r>
              <a:rPr lang="ru-RU" dirty="0" smtClean="0"/>
              <a:t>В Ирландии обязательно обучение ирландскому в школах (</a:t>
            </a:r>
            <a:r>
              <a:rPr lang="ru-RU" dirty="0" err="1" smtClean="0"/>
              <a:t>спойлер</a:t>
            </a:r>
            <a:r>
              <a:rPr lang="ru-RU" dirty="0" smtClean="0"/>
              <a:t>: обычно знают отдельные фразы)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dirty="0" smtClean="0"/>
              <a:t>Билингвизм</a:t>
            </a:r>
            <a:r>
              <a:rPr lang="ru-RU" dirty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Высокий уровень (почти все носители ирландского также владеют английским)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71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Лениции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 Если одно слово кончалось на гласный, а другое начиналось комбинацией </a:t>
            </a:r>
            <a:r>
              <a:rPr lang="ru-RU" dirty="0" err="1" smtClean="0"/>
              <a:t>согласный+гласный</a:t>
            </a:r>
            <a:r>
              <a:rPr lang="ru-RU" dirty="0" smtClean="0"/>
              <a:t>, некоторые согласный «ослаблялся». В современном ирландском бывший финальный гласный, в основном, ушел, а </a:t>
            </a:r>
            <a:r>
              <a:rPr lang="ru-RU" dirty="0" err="1" smtClean="0"/>
              <a:t>лениция</a:t>
            </a:r>
            <a:r>
              <a:rPr lang="ru-RU" dirty="0" smtClean="0"/>
              <a:t> осталась. Согласные меняются в зависимости от того, какой гласный идет после них: широкий </a:t>
            </a:r>
            <a:r>
              <a:rPr lang="en-US" dirty="0" smtClean="0"/>
              <a:t>(a, o, u) </a:t>
            </a:r>
            <a:r>
              <a:rPr lang="ru-RU" dirty="0" smtClean="0"/>
              <a:t>или узкий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, e)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en-US" dirty="0" smtClean="0"/>
              <a:t>NB! </a:t>
            </a:r>
            <a:r>
              <a:rPr lang="ru-RU" dirty="0" smtClean="0"/>
              <a:t>Это не единственные возможные мутации. . 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3" y="4396095"/>
            <a:ext cx="12078928" cy="24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2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лениции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68" y="2084832"/>
            <a:ext cx="10908792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 Сущ. </a:t>
            </a:r>
            <a:r>
              <a:rPr lang="ru-RU" dirty="0" err="1" smtClean="0"/>
              <a:t>ж.р</a:t>
            </a:r>
            <a:r>
              <a:rPr lang="ru-RU" dirty="0" smtClean="0"/>
              <a:t>. после определенного артикля </a:t>
            </a:r>
            <a:r>
              <a:rPr lang="en-US" dirty="0" smtClean="0"/>
              <a:t>an:</a:t>
            </a:r>
            <a:r>
              <a:rPr lang="en-US" i="1" dirty="0" smtClean="0"/>
              <a:t> </a:t>
            </a:r>
            <a:r>
              <a:rPr lang="en-GB" b="1" i="1" dirty="0" err="1"/>
              <a:t>Máthair</a:t>
            </a:r>
            <a:r>
              <a:rPr lang="en-GB" b="1" i="1" dirty="0"/>
              <a:t> - An </a:t>
            </a:r>
            <a:r>
              <a:rPr lang="en-GB" b="1" i="1" dirty="0" err="1"/>
              <a:t>mháthair</a:t>
            </a:r>
            <a:r>
              <a:rPr lang="en-GB" b="1" i="1" dirty="0"/>
              <a:t> </a:t>
            </a:r>
            <a:r>
              <a:rPr lang="ru-RU" dirty="0" smtClean="0"/>
              <a:t>(мать – эта мать)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dirty="0"/>
              <a:t> </a:t>
            </a:r>
            <a:r>
              <a:rPr lang="ru-RU" dirty="0" smtClean="0"/>
              <a:t>Сущ. </a:t>
            </a:r>
            <a:r>
              <a:rPr lang="ru-RU" dirty="0" err="1" smtClean="0"/>
              <a:t>м.р</a:t>
            </a:r>
            <a:r>
              <a:rPr lang="ru-RU" dirty="0" smtClean="0"/>
              <a:t>. </a:t>
            </a:r>
            <a:r>
              <a:rPr lang="ru-RU" dirty="0" err="1" smtClean="0"/>
              <a:t>Р.п</a:t>
            </a:r>
            <a:r>
              <a:rPr lang="ru-RU" dirty="0" smtClean="0"/>
              <a:t>. </a:t>
            </a:r>
            <a:r>
              <a:rPr lang="ru-RU" dirty="0"/>
              <a:t>после определенного артикля </a:t>
            </a:r>
            <a:r>
              <a:rPr lang="en-US" dirty="0"/>
              <a:t>an:</a:t>
            </a:r>
            <a:r>
              <a:rPr lang="en-US" i="1" dirty="0"/>
              <a:t> </a:t>
            </a:r>
            <a:r>
              <a:rPr lang="en-US" b="1" i="1" dirty="0" smtClean="0"/>
              <a:t>An </a:t>
            </a:r>
            <a:r>
              <a:rPr lang="en-US" b="1" i="1" dirty="0" err="1" smtClean="0"/>
              <a:t>Madra</a:t>
            </a:r>
            <a:r>
              <a:rPr lang="en-US" b="1" i="1" dirty="0" smtClean="0"/>
              <a:t> – Bia an </a:t>
            </a:r>
            <a:r>
              <a:rPr lang="en-US" b="1" i="1" dirty="0" err="1" smtClean="0"/>
              <a:t>mhadra</a:t>
            </a:r>
            <a:r>
              <a:rPr lang="ru-RU" dirty="0"/>
              <a:t> </a:t>
            </a:r>
            <a:r>
              <a:rPr lang="ru-RU" dirty="0" smtClean="0"/>
              <a:t>(пес – еда пса)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dirty="0" smtClean="0"/>
              <a:t>После притяжательных местоимений </a:t>
            </a:r>
            <a:r>
              <a:rPr lang="ru-RU" dirty="0" err="1" smtClean="0"/>
              <a:t>ед.ч</a:t>
            </a:r>
            <a:r>
              <a:rPr lang="ru-RU" dirty="0" smtClean="0"/>
              <a:t>.: </a:t>
            </a:r>
            <a:r>
              <a:rPr lang="en-US" b="1" i="1" dirty="0" smtClean="0"/>
              <a:t>Cara – do </a:t>
            </a:r>
            <a:r>
              <a:rPr lang="en-US" b="1" i="1" dirty="0" err="1" smtClean="0"/>
              <a:t>chara</a:t>
            </a:r>
            <a:r>
              <a:rPr lang="ru-RU" b="1" i="1" dirty="0" smtClean="0"/>
              <a:t> </a:t>
            </a:r>
            <a:r>
              <a:rPr lang="ru-RU" dirty="0" smtClean="0"/>
              <a:t>(друг – твой друг)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dirty="0" smtClean="0"/>
              <a:t>После некоторых предлогов: </a:t>
            </a:r>
            <a:r>
              <a:rPr lang="en-GB" b="1" i="1" dirty="0" err="1"/>
              <a:t>Múinteoir</a:t>
            </a:r>
            <a:r>
              <a:rPr lang="en-GB" b="1" i="1" dirty="0"/>
              <a:t> — </a:t>
            </a:r>
            <a:r>
              <a:rPr lang="en-GB" b="1" i="1" dirty="0" smtClean="0"/>
              <a:t>A</a:t>
            </a:r>
            <a:r>
              <a:rPr lang="en-US" b="1" i="1" dirty="0"/>
              <a:t>r</a:t>
            </a:r>
            <a:r>
              <a:rPr lang="en-GB" b="1" i="1" dirty="0" smtClean="0"/>
              <a:t> </a:t>
            </a:r>
            <a:r>
              <a:rPr lang="en-GB" b="1" i="1" dirty="0" err="1" smtClean="0"/>
              <a:t>mhúinteoir</a:t>
            </a:r>
            <a:r>
              <a:rPr lang="en-GB" b="1" dirty="0"/>
              <a:t> </a:t>
            </a:r>
            <a:r>
              <a:rPr lang="ru-RU" dirty="0" smtClean="0"/>
              <a:t>(учитель – на учителя)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dirty="0" smtClean="0"/>
              <a:t>После </a:t>
            </a:r>
            <a:r>
              <a:rPr lang="ru-RU" dirty="0"/>
              <a:t>некоторых </a:t>
            </a:r>
            <a:r>
              <a:rPr lang="ru-RU" dirty="0" smtClean="0"/>
              <a:t>числительных: </a:t>
            </a:r>
            <a:r>
              <a:rPr lang="en-US" b="1" i="1" dirty="0" smtClean="0"/>
              <a:t>Bad – </a:t>
            </a:r>
            <a:r>
              <a:rPr lang="en-US" b="1" i="1" dirty="0" err="1" smtClean="0"/>
              <a:t>dha</a:t>
            </a:r>
            <a:r>
              <a:rPr lang="en-US" b="1" i="1" dirty="0" smtClean="0"/>
              <a:t> </a:t>
            </a:r>
            <a:r>
              <a:rPr lang="en-US" b="1" i="1" dirty="0" err="1" smtClean="0"/>
              <a:t>bhad</a:t>
            </a:r>
            <a:r>
              <a:rPr lang="en-US" b="1" i="1" dirty="0" smtClean="0"/>
              <a:t> </a:t>
            </a:r>
            <a:r>
              <a:rPr lang="ru-RU" dirty="0" smtClean="0"/>
              <a:t>(лодка – две лодки)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dirty="0" smtClean="0"/>
              <a:t>После звательной частицы </a:t>
            </a:r>
            <a:r>
              <a:rPr lang="en-US" dirty="0" smtClean="0"/>
              <a:t>a: </a:t>
            </a:r>
            <a:r>
              <a:rPr lang="en-US" b="1" i="1" dirty="0" smtClean="0"/>
              <a:t>M</a:t>
            </a:r>
            <a:r>
              <a:rPr lang="en-GB" b="1" i="1" dirty="0" err="1" smtClean="0"/>
              <a:t>áire</a:t>
            </a:r>
            <a:r>
              <a:rPr lang="en-GB" b="1" i="1" dirty="0" smtClean="0"/>
              <a:t> – A </a:t>
            </a:r>
            <a:r>
              <a:rPr lang="en-US" b="1" i="1" dirty="0" err="1" smtClean="0"/>
              <a:t>Mh</a:t>
            </a:r>
            <a:r>
              <a:rPr lang="en-GB" b="1" i="1" dirty="0" err="1" smtClean="0"/>
              <a:t>áire</a:t>
            </a:r>
            <a:r>
              <a:rPr lang="en-GB" b="1" i="1" dirty="0" smtClean="0"/>
              <a:t>! </a:t>
            </a:r>
            <a:r>
              <a:rPr lang="ru-RU" dirty="0" smtClean="0"/>
              <a:t>(Мэри – Эй, Мэри!)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 После большинства приставок: </a:t>
            </a:r>
            <a:r>
              <a:rPr lang="en-US" b="1" i="1" dirty="0" err="1" smtClean="0"/>
              <a:t>Maith</a:t>
            </a:r>
            <a:r>
              <a:rPr lang="en-US" b="1" i="1" dirty="0" smtClean="0"/>
              <a:t> – </a:t>
            </a:r>
            <a:r>
              <a:rPr lang="en-US" b="1" i="1" dirty="0" err="1" smtClean="0"/>
              <a:t>fiormhaith</a:t>
            </a:r>
            <a:r>
              <a:rPr lang="ru-RU" b="1" i="1" dirty="0" smtClean="0"/>
              <a:t> </a:t>
            </a:r>
            <a:r>
              <a:rPr lang="ru-RU" dirty="0" smtClean="0"/>
              <a:t>(хорошо – «истинно хорошо»)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26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Степень свободы выражения грамм. значений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730" y="2084833"/>
            <a:ext cx="11852786" cy="461093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/>
              <a:t> </a:t>
            </a:r>
            <a:r>
              <a:rPr lang="ru-RU" sz="2800" dirty="0" err="1" smtClean="0"/>
              <a:t>Аналитизм</a:t>
            </a:r>
            <a:r>
              <a:rPr lang="ru-RU" sz="2800" dirty="0" smtClean="0"/>
              <a:t>, с одной стороны. Например, </a:t>
            </a:r>
          </a:p>
          <a:p>
            <a:pPr marL="0" indent="0" algn="just">
              <a:buNone/>
            </a:pPr>
            <a:r>
              <a:rPr lang="ru-RU" sz="3200" dirty="0" smtClean="0"/>
              <a:t>             </a:t>
            </a:r>
            <a:r>
              <a:rPr lang="ga-IE" sz="3200" dirty="0" smtClean="0"/>
              <a:t>mol</a:t>
            </a:r>
            <a:r>
              <a:rPr lang="ru-RU" sz="3200" dirty="0" smtClean="0"/>
              <a:t>-</a:t>
            </a:r>
            <a:r>
              <a:rPr lang="ga-IE" sz="3200" dirty="0" smtClean="0"/>
              <a:t>ann sé</a:t>
            </a:r>
            <a:r>
              <a:rPr lang="ru-RU" sz="3200" dirty="0"/>
              <a:t> </a:t>
            </a:r>
            <a:r>
              <a:rPr lang="ru-RU" sz="3200" dirty="0" smtClean="0"/>
              <a:t>                             </a:t>
            </a:r>
            <a:r>
              <a:rPr lang="ga-IE" sz="3200" dirty="0"/>
              <a:t>mol</a:t>
            </a:r>
            <a:r>
              <a:rPr lang="ru-RU" sz="3200" dirty="0"/>
              <a:t>-</a:t>
            </a:r>
            <a:r>
              <a:rPr lang="ga-IE" sz="3200" dirty="0"/>
              <a:t>ann </a:t>
            </a:r>
            <a:r>
              <a:rPr lang="ga-IE" sz="3200" dirty="0" smtClean="0"/>
              <a:t>s</a:t>
            </a:r>
            <a:r>
              <a:rPr lang="en-US" sz="3200" dirty="0" err="1" smtClean="0"/>
              <a:t>ibh</a:t>
            </a:r>
            <a:endParaRPr lang="ru-RU" sz="3200" dirty="0" smtClean="0"/>
          </a:p>
          <a:p>
            <a:pPr marL="0" indent="0" algn="just">
              <a:buNone/>
            </a:pPr>
            <a:r>
              <a:rPr lang="ru-RU" dirty="0" smtClean="0"/>
              <a:t>    хвалить-3 л., наст. </a:t>
            </a:r>
            <a:r>
              <a:rPr lang="ru-RU" dirty="0" err="1" smtClean="0"/>
              <a:t>вр</a:t>
            </a:r>
            <a:r>
              <a:rPr lang="ru-RU" dirty="0" smtClean="0"/>
              <a:t>., </a:t>
            </a:r>
            <a:r>
              <a:rPr lang="ru-RU" dirty="0" err="1" smtClean="0"/>
              <a:t>ед.ч</a:t>
            </a:r>
            <a:r>
              <a:rPr lang="ru-RU" dirty="0" smtClean="0"/>
              <a:t>.                       хвалить-2 </a:t>
            </a:r>
            <a:r>
              <a:rPr lang="ru-RU" dirty="0"/>
              <a:t>л., наст. </a:t>
            </a:r>
            <a:r>
              <a:rPr lang="ru-RU" dirty="0" err="1"/>
              <a:t>вр</a:t>
            </a:r>
            <a:r>
              <a:rPr lang="ru-RU" dirty="0"/>
              <a:t>., </a:t>
            </a:r>
            <a:r>
              <a:rPr lang="ru-RU" dirty="0" err="1" smtClean="0"/>
              <a:t>мн.ч</a:t>
            </a:r>
            <a:r>
              <a:rPr lang="ru-RU" dirty="0"/>
              <a:t>.</a:t>
            </a: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/>
              <a:t> </a:t>
            </a:r>
            <a:r>
              <a:rPr lang="ru-RU" sz="2800" dirty="0" err="1" smtClean="0"/>
              <a:t>Синтетизм</a:t>
            </a:r>
            <a:r>
              <a:rPr lang="ru-RU" sz="2800" dirty="0" smtClean="0"/>
              <a:t>, с другой.</a:t>
            </a:r>
          </a:p>
          <a:p>
            <a:pPr marL="0" indent="0" algn="just">
              <a:buNone/>
            </a:pPr>
            <a:r>
              <a:rPr lang="ru-RU" sz="3200" dirty="0" smtClean="0"/>
              <a:t>          </a:t>
            </a:r>
            <a:r>
              <a:rPr lang="ga-IE" sz="3200" dirty="0" smtClean="0"/>
              <a:t>mol</a:t>
            </a:r>
            <a:r>
              <a:rPr lang="ru-RU" sz="3200" dirty="0"/>
              <a:t>-</a:t>
            </a:r>
            <a:r>
              <a:rPr lang="ga-IE" sz="3200" dirty="0" smtClean="0"/>
              <a:t>aim</a:t>
            </a:r>
            <a:r>
              <a:rPr lang="ru-RU" sz="3200" dirty="0" smtClean="0"/>
              <a:t>                                    </a:t>
            </a:r>
            <a:r>
              <a:rPr lang="ga-IE" sz="3200" dirty="0" smtClean="0"/>
              <a:t>mol</a:t>
            </a:r>
            <a:r>
              <a:rPr lang="ru-RU" sz="3200" dirty="0"/>
              <a:t>-</a:t>
            </a:r>
            <a:r>
              <a:rPr lang="ga-IE" sz="3200" dirty="0" smtClean="0"/>
              <a:t>aim</a:t>
            </a:r>
            <a:r>
              <a:rPr lang="en-US" sz="3200" dirty="0" smtClean="0"/>
              <a:t>id</a:t>
            </a:r>
            <a:endParaRPr lang="ru-RU" sz="3200" dirty="0"/>
          </a:p>
          <a:p>
            <a:pPr marL="0" indent="0" algn="just">
              <a:buNone/>
            </a:pPr>
            <a:r>
              <a:rPr lang="ru-RU" dirty="0"/>
              <a:t>хвалить-1 л., наст. </a:t>
            </a:r>
            <a:r>
              <a:rPr lang="ru-RU" dirty="0" err="1"/>
              <a:t>вр</a:t>
            </a:r>
            <a:r>
              <a:rPr lang="ru-RU" dirty="0"/>
              <a:t>., </a:t>
            </a:r>
            <a:r>
              <a:rPr lang="ru-RU" dirty="0" err="1"/>
              <a:t>ед.ч</a:t>
            </a:r>
            <a:r>
              <a:rPr lang="ru-RU" dirty="0" smtClean="0"/>
              <a:t>.</a:t>
            </a:r>
            <a:r>
              <a:rPr lang="en-US" dirty="0" smtClean="0"/>
              <a:t>                    </a:t>
            </a:r>
            <a:r>
              <a:rPr lang="ru-RU" dirty="0"/>
              <a:t>хвалить-1 л., наст. </a:t>
            </a:r>
            <a:r>
              <a:rPr lang="ru-RU" dirty="0" err="1"/>
              <a:t>вр</a:t>
            </a:r>
            <a:r>
              <a:rPr lang="ru-RU" dirty="0"/>
              <a:t>., </a:t>
            </a:r>
            <a:r>
              <a:rPr lang="ru-RU" dirty="0" err="1" smtClean="0"/>
              <a:t>мн.ч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smtClean="0"/>
              <a:t>(кроме того, есть два падежа, Именительный и Родительный, плюс остатки дательного, но там всё сложно)</a:t>
            </a:r>
          </a:p>
        </p:txBody>
      </p:sp>
      <p:sp>
        <p:nvSpPr>
          <p:cNvPr id="4" name="Овал 3">
            <a:hlinkClick r:id="rId3" action="ppaction://hlinksldjump"/>
          </p:cNvPr>
          <p:cNvSpPr/>
          <p:nvPr/>
        </p:nvSpPr>
        <p:spPr>
          <a:xfrm>
            <a:off x="11680723" y="235974"/>
            <a:ext cx="132735" cy="1032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7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7075"/>
            <a:ext cx="12192000" cy="474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0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 границы между морфемами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084832"/>
            <a:ext cx="9720073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 Формальная фузия</a:t>
            </a:r>
          </a:p>
          <a:p>
            <a:pPr marL="0" indent="0">
              <a:buNone/>
            </a:pPr>
            <a:r>
              <a:rPr lang="ru-RU" sz="2800" dirty="0" smtClean="0"/>
              <a:t>  </a:t>
            </a:r>
            <a:r>
              <a:rPr lang="ru-RU" sz="2800" dirty="0" smtClean="0"/>
              <a:t>     </a:t>
            </a:r>
            <a:r>
              <a:rPr lang="en-US" sz="2800" b="1" dirty="0" err="1" smtClean="0"/>
              <a:t>aon</a:t>
            </a:r>
            <a:r>
              <a:rPr lang="en-US" sz="2800" b="1" dirty="0" smtClean="0"/>
              <a:t> </a:t>
            </a:r>
            <a:r>
              <a:rPr lang="ru-RU" sz="2800" b="1" dirty="0" smtClean="0"/>
              <a:t>                  </a:t>
            </a:r>
            <a:r>
              <a:rPr lang="ru-RU" sz="2800" b="1" dirty="0" smtClean="0"/>
              <a:t>–</a:t>
            </a:r>
            <a:r>
              <a:rPr lang="en-US" sz="2800" b="1" dirty="0" smtClean="0"/>
              <a:t> </a:t>
            </a:r>
            <a:r>
              <a:rPr lang="ru-RU" sz="2800" b="1" dirty="0" smtClean="0"/>
              <a:t>     </a:t>
            </a:r>
            <a:r>
              <a:rPr lang="en-US" sz="2800" b="1" dirty="0" smtClean="0"/>
              <a:t>a </a:t>
            </a:r>
            <a:r>
              <a:rPr lang="en-US" sz="2800" b="1" dirty="0" err="1" smtClean="0"/>
              <a:t>haon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dirty="0"/>
              <a:t>о</a:t>
            </a:r>
            <a:r>
              <a:rPr lang="ru-RU" sz="2800" dirty="0" smtClean="0"/>
              <a:t>дин </a:t>
            </a:r>
            <a:r>
              <a:rPr lang="en-US" sz="2800" dirty="0" smtClean="0"/>
              <a:t>(</a:t>
            </a:r>
            <a:r>
              <a:rPr lang="ru-RU" sz="2800" dirty="0" smtClean="0"/>
              <a:t>дизъюнкт.) – один (</a:t>
            </a:r>
            <a:r>
              <a:rPr lang="ru-RU" sz="2800" dirty="0" err="1" smtClean="0"/>
              <a:t>конъюкт</a:t>
            </a:r>
            <a:r>
              <a:rPr lang="ru-RU" sz="2800" dirty="0" smtClean="0"/>
              <a:t>.)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 Кумуляция</a:t>
            </a:r>
          </a:p>
          <a:p>
            <a:r>
              <a:rPr lang="ru-RU" sz="3200" b="1" dirty="0" smtClean="0"/>
              <a:t>  </a:t>
            </a:r>
            <a:r>
              <a:rPr lang="en-GB" sz="3200" b="1" dirty="0" err="1" smtClean="0"/>
              <a:t>gaoth</a:t>
            </a:r>
            <a:r>
              <a:rPr lang="ru-RU" sz="3200" b="1" dirty="0" smtClean="0"/>
              <a:t>-∅ </a:t>
            </a:r>
            <a:r>
              <a:rPr lang="en-GB" sz="3200" b="1" dirty="0" smtClean="0"/>
              <a:t> </a:t>
            </a:r>
            <a:r>
              <a:rPr lang="ru-RU" sz="3200" b="1" dirty="0" smtClean="0"/>
              <a:t>         </a:t>
            </a:r>
            <a:r>
              <a:rPr lang="en-GB" sz="3200" b="1" dirty="0" err="1" smtClean="0"/>
              <a:t>gaoith</a:t>
            </a:r>
            <a:r>
              <a:rPr lang="ru-RU" sz="3200" b="1" dirty="0" smtClean="0"/>
              <a:t>-</a:t>
            </a:r>
            <a:r>
              <a:rPr lang="en-GB" sz="3200" b="1" dirty="0" smtClean="0"/>
              <a:t>e</a:t>
            </a:r>
            <a:r>
              <a:rPr lang="ru-RU" sz="3200" b="1" dirty="0" smtClean="0"/>
              <a:t>          </a:t>
            </a:r>
            <a:r>
              <a:rPr lang="en-GB" sz="3200" b="1" dirty="0" err="1" smtClean="0"/>
              <a:t>gaoth</a:t>
            </a:r>
            <a:r>
              <a:rPr lang="ru-RU" sz="3200" b="1" dirty="0" smtClean="0"/>
              <a:t>-</a:t>
            </a:r>
            <a:r>
              <a:rPr lang="en-GB" sz="3200" b="1" dirty="0" smtClean="0"/>
              <a:t>a</a:t>
            </a:r>
            <a:r>
              <a:rPr lang="ru-RU" sz="3200" b="1" dirty="0" smtClean="0"/>
              <a:t>            </a:t>
            </a:r>
            <a:r>
              <a:rPr lang="en-GB" sz="3200" b="1" dirty="0" err="1" smtClean="0"/>
              <a:t>gaoth</a:t>
            </a:r>
            <a:r>
              <a:rPr lang="ru-RU" sz="3200" b="1" dirty="0"/>
              <a:t>-∅</a:t>
            </a:r>
            <a:endParaRPr lang="en-GB" sz="3200" b="1" dirty="0"/>
          </a:p>
          <a:p>
            <a:pPr marL="0" indent="0">
              <a:buNone/>
            </a:pPr>
            <a:r>
              <a:rPr lang="ru-RU" dirty="0" smtClean="0"/>
              <a:t>  ветер-</a:t>
            </a:r>
            <a:r>
              <a:rPr lang="ru-RU" dirty="0" err="1" smtClean="0"/>
              <a:t>И.п</a:t>
            </a:r>
            <a:r>
              <a:rPr lang="ru-RU" dirty="0" smtClean="0"/>
              <a:t>. </a:t>
            </a:r>
            <a:r>
              <a:rPr lang="ru-RU" dirty="0" err="1" smtClean="0"/>
              <a:t>ед.ч</a:t>
            </a:r>
            <a:r>
              <a:rPr lang="ru-RU" dirty="0" smtClean="0"/>
              <a:t>.        ветер-</a:t>
            </a:r>
            <a:r>
              <a:rPr lang="ru-RU" dirty="0" err="1"/>
              <a:t>Р</a:t>
            </a:r>
            <a:r>
              <a:rPr lang="ru-RU" dirty="0" err="1" smtClean="0"/>
              <a:t>.п</a:t>
            </a:r>
            <a:r>
              <a:rPr lang="ru-RU" dirty="0"/>
              <a:t>. </a:t>
            </a:r>
            <a:r>
              <a:rPr lang="ru-RU" dirty="0" err="1"/>
              <a:t>ед.ч</a:t>
            </a:r>
            <a:r>
              <a:rPr lang="ru-RU" dirty="0" smtClean="0"/>
              <a:t>.       </a:t>
            </a:r>
            <a:r>
              <a:rPr lang="ru-RU" dirty="0"/>
              <a:t>ветер-</a:t>
            </a:r>
            <a:r>
              <a:rPr lang="ru-RU" dirty="0" err="1"/>
              <a:t>И.п</a:t>
            </a:r>
            <a:r>
              <a:rPr lang="ru-RU" dirty="0"/>
              <a:t>. </a:t>
            </a:r>
            <a:r>
              <a:rPr lang="ru-RU" dirty="0" err="1" smtClean="0"/>
              <a:t>мн.ч</a:t>
            </a:r>
            <a:r>
              <a:rPr lang="ru-RU" dirty="0" smtClean="0"/>
              <a:t>.          ветер-</a:t>
            </a:r>
            <a:r>
              <a:rPr lang="ru-RU" dirty="0" err="1" smtClean="0"/>
              <a:t>Р.п</a:t>
            </a:r>
            <a:r>
              <a:rPr lang="ru-RU" dirty="0"/>
              <a:t>. </a:t>
            </a:r>
            <a:r>
              <a:rPr lang="ru-RU" dirty="0" err="1" smtClean="0"/>
              <a:t>мн.ч</a:t>
            </a:r>
            <a:r>
              <a:rPr lang="ru-RU" dirty="0" smtClean="0"/>
              <a:t>.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AutoShape 2" descr="{\displaystyle \varnothing 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{\displaystyle \varnothing }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0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Тип маркирования в </a:t>
            </a:r>
            <a:r>
              <a:rPr lang="ru-RU" sz="4400" dirty="0" err="1" smtClean="0"/>
              <a:t>посессивной</a:t>
            </a:r>
            <a:r>
              <a:rPr lang="ru-RU" sz="4400" dirty="0" smtClean="0"/>
              <a:t> группе/предикации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В </a:t>
            </a:r>
            <a:r>
              <a:rPr lang="ru-RU" sz="2800" dirty="0" err="1" smtClean="0"/>
              <a:t>посессивной</a:t>
            </a:r>
            <a:r>
              <a:rPr lang="ru-RU" sz="2800" dirty="0" smtClean="0"/>
              <a:t> – </a:t>
            </a:r>
            <a:r>
              <a:rPr lang="ru-RU" sz="2800" dirty="0" err="1" smtClean="0"/>
              <a:t>зависимостное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3600" dirty="0" smtClean="0"/>
              <a:t>   </a:t>
            </a:r>
            <a:r>
              <a:rPr lang="en-US" sz="3600" dirty="0" smtClean="0"/>
              <a:t>  </a:t>
            </a:r>
            <a:r>
              <a:rPr lang="en-US" sz="3600" dirty="0" err="1" smtClean="0"/>
              <a:t>si</a:t>
            </a:r>
            <a:r>
              <a:rPr lang="en-GB" sz="3600" dirty="0" err="1" smtClean="0"/>
              <a:t>úinéar</a:t>
            </a:r>
            <a:r>
              <a:rPr lang="en-GB" sz="3600" dirty="0" smtClean="0"/>
              <a:t>-a</a:t>
            </a:r>
            <a:r>
              <a:rPr lang="en-US" sz="3600" dirty="0" smtClean="0"/>
              <a:t> </a:t>
            </a:r>
            <a:r>
              <a:rPr lang="ru-RU" sz="3600" dirty="0" smtClean="0"/>
              <a:t>           </a:t>
            </a:r>
            <a:r>
              <a:rPr lang="en-US" sz="3600" dirty="0" smtClean="0"/>
              <a:t>f</a:t>
            </a:r>
            <a:r>
              <a:rPr lang="en-GB" sz="3600" dirty="0" smtClean="0"/>
              <a:t>é</a:t>
            </a:r>
            <a:r>
              <a:rPr lang="en-US" sz="3600" dirty="0" smtClean="0"/>
              <a:t>as</a:t>
            </a:r>
            <a:r>
              <a:rPr lang="en-GB" sz="3600" dirty="0"/>
              <a:t>ó</a:t>
            </a:r>
            <a:r>
              <a:rPr lang="en-US" sz="3600" dirty="0" smtClean="0"/>
              <a:t>g </a:t>
            </a:r>
            <a:endParaRPr lang="ru-RU" sz="3600" dirty="0" smtClean="0"/>
          </a:p>
          <a:p>
            <a:pPr marL="0" indent="0">
              <a:buNone/>
            </a:pPr>
            <a:r>
              <a:rPr lang="en-US" dirty="0" smtClean="0"/>
              <a:t>       </a:t>
            </a:r>
            <a:r>
              <a:rPr lang="ru-RU" dirty="0" smtClean="0"/>
              <a:t>столяр-</a:t>
            </a:r>
            <a:r>
              <a:rPr lang="ru-RU" dirty="0" err="1" smtClean="0"/>
              <a:t>ед.ч</a:t>
            </a:r>
            <a:r>
              <a:rPr lang="ru-RU" dirty="0" smtClean="0"/>
              <a:t>. </a:t>
            </a:r>
            <a:r>
              <a:rPr lang="ru-RU" dirty="0" err="1" smtClean="0"/>
              <a:t>Р.п</a:t>
            </a:r>
            <a:r>
              <a:rPr lang="ru-RU" dirty="0" smtClean="0"/>
              <a:t>.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    </a:t>
            </a:r>
            <a:r>
              <a:rPr lang="ru-RU" dirty="0" smtClean="0"/>
              <a:t>   борода-</a:t>
            </a:r>
            <a:r>
              <a:rPr lang="ru-RU" dirty="0" err="1" smtClean="0"/>
              <a:t>ед.ч</a:t>
            </a:r>
            <a:r>
              <a:rPr lang="ru-RU" dirty="0" smtClean="0"/>
              <a:t>. </a:t>
            </a:r>
            <a:r>
              <a:rPr lang="ru-RU" dirty="0" err="1" smtClean="0"/>
              <a:t>И.п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i="1" dirty="0" smtClean="0"/>
              <a:t>Борода столяра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sz="2800" dirty="0" smtClean="0"/>
              <a:t>В предикации – двойное маркирование.</a:t>
            </a:r>
            <a:endParaRPr lang="en-US" sz="2800" dirty="0" smtClean="0"/>
          </a:p>
          <a:p>
            <a:pPr marL="0" indent="0">
              <a:buNone/>
            </a:pPr>
            <a:r>
              <a:rPr lang="ru-RU" sz="4000" dirty="0" smtClean="0"/>
              <a:t>         </a:t>
            </a:r>
            <a:r>
              <a:rPr lang="en-GB" sz="4000" dirty="0" err="1" smtClean="0"/>
              <a:t>léa-nn</a:t>
            </a:r>
            <a:r>
              <a:rPr lang="en-GB" sz="4000" dirty="0" smtClean="0"/>
              <a:t> </a:t>
            </a:r>
            <a:r>
              <a:rPr lang="ru-RU" sz="4000" dirty="0" smtClean="0"/>
              <a:t>       </a:t>
            </a:r>
            <a:r>
              <a:rPr lang="en-GB" sz="4000" dirty="0" smtClean="0"/>
              <a:t>an </a:t>
            </a:r>
            <a:r>
              <a:rPr lang="ru-RU" sz="4000" dirty="0" smtClean="0"/>
              <a:t>      </a:t>
            </a:r>
            <a:r>
              <a:rPr lang="en-GB" sz="4000" dirty="0" err="1" smtClean="0"/>
              <a:t>bhean</a:t>
            </a:r>
            <a:endParaRPr lang="en-GB" sz="4000" dirty="0" smtClean="0"/>
          </a:p>
          <a:p>
            <a:pPr marL="0" indent="0">
              <a:buNone/>
            </a:pPr>
            <a:r>
              <a:rPr lang="ru-RU" sz="2000" dirty="0" smtClean="0"/>
              <a:t>читать-3 лицо </a:t>
            </a:r>
            <a:r>
              <a:rPr lang="ru-RU" sz="2000" dirty="0" err="1" smtClean="0"/>
              <a:t>ед.ч</a:t>
            </a:r>
            <a:r>
              <a:rPr lang="ru-RU" sz="2000" dirty="0" smtClean="0"/>
              <a:t>. </a:t>
            </a:r>
            <a:r>
              <a:rPr lang="ru-RU" sz="2000" dirty="0" err="1" smtClean="0"/>
              <a:t>наст.вр</a:t>
            </a:r>
            <a:r>
              <a:rPr lang="ru-RU" sz="2000" dirty="0"/>
              <a:t>. </a:t>
            </a:r>
            <a:r>
              <a:rPr lang="ru-RU" sz="2000" dirty="0" smtClean="0"/>
              <a:t>    [эта]         женщина</a:t>
            </a:r>
            <a:r>
              <a:rPr lang="ru-RU" sz="2000" dirty="0"/>
              <a:t>-</a:t>
            </a:r>
            <a:r>
              <a:rPr lang="ru-RU" sz="2000" dirty="0" err="1"/>
              <a:t>ед.ч</a:t>
            </a:r>
            <a:r>
              <a:rPr lang="ru-RU" sz="2000" dirty="0"/>
              <a:t>. </a:t>
            </a:r>
            <a:r>
              <a:rPr lang="ru-RU" sz="2000" dirty="0" err="1"/>
              <a:t>И.п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i="1" dirty="0" smtClean="0"/>
              <a:t>Эта женщина читает</a:t>
            </a:r>
            <a:endParaRPr lang="en-GB" i="1" dirty="0" smtClean="0"/>
          </a:p>
        </p:txBody>
      </p:sp>
    </p:spTree>
    <p:extLst>
      <p:ext uri="{BB962C8B-B14F-4D97-AF65-F5344CB8AC3E}">
        <p14:creationId xmlns:p14="http://schemas.microsoft.com/office/powerpoint/2010/main" val="346815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ru-RU"/>
              <a:t>ТИП РОЛЕВОЙ КОДИРОВКИ</a:t>
            </a:r>
            <a:endParaRPr/>
          </a:p>
        </p:txBody>
      </p:sp>
      <p:sp>
        <p:nvSpPr>
          <p:cNvPr id="1030" name="Google Shape;1030;p1"/>
          <p:cNvSpPr txBox="1"/>
          <p:nvPr>
            <p:ph idx="1" type="body"/>
          </p:nvPr>
        </p:nvSpPr>
        <p:spPr>
          <a:xfrm>
            <a:off x="132718" y="1807275"/>
            <a:ext cx="10911900" cy="50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-23495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700"/>
              <a:buFont typeface="Noto Sans Symbols"/>
              <a:buChar char="❖"/>
            </a:pPr>
            <a:r>
              <a:rPr lang="ru-RU" sz="3700"/>
              <a:t> </a:t>
            </a:r>
            <a:r>
              <a:rPr lang="ru-RU" sz="3200"/>
              <a:t>Мэри спит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500"/>
              <a:buNone/>
            </a:pPr>
            <a:r>
              <a:rPr lang="ru-RU" sz="3500"/>
              <a:t>    Codlaí-onn         Máire</a:t>
            </a:r>
            <a:endParaRPr sz="350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rPr lang="ru-RU"/>
              <a:t>спать-3л., ед.ч., наст.вр.    Мэри-Им.п.</a:t>
            </a:r>
            <a:endParaRPr/>
          </a:p>
          <a:p>
            <a:pPr indent="-2032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200"/>
              <a:buFont typeface="Noto Sans Symbols"/>
              <a:buChar char="❖"/>
            </a:pPr>
            <a:r>
              <a:rPr lang="ru-RU" sz="3200"/>
              <a:t> Мэри бежит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500"/>
              <a:buNone/>
            </a:pPr>
            <a:r>
              <a:rPr lang="ru-RU" sz="3500"/>
              <a:t>        Rithe-ann              Máire</a:t>
            </a:r>
            <a:endParaRPr sz="350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ru-RU" sz="2400"/>
              <a:t>бежать-3л., ед.ч., наст.вр.      Мэри-Им.п.</a:t>
            </a:r>
            <a:endParaRPr sz="2400"/>
          </a:p>
          <a:p>
            <a:pPr indent="-2032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200"/>
              <a:buFont typeface="Noto Sans Symbols"/>
              <a:buChar char="❖"/>
            </a:pPr>
            <a:r>
              <a:rPr lang="ru-RU" sz="3200"/>
              <a:t> Мэри бьет Шона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500"/>
              <a:buNone/>
            </a:pPr>
            <a:r>
              <a:rPr lang="ru-RU" sz="3500"/>
              <a:t>    Buaile-ann           Máire       Seán</a:t>
            </a:r>
            <a:endParaRPr sz="350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ru-RU" sz="2400"/>
              <a:t>бить-3л., ед.ч., наст.вр.   Мэри-Им.п.    Шон-Им.п.</a:t>
            </a:r>
            <a:endParaRPr/>
          </a:p>
        </p:txBody>
      </p:sp>
      <p:sp>
        <p:nvSpPr>
          <p:cNvPr id="1031" name="Google Shape;1031;p1"/>
          <p:cNvSpPr txBox="1"/>
          <p:nvPr/>
        </p:nvSpPr>
        <p:spPr>
          <a:xfrm>
            <a:off x="8481060" y="1807267"/>
            <a:ext cx="3480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2860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Noto Sans Symbols"/>
              <a:buChar char="❖"/>
            </a:pPr>
            <a:r>
              <a:rPr lang="ru-RU" sz="3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lang="ru-RU" sz="3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Номенативно-аккузативная</a:t>
            </a:r>
            <a:endParaRPr sz="4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ролевой кодировки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736" y="1807267"/>
            <a:ext cx="9630696" cy="505869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700" dirty="0" smtClean="0"/>
              <a:t> </a:t>
            </a:r>
            <a:r>
              <a:rPr lang="ru-RU" sz="3200" dirty="0" smtClean="0"/>
              <a:t>Мэри спит</a:t>
            </a:r>
          </a:p>
          <a:p>
            <a:pPr marL="0" indent="0">
              <a:buNone/>
            </a:pPr>
            <a:r>
              <a:rPr lang="ru-RU" sz="3500" dirty="0" smtClean="0"/>
              <a:t>    </a:t>
            </a:r>
            <a:r>
              <a:rPr lang="en-GB" sz="3500" dirty="0" err="1" smtClean="0"/>
              <a:t>Codlaí</a:t>
            </a:r>
            <a:r>
              <a:rPr lang="ru-RU" sz="3500" dirty="0" smtClean="0"/>
              <a:t>-</a:t>
            </a:r>
            <a:r>
              <a:rPr lang="en-GB" sz="3500" dirty="0" err="1" smtClean="0"/>
              <a:t>onn</a:t>
            </a:r>
            <a:r>
              <a:rPr lang="en-GB" sz="3500" dirty="0" smtClean="0"/>
              <a:t> </a:t>
            </a:r>
            <a:r>
              <a:rPr lang="ru-RU" sz="3500" dirty="0" smtClean="0"/>
              <a:t>        </a:t>
            </a:r>
            <a:r>
              <a:rPr lang="en-GB" sz="3500" dirty="0" err="1" smtClean="0"/>
              <a:t>Máire</a:t>
            </a:r>
            <a:endParaRPr lang="ru-RU" sz="3500" dirty="0" smtClean="0"/>
          </a:p>
          <a:p>
            <a:pPr marL="0" indent="0">
              <a:buNone/>
            </a:pPr>
            <a:r>
              <a:rPr lang="ru-RU" dirty="0" smtClean="0"/>
              <a:t>спать</a:t>
            </a:r>
            <a:r>
              <a:rPr lang="ru-RU" dirty="0"/>
              <a:t>-3л., </a:t>
            </a:r>
            <a:r>
              <a:rPr lang="ru-RU" dirty="0" err="1"/>
              <a:t>ед.ч</a:t>
            </a:r>
            <a:r>
              <a:rPr lang="ru-RU" dirty="0"/>
              <a:t>., </a:t>
            </a:r>
            <a:r>
              <a:rPr lang="ru-RU" dirty="0" err="1"/>
              <a:t>наст.вр</a:t>
            </a:r>
            <a:r>
              <a:rPr lang="ru-RU" dirty="0" smtClean="0"/>
              <a:t>.    </a:t>
            </a:r>
            <a:r>
              <a:rPr lang="ru-RU" dirty="0"/>
              <a:t>Мэри-</a:t>
            </a:r>
            <a:r>
              <a:rPr lang="ru-RU" dirty="0" err="1"/>
              <a:t>Им.п</a:t>
            </a:r>
            <a:r>
              <a:rPr lang="ru-RU" dirty="0"/>
              <a:t>.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/>
              <a:t> </a:t>
            </a:r>
            <a:r>
              <a:rPr lang="ru-RU" sz="3200" dirty="0" smtClean="0"/>
              <a:t>Мэри бежит</a:t>
            </a:r>
          </a:p>
          <a:p>
            <a:pPr marL="0" indent="0">
              <a:buNone/>
            </a:pPr>
            <a:r>
              <a:rPr lang="ru-RU" sz="3500" dirty="0" smtClean="0"/>
              <a:t>        </a:t>
            </a:r>
            <a:r>
              <a:rPr lang="en-GB" sz="3500" dirty="0" smtClean="0"/>
              <a:t>Rithe</a:t>
            </a:r>
            <a:r>
              <a:rPr lang="ru-RU" sz="3500" dirty="0" smtClean="0"/>
              <a:t>-</a:t>
            </a:r>
            <a:r>
              <a:rPr lang="en-GB" sz="3500" dirty="0" err="1" smtClean="0"/>
              <a:t>ann</a:t>
            </a:r>
            <a:r>
              <a:rPr lang="en-GB" sz="3500" dirty="0" smtClean="0"/>
              <a:t> </a:t>
            </a:r>
            <a:r>
              <a:rPr lang="ru-RU" sz="3500" dirty="0" smtClean="0"/>
              <a:t>             </a:t>
            </a:r>
            <a:r>
              <a:rPr lang="en-GB" sz="3500" dirty="0" err="1" smtClean="0"/>
              <a:t>Máire</a:t>
            </a:r>
            <a:endParaRPr lang="ru-RU" sz="3500" dirty="0" smtClean="0"/>
          </a:p>
          <a:p>
            <a:pPr marL="0" indent="0">
              <a:buNone/>
            </a:pPr>
            <a:r>
              <a:rPr lang="ru-RU" sz="2400" dirty="0" smtClean="0"/>
              <a:t>бежать-3л</a:t>
            </a:r>
            <a:r>
              <a:rPr lang="ru-RU" sz="2400" dirty="0"/>
              <a:t>., </a:t>
            </a:r>
            <a:r>
              <a:rPr lang="ru-RU" sz="2400" dirty="0" err="1"/>
              <a:t>ед.ч</a:t>
            </a:r>
            <a:r>
              <a:rPr lang="ru-RU" sz="2400" dirty="0"/>
              <a:t>., </a:t>
            </a:r>
            <a:r>
              <a:rPr lang="ru-RU" sz="2400" dirty="0" err="1"/>
              <a:t>наст.вр</a:t>
            </a:r>
            <a:r>
              <a:rPr lang="ru-RU" sz="2400" dirty="0" smtClean="0"/>
              <a:t>.      Мэри-</a:t>
            </a:r>
            <a:r>
              <a:rPr lang="ru-RU" sz="2400" dirty="0" err="1" smtClean="0"/>
              <a:t>Им.п</a:t>
            </a:r>
            <a:r>
              <a:rPr lang="ru-RU" sz="2400" dirty="0"/>
              <a:t>.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/>
              <a:t> </a:t>
            </a:r>
            <a:r>
              <a:rPr lang="ru-RU" sz="3200" dirty="0" smtClean="0"/>
              <a:t>Мэри бьет Шона</a:t>
            </a:r>
          </a:p>
          <a:p>
            <a:pPr marL="0" indent="0">
              <a:buNone/>
            </a:pPr>
            <a:r>
              <a:rPr lang="ru-RU" sz="3500" dirty="0" smtClean="0"/>
              <a:t>    </a:t>
            </a:r>
            <a:r>
              <a:rPr lang="en-GB" sz="3500" dirty="0" err="1" smtClean="0"/>
              <a:t>Buaile</a:t>
            </a:r>
            <a:r>
              <a:rPr lang="ru-RU" sz="3500" dirty="0" smtClean="0"/>
              <a:t>-</a:t>
            </a:r>
            <a:r>
              <a:rPr lang="en-GB" sz="3500" dirty="0" err="1" smtClean="0"/>
              <a:t>ann</a:t>
            </a:r>
            <a:r>
              <a:rPr lang="en-GB" sz="3500" dirty="0" smtClean="0"/>
              <a:t> </a:t>
            </a:r>
            <a:r>
              <a:rPr lang="ru-RU" sz="3500" dirty="0" smtClean="0"/>
              <a:t>          </a:t>
            </a:r>
            <a:r>
              <a:rPr lang="en-GB" sz="3500" dirty="0" err="1" smtClean="0"/>
              <a:t>Máire</a:t>
            </a:r>
            <a:r>
              <a:rPr lang="ru-RU" sz="3500" dirty="0" smtClean="0"/>
              <a:t>           </a:t>
            </a:r>
            <a:r>
              <a:rPr lang="en-GB" sz="3500" dirty="0" smtClean="0"/>
              <a:t> </a:t>
            </a:r>
            <a:r>
              <a:rPr lang="ga-IE" sz="3500" dirty="0" smtClean="0">
                <a:solidFill>
                  <a:srgbClr val="202122"/>
                </a:solidFill>
              </a:rPr>
              <a:t>thú</a:t>
            </a:r>
            <a:endParaRPr lang="ru-RU" sz="3500" dirty="0"/>
          </a:p>
          <a:p>
            <a:pPr marL="0" indent="0">
              <a:buNone/>
            </a:pPr>
            <a:r>
              <a:rPr lang="ru-RU" sz="2400" dirty="0" smtClean="0"/>
              <a:t>бить-3л., </a:t>
            </a:r>
            <a:r>
              <a:rPr lang="ru-RU" sz="2400" dirty="0" err="1" smtClean="0"/>
              <a:t>ед.ч</a:t>
            </a:r>
            <a:r>
              <a:rPr lang="ru-RU" sz="2400" dirty="0" smtClean="0"/>
              <a:t>., </a:t>
            </a:r>
            <a:r>
              <a:rPr lang="ru-RU" sz="2400" dirty="0" err="1" smtClean="0"/>
              <a:t>наст.вр</a:t>
            </a:r>
            <a:r>
              <a:rPr lang="ru-RU" sz="2400" dirty="0" smtClean="0"/>
              <a:t>.   Мэри-</a:t>
            </a:r>
            <a:r>
              <a:rPr lang="ru-RU" sz="2400" dirty="0" err="1" smtClean="0"/>
              <a:t>Им.п</a:t>
            </a:r>
            <a:r>
              <a:rPr lang="ru-RU" sz="2400" dirty="0" smtClean="0"/>
              <a:t>.    </a:t>
            </a:r>
            <a:r>
              <a:rPr lang="ru-RU" sz="2400" dirty="0"/>
              <a:t>ты-</a:t>
            </a:r>
            <a:r>
              <a:rPr lang="ru-RU" sz="2400" dirty="0" err="1"/>
              <a:t>дизъюнктив</a:t>
            </a:r>
            <a:endParaRPr lang="ru-RU" sz="2400" dirty="0" smtClean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481060" y="1807267"/>
            <a:ext cx="3479883" cy="555129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/>
              <a:t> </a:t>
            </a:r>
            <a:r>
              <a:rPr lang="ru-RU" sz="3200" dirty="0" err="1" smtClean="0"/>
              <a:t>Номенативно-аккузативная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0484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слов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7" y="1807029"/>
            <a:ext cx="9720073" cy="4869542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VSO</a:t>
            </a:r>
            <a:r>
              <a:rPr lang="ru-RU" dirty="0"/>
              <a:t> </a:t>
            </a:r>
            <a:r>
              <a:rPr lang="ru-RU" dirty="0" smtClean="0"/>
              <a:t>в повествовательных предложениях и вопросах.</a:t>
            </a:r>
          </a:p>
          <a:p>
            <a:pPr marL="0" indent="0">
              <a:buNone/>
            </a:pPr>
            <a:r>
              <a:rPr lang="en-GB" sz="6000" dirty="0" smtClean="0"/>
              <a:t>  </a:t>
            </a:r>
            <a:r>
              <a:rPr lang="en-GB" sz="6000" dirty="0" err="1" smtClean="0"/>
              <a:t>Lé</a:t>
            </a:r>
            <a:r>
              <a:rPr lang="ru-RU" sz="6000" dirty="0" smtClean="0"/>
              <a:t>-</a:t>
            </a:r>
            <a:r>
              <a:rPr lang="en-GB" sz="6000" dirty="0" err="1" smtClean="0"/>
              <a:t>ann</a:t>
            </a:r>
            <a:r>
              <a:rPr lang="en-GB" sz="6000" dirty="0" smtClean="0"/>
              <a:t>  </a:t>
            </a:r>
            <a:r>
              <a:rPr lang="ru-RU" sz="6000" dirty="0" smtClean="0"/>
              <a:t>  </a:t>
            </a:r>
            <a:r>
              <a:rPr lang="en-US" sz="6000" dirty="0" smtClean="0"/>
              <a:t> </a:t>
            </a:r>
            <a:r>
              <a:rPr lang="en-GB" sz="6000" dirty="0" smtClean="0"/>
              <a:t>an  </a:t>
            </a:r>
            <a:r>
              <a:rPr lang="en-GB" sz="6000" dirty="0" err="1" smtClean="0"/>
              <a:t>buachaill</a:t>
            </a:r>
            <a:r>
              <a:rPr lang="en-GB" sz="6000" dirty="0" smtClean="0"/>
              <a:t>  </a:t>
            </a:r>
            <a:r>
              <a:rPr lang="en-GB" sz="6000" dirty="0" err="1"/>
              <a:t>leabhar</a:t>
            </a:r>
            <a:r>
              <a:rPr lang="en-GB" sz="6000" dirty="0" smtClean="0"/>
              <a:t>.</a:t>
            </a:r>
            <a:endParaRPr lang="ru-RU" sz="6000" dirty="0" smtClean="0"/>
          </a:p>
          <a:p>
            <a:pPr marL="0" indent="0">
              <a:buNone/>
            </a:pPr>
            <a:r>
              <a:rPr lang="ru-RU" dirty="0" smtClean="0"/>
              <a:t>Читать-3 л., наст. </a:t>
            </a:r>
            <a:r>
              <a:rPr lang="ru-RU" dirty="0" err="1" smtClean="0"/>
              <a:t>вр</a:t>
            </a:r>
            <a:r>
              <a:rPr lang="ru-RU" dirty="0" smtClean="0"/>
              <a:t>., </a:t>
            </a:r>
            <a:r>
              <a:rPr lang="ru-RU" dirty="0" err="1" smtClean="0"/>
              <a:t>ед.ч</a:t>
            </a:r>
            <a:r>
              <a:rPr lang="ru-RU" dirty="0" smtClean="0"/>
              <a:t>.  </a:t>
            </a:r>
            <a:r>
              <a:rPr lang="en-US" dirty="0" smtClean="0"/>
              <a:t>     [</a:t>
            </a:r>
            <a:r>
              <a:rPr lang="ru-RU" dirty="0" smtClean="0"/>
              <a:t>этот</a:t>
            </a:r>
            <a:r>
              <a:rPr lang="en-US" dirty="0" smtClean="0"/>
              <a:t>]</a:t>
            </a:r>
            <a:r>
              <a:rPr lang="ru-RU" dirty="0" smtClean="0"/>
              <a:t>  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en-US" dirty="0" smtClean="0"/>
              <a:t>   </a:t>
            </a:r>
            <a:r>
              <a:rPr lang="ru-RU" dirty="0" smtClean="0"/>
              <a:t>     мальчик-</a:t>
            </a:r>
            <a:r>
              <a:rPr lang="ru-RU" dirty="0" err="1" smtClean="0"/>
              <a:t>ед.ч</a:t>
            </a:r>
            <a:r>
              <a:rPr lang="ru-RU" dirty="0"/>
              <a:t>. </a:t>
            </a:r>
            <a:r>
              <a:rPr lang="ru-RU" dirty="0" err="1" smtClean="0"/>
              <a:t>Им.п</a:t>
            </a:r>
            <a:r>
              <a:rPr lang="ru-RU" dirty="0" smtClean="0"/>
              <a:t>.    </a:t>
            </a:r>
            <a:r>
              <a:rPr lang="en-US" dirty="0" smtClean="0"/>
              <a:t>    </a:t>
            </a:r>
            <a:r>
              <a:rPr lang="ru-RU" dirty="0" smtClean="0"/>
              <a:t>   </a:t>
            </a:r>
            <a:r>
              <a:rPr lang="ru-RU" dirty="0"/>
              <a:t>книгу-</a:t>
            </a:r>
            <a:r>
              <a:rPr lang="ru-RU" dirty="0" err="1"/>
              <a:t>ед.ч</a:t>
            </a:r>
            <a:r>
              <a:rPr lang="ru-RU" dirty="0"/>
              <a:t>. </a:t>
            </a:r>
            <a:r>
              <a:rPr lang="ru-RU" dirty="0" err="1" smtClean="0"/>
              <a:t>Им.п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i="1" dirty="0" smtClean="0"/>
              <a:t>(Этот мальчик читает книгу)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800" dirty="0" smtClean="0"/>
              <a:t>     </a:t>
            </a:r>
            <a:r>
              <a:rPr lang="en-GB" sz="4800" dirty="0" err="1" smtClean="0"/>
              <a:t>Ar</a:t>
            </a:r>
            <a:r>
              <a:rPr lang="en-GB" sz="4800" dirty="0" smtClean="0"/>
              <a:t> </a:t>
            </a:r>
            <a:r>
              <a:rPr lang="ru-RU" sz="4800" dirty="0" smtClean="0"/>
              <a:t>        </a:t>
            </a:r>
            <a:r>
              <a:rPr lang="en-US" sz="4800" dirty="0" smtClean="0"/>
              <a:t> </a:t>
            </a:r>
            <a:r>
              <a:rPr lang="ru-RU" sz="4800" dirty="0" smtClean="0"/>
              <a:t> </a:t>
            </a:r>
            <a:r>
              <a:rPr lang="en-GB" sz="4800" dirty="0" err="1" smtClean="0"/>
              <a:t>bhuail</a:t>
            </a:r>
            <a:r>
              <a:rPr lang="ru-RU" sz="4800" dirty="0" smtClean="0"/>
              <a:t>   </a:t>
            </a:r>
            <a:r>
              <a:rPr lang="en-GB" sz="4800" dirty="0"/>
              <a:t> </a:t>
            </a:r>
            <a:r>
              <a:rPr lang="ru-RU" sz="4800" dirty="0" smtClean="0"/>
              <a:t> </a:t>
            </a:r>
            <a:r>
              <a:rPr lang="en-GB" sz="4800" dirty="0" smtClean="0"/>
              <a:t> </a:t>
            </a:r>
            <a:r>
              <a:rPr lang="en-GB" sz="4800" dirty="0" err="1" smtClean="0"/>
              <a:t>Máire</a:t>
            </a:r>
            <a:r>
              <a:rPr lang="ru-RU" sz="4800" dirty="0" smtClean="0"/>
              <a:t>  </a:t>
            </a:r>
            <a:r>
              <a:rPr lang="en-GB" sz="4800" dirty="0" err="1" smtClean="0"/>
              <a:t>Phádraig</a:t>
            </a:r>
            <a:r>
              <a:rPr lang="en-GB" sz="4800" dirty="0"/>
              <a:t>?</a:t>
            </a:r>
            <a:endParaRPr lang="ru-RU" sz="4800" dirty="0" smtClean="0"/>
          </a:p>
          <a:p>
            <a:pPr marL="0" indent="0">
              <a:buNone/>
            </a:pPr>
            <a:r>
              <a:rPr lang="ru-RU" dirty="0" smtClean="0"/>
              <a:t>(Вопрос. частица)  </a:t>
            </a:r>
            <a:r>
              <a:rPr lang="en-US" dirty="0" smtClean="0"/>
              <a:t>   </a:t>
            </a:r>
            <a:r>
              <a:rPr lang="ru-RU" dirty="0" smtClean="0"/>
              <a:t> бить-2 л., </a:t>
            </a:r>
            <a:r>
              <a:rPr lang="en-US" dirty="0" smtClean="0"/>
              <a:t>perf</a:t>
            </a:r>
            <a:r>
              <a:rPr lang="ru-RU" dirty="0" smtClean="0"/>
              <a:t>., </a:t>
            </a:r>
            <a:r>
              <a:rPr lang="ru-RU" dirty="0" err="1" smtClean="0"/>
              <a:t>ед.ч</a:t>
            </a:r>
            <a:r>
              <a:rPr lang="ru-RU" dirty="0" smtClean="0"/>
              <a:t>. </a:t>
            </a:r>
            <a:r>
              <a:rPr lang="en-US" dirty="0" smtClean="0"/>
              <a:t> </a:t>
            </a:r>
            <a:r>
              <a:rPr lang="ru-RU" dirty="0" smtClean="0"/>
              <a:t>    Мэри-</a:t>
            </a:r>
            <a:r>
              <a:rPr lang="ru-RU" dirty="0" err="1" smtClean="0"/>
              <a:t>Им.п</a:t>
            </a:r>
            <a:r>
              <a:rPr lang="ru-RU" dirty="0" smtClean="0"/>
              <a:t>       Патрик-</a:t>
            </a:r>
            <a:r>
              <a:rPr lang="ru-RU" dirty="0" err="1" smtClean="0"/>
              <a:t>ед.ч</a:t>
            </a:r>
            <a:r>
              <a:rPr lang="ru-RU" dirty="0"/>
              <a:t>. </a:t>
            </a:r>
            <a:r>
              <a:rPr lang="ru-RU" dirty="0" err="1" smtClean="0"/>
              <a:t>Им.п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i="1" dirty="0" smtClean="0"/>
              <a:t>(Побила ли Мэри Патрика?)</a:t>
            </a:r>
          </a:p>
        </p:txBody>
      </p:sp>
    </p:spTree>
    <p:extLst>
      <p:ext uri="{BB962C8B-B14F-4D97-AF65-F5344CB8AC3E}">
        <p14:creationId xmlns:p14="http://schemas.microsoft.com/office/powerpoint/2010/main" val="242056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Недодвойственное</a:t>
            </a:r>
            <a:r>
              <a:rPr lang="ru-RU" dirty="0" smtClean="0"/>
              <a:t> число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878354"/>
            <a:ext cx="9720073" cy="47731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 Форма </a:t>
            </a:r>
            <a:r>
              <a:rPr lang="ru-RU" dirty="0"/>
              <a:t>двойственного числа употребляется для парных предметов с числи- тельным </a:t>
            </a:r>
            <a:r>
              <a:rPr lang="ru-RU" dirty="0" err="1"/>
              <a:t>dá</a:t>
            </a:r>
            <a:r>
              <a:rPr lang="ru-RU" dirty="0"/>
              <a:t> 'два' и совпадает с именительным падежом единственного числа для существительных мужского рода, но не всегда для существительных женского рода: </a:t>
            </a:r>
            <a:r>
              <a:rPr lang="ru-RU" dirty="0" err="1"/>
              <a:t>ж.р</a:t>
            </a:r>
            <a:r>
              <a:rPr lang="ru-RU" dirty="0"/>
              <a:t>.: </a:t>
            </a:r>
            <a:r>
              <a:rPr lang="ru-RU" b="1" dirty="0"/>
              <a:t>a </a:t>
            </a:r>
            <a:r>
              <a:rPr lang="ru-RU" b="1" dirty="0" err="1"/>
              <a:t>dhá</a:t>
            </a:r>
            <a:r>
              <a:rPr lang="ru-RU" b="1" dirty="0"/>
              <a:t> </a:t>
            </a:r>
            <a:r>
              <a:rPr lang="ru-RU" b="1" dirty="0" err="1"/>
              <a:t>shúil</a:t>
            </a:r>
            <a:r>
              <a:rPr lang="ru-RU" b="1" dirty="0"/>
              <a:t> (</a:t>
            </a:r>
            <a:r>
              <a:rPr lang="ru-RU" b="1" dirty="0" err="1"/>
              <a:t>súil</a:t>
            </a:r>
            <a:r>
              <a:rPr lang="ru-RU" b="1" dirty="0"/>
              <a:t>)</a:t>
            </a:r>
            <a:r>
              <a:rPr lang="ru-RU" dirty="0"/>
              <a:t> 'его оба глаза', но </a:t>
            </a:r>
            <a:r>
              <a:rPr lang="ru-RU" b="1" dirty="0" err="1"/>
              <a:t>mo</a:t>
            </a:r>
            <a:r>
              <a:rPr lang="ru-RU" b="1" dirty="0"/>
              <a:t> </a:t>
            </a:r>
            <a:r>
              <a:rPr lang="ru-RU" b="1" dirty="0" err="1"/>
              <a:t>dhá</a:t>
            </a:r>
            <a:r>
              <a:rPr lang="ru-RU" b="1" dirty="0"/>
              <a:t> </a:t>
            </a:r>
            <a:r>
              <a:rPr lang="ru-RU" b="1" dirty="0" err="1"/>
              <a:t>chois</a:t>
            </a:r>
            <a:r>
              <a:rPr lang="ru-RU" b="1" dirty="0"/>
              <a:t> (</a:t>
            </a:r>
            <a:r>
              <a:rPr lang="ru-RU" b="1" dirty="0" err="1"/>
              <a:t>cos</a:t>
            </a:r>
            <a:r>
              <a:rPr lang="ru-RU" b="1" dirty="0"/>
              <a:t>) </a:t>
            </a:r>
            <a:r>
              <a:rPr lang="ru-RU" dirty="0"/>
              <a:t>'мои обе ноги</a:t>
            </a:r>
            <a:r>
              <a:rPr lang="ru-RU" dirty="0" smtClean="0"/>
              <a:t>', </a:t>
            </a:r>
            <a:r>
              <a:rPr lang="ru-RU" b="1" dirty="0" err="1"/>
              <a:t>mo</a:t>
            </a:r>
            <a:r>
              <a:rPr lang="ru-RU" b="1" dirty="0"/>
              <a:t> </a:t>
            </a:r>
            <a:r>
              <a:rPr lang="ru-RU" b="1" dirty="0" err="1"/>
              <a:t>dhá</a:t>
            </a:r>
            <a:r>
              <a:rPr lang="ru-RU" b="1" dirty="0"/>
              <a:t> </a:t>
            </a:r>
            <a:r>
              <a:rPr lang="ru-RU" b="1" dirty="0" err="1"/>
              <a:t>bhróig</a:t>
            </a:r>
            <a:r>
              <a:rPr lang="ru-RU" b="1" dirty="0"/>
              <a:t> (</a:t>
            </a:r>
            <a:r>
              <a:rPr lang="ru-RU" b="1" dirty="0" err="1"/>
              <a:t>bróg</a:t>
            </a:r>
            <a:r>
              <a:rPr lang="ru-RU" b="1" dirty="0"/>
              <a:t>)</a:t>
            </a:r>
            <a:r>
              <a:rPr lang="ru-RU" dirty="0"/>
              <a:t> 'мои </a:t>
            </a:r>
            <a:r>
              <a:rPr lang="ru-RU" dirty="0" smtClean="0"/>
              <a:t>башмаки‘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dirty="0" smtClean="0"/>
              <a:t>Единственное </a:t>
            </a:r>
            <a:r>
              <a:rPr lang="ru-RU" dirty="0"/>
              <a:t>число существительных, обычно употребляемых как парные, образуется при помощи приставки </a:t>
            </a:r>
            <a:r>
              <a:rPr lang="ru-RU" i="1" dirty="0" err="1"/>
              <a:t>leath</a:t>
            </a:r>
            <a:r>
              <a:rPr lang="ru-RU" i="1" dirty="0"/>
              <a:t>-</a:t>
            </a:r>
            <a:r>
              <a:rPr lang="ru-RU" dirty="0"/>
              <a:t> 'пол-', 'половина', которая с парными имеет значение "один": </a:t>
            </a:r>
            <a:r>
              <a:rPr lang="ru-RU" b="1" dirty="0" err="1"/>
              <a:t>leath-lámh</a:t>
            </a:r>
            <a:r>
              <a:rPr lang="ru-RU" dirty="0"/>
              <a:t> 'одна рука', </a:t>
            </a:r>
            <a:r>
              <a:rPr lang="ru-RU" b="1" dirty="0" err="1"/>
              <a:t>leath-shúil</a:t>
            </a:r>
            <a:r>
              <a:rPr lang="ru-RU" dirty="0"/>
              <a:t> 'один глаз', </a:t>
            </a:r>
            <a:r>
              <a:rPr lang="ru-RU" b="1" dirty="0" err="1"/>
              <a:t>leath-bhróg</a:t>
            </a:r>
            <a:r>
              <a:rPr lang="ru-RU" dirty="0"/>
              <a:t> 'один башмак', </a:t>
            </a:r>
            <a:r>
              <a:rPr lang="ru-RU" b="1" dirty="0" err="1"/>
              <a:t>leath-chúpla</a:t>
            </a:r>
            <a:r>
              <a:rPr lang="ru-RU" dirty="0"/>
              <a:t> 'один из близнецов'.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dirty="0" smtClean="0"/>
              <a:t>Эти </a:t>
            </a:r>
            <a:r>
              <a:rPr lang="ru-RU" dirty="0"/>
              <a:t>формы часто встречаются в выражениях, подобных </a:t>
            </a:r>
            <a:r>
              <a:rPr lang="ru-RU" b="1" dirty="0" err="1"/>
              <a:t>ar</a:t>
            </a:r>
            <a:r>
              <a:rPr lang="ru-RU" b="1" dirty="0"/>
              <a:t> </a:t>
            </a:r>
            <a:r>
              <a:rPr lang="ru-RU" b="1" dirty="0" err="1"/>
              <a:t>leath-lámh</a:t>
            </a:r>
            <a:r>
              <a:rPr lang="ru-RU" b="1" dirty="0"/>
              <a:t> </a:t>
            </a:r>
            <a:r>
              <a:rPr lang="ru-RU" dirty="0"/>
              <a:t>'с одной рукой', 'однорукий'; </a:t>
            </a:r>
            <a:r>
              <a:rPr lang="ru-RU" b="1" dirty="0" err="1"/>
              <a:t>ar</a:t>
            </a:r>
            <a:r>
              <a:rPr lang="ru-RU" b="1" dirty="0"/>
              <a:t> </a:t>
            </a:r>
            <a:r>
              <a:rPr lang="ru-RU" b="1" dirty="0" err="1"/>
              <a:t>leath-ghlúin</a:t>
            </a:r>
            <a:r>
              <a:rPr lang="ru-RU" b="1" dirty="0"/>
              <a:t> </a:t>
            </a:r>
            <a:r>
              <a:rPr lang="ru-RU" dirty="0"/>
              <a:t>(стоя) 'на одном колене'; </a:t>
            </a:r>
            <a:r>
              <a:rPr lang="ru-RU" b="1" dirty="0" err="1"/>
              <a:t>Chuir</a:t>
            </a:r>
            <a:r>
              <a:rPr lang="ru-RU" b="1" dirty="0"/>
              <a:t> </a:t>
            </a:r>
            <a:r>
              <a:rPr lang="ru-RU" b="1" dirty="0" err="1"/>
              <a:t>se</a:t>
            </a:r>
            <a:r>
              <a:rPr lang="ru-RU" b="1" dirty="0"/>
              <a:t> </a:t>
            </a:r>
            <a:r>
              <a:rPr lang="ru-RU" b="1" dirty="0" err="1"/>
              <a:t>leath-chluas</a:t>
            </a:r>
            <a:r>
              <a:rPr lang="ru-RU" b="1" dirty="0"/>
              <a:t> </a:t>
            </a:r>
            <a:r>
              <a:rPr lang="ru-RU" b="1" dirty="0" err="1"/>
              <a:t>air</a:t>
            </a:r>
            <a:r>
              <a:rPr lang="ru-RU" b="1" dirty="0"/>
              <a:t> </a:t>
            </a:r>
            <a:r>
              <a:rPr lang="ru-RU" b="1" dirty="0" err="1"/>
              <a:t>féin</a:t>
            </a:r>
            <a:r>
              <a:rPr lang="ru-RU" dirty="0"/>
              <a:t> '</a:t>
            </a:r>
            <a:r>
              <a:rPr lang="ru-RU" dirty="0" err="1"/>
              <a:t>Oн</a:t>
            </a:r>
            <a:r>
              <a:rPr lang="ru-RU" dirty="0"/>
              <a:t> повернул голову, чтобы слушать', досл. 'он положил пол-уха на себя самого'.</a:t>
            </a:r>
          </a:p>
        </p:txBody>
      </p:sp>
    </p:spTree>
    <p:extLst>
      <p:ext uri="{BB962C8B-B14F-4D97-AF65-F5344CB8AC3E}">
        <p14:creationId xmlns:p14="http://schemas.microsoft.com/office/powerpoint/2010/main" val="1194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Сокращения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1/2/3 л. – 1/2/3 лицо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Наст.вр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настоящее время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ед./мн. ч. – единственное/множественное число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И./Р. п. – именительный/родительный падеж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перфект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м./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мужской/женский род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дизъюнкт./конъюнкт. – дизъюнктивный/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конъюн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тивный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97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O’Donovan, A Grammar of the Irish </a:t>
            </a:r>
            <a:r>
              <a:rPr lang="en-US" dirty="0" smtClean="0"/>
              <a:t>language, 1845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err="1"/>
              <a:t>Халипов</a:t>
            </a:r>
            <a:r>
              <a:rPr lang="ru-RU" dirty="0"/>
              <a:t> </a:t>
            </a:r>
            <a:r>
              <a:rPr lang="ru-RU" dirty="0" smtClean="0"/>
              <a:t>С.Г., Краткая </a:t>
            </a:r>
            <a:r>
              <a:rPr lang="ru-RU" dirty="0"/>
              <a:t>грамматика ирландского </a:t>
            </a:r>
            <a:r>
              <a:rPr lang="ru-RU" dirty="0" smtClean="0"/>
              <a:t>языка</a:t>
            </a:r>
            <a:r>
              <a:rPr lang="ru-RU" dirty="0"/>
              <a:t>,</a:t>
            </a:r>
            <a:r>
              <a:rPr lang="ru-RU" dirty="0" smtClean="0"/>
              <a:t> 1997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 </a:t>
            </a:r>
            <a:r>
              <a:rPr lang="en-US" dirty="0"/>
              <a:t>Andrew </a:t>
            </a:r>
            <a:r>
              <a:rPr lang="en-US" dirty="0" smtClean="0"/>
              <a:t>Carnie</a:t>
            </a:r>
            <a:r>
              <a:rPr lang="ru-RU" dirty="0" smtClean="0"/>
              <a:t>, </a:t>
            </a:r>
            <a:r>
              <a:rPr lang="en-US" dirty="0" smtClean="0"/>
              <a:t>Irish </a:t>
            </a:r>
            <a:r>
              <a:rPr lang="en-US" dirty="0"/>
              <a:t>Nouns A Reference </a:t>
            </a:r>
            <a:r>
              <a:rPr lang="en-US" dirty="0" smtClean="0"/>
              <a:t>Guide</a:t>
            </a:r>
            <a:r>
              <a:rPr lang="ru-RU" dirty="0"/>
              <a:t>,</a:t>
            </a:r>
            <a:r>
              <a:rPr lang="ru-RU" dirty="0" smtClean="0"/>
              <a:t> 2008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Крюкова И. </a:t>
            </a:r>
            <a:r>
              <a:rPr lang="ru-RU" dirty="0" smtClean="0"/>
              <a:t>В., Глагольное </a:t>
            </a:r>
            <a:r>
              <a:rPr lang="ru-RU" dirty="0"/>
              <a:t>словоизменение в ирландском </a:t>
            </a:r>
            <a:r>
              <a:rPr lang="ru-RU" dirty="0" smtClean="0"/>
              <a:t>языке</a:t>
            </a:r>
            <a:r>
              <a:rPr lang="ru-RU" dirty="0"/>
              <a:t>,</a:t>
            </a:r>
            <a:r>
              <a:rPr lang="ru-RU" dirty="0" smtClean="0"/>
              <a:t> 1987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 err="1"/>
              <a:t>Ломб</a:t>
            </a:r>
            <a:r>
              <a:rPr lang="ru-RU" dirty="0"/>
              <a:t> </a:t>
            </a:r>
            <a:r>
              <a:rPr lang="ru-RU" dirty="0" err="1"/>
              <a:t>Саманта</a:t>
            </a:r>
            <a:r>
              <a:rPr lang="ru-RU" dirty="0"/>
              <a:t> </a:t>
            </a:r>
            <a:r>
              <a:rPr lang="ru-RU" dirty="0" smtClean="0"/>
              <a:t>Энн, Начальные </a:t>
            </a:r>
            <a:r>
              <a:rPr lang="ru-RU" dirty="0"/>
              <a:t>мутации в ирландском </a:t>
            </a:r>
            <a:r>
              <a:rPr lang="ru-RU" dirty="0" smtClean="0"/>
              <a:t>языке, 1997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337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