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5.xml" ContentType="application/vnd.openxmlformats-officedocument.theme+xml"/>
  <Override PartName="/ppt/slideLayouts/slideLayout8.xml" ContentType="application/vnd.openxmlformats-officedocument.presentationml.slideLayout+xml"/>
  <Override PartName="/ppt/theme/theme6.xml" ContentType="application/vnd.openxmlformats-officedocument.theme+xml"/>
  <Override PartName="/ppt/slideLayouts/slideLayout9.xml" ContentType="application/vnd.openxmlformats-officedocument.presentationml.slideLayout+xml"/>
  <Override PartName="/ppt/theme/theme7.xml" ContentType="application/vnd.openxmlformats-officedocument.theme+xml"/>
  <Override PartName="/ppt/slideLayouts/slideLayout1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metadata/core-properties" Target="docProps/core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3" r:id="rId3"/>
    <p:sldMasterId id="2147483655" r:id="rId4"/>
    <p:sldMasterId id="2147483657" r:id="rId5"/>
    <p:sldMasterId id="2147483660" r:id="rId6"/>
    <p:sldMasterId id="2147483662" r:id="rId7"/>
    <p:sldMasterId id="2147483664" r:id="rId8"/>
    <p:sldMasterId id="2147483666" r:id="rId9"/>
    <p:sldMasterId id="2147483667" r:id="rId10"/>
    <p:sldMasterId id="2147483668" r:id="rId11"/>
    <p:sldMasterId id="2147483669" r:id="rId12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</p:sldIdLst>
  <p:sldSz cx="12192000" cy="6858000"/>
  <p:notesSz cx="7772400" cy="10058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8" Type="http://schemas.openxmlformats.org/officeDocument/2006/relationships/slideMaster" Target="slideMasters/slideMaster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Master1-Тема-Off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7137A05-5ECB-4A80-B1D3-859934BCF4A0}" type="slidenum">
              <a:t>‹#›</a:t>
            </a:fld>
            <a:endParaRPr/>
          </a:p>
        </p:txBody>
      </p:sp>
      <p:sp>
        <p:nvSpPr>
          <p:cNvPr id="4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Master1-Layout1-title-Титульный-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D4B26C7-1F70-4384-90A2-4BAC98954E2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ster1-Layout1-title-Титульный-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C2E5E5AC-6E61-4A67-A5CE-6A503C2747BA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Master1-Layout2-obj-Заголовок-и-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A05A6CD2-C383-4C82-B8B4-E21433EC2229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Master1-Layout3-secHead-Заголовок-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86BCDB8-1EEE-46EB-92F8-9CD58BD4DC1A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Master1-Layout4-twoObj-Два-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306DCE1B-B718-4885-A424-152A8239E56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ster1-Layout4-twoObj-Два-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2972166E-EB47-4DE1-8ABC-80AA3093D490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Master1-Layout5-twoTxTwoObj-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61629619-EEFF-45F7-9E19-503AF974D2C9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Master1-Layout6-titleOnly-Только-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6EDDB7A6-1367-4573-A3E6-1443BB25C7F9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Master1-Layout7-blank-Пустой-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B1500CD7-C16E-47EE-90F5-F1909334D963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8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9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0.xml"/></Relationships>
</file>

<file path=ppt/slideMasters/_rels/slideMaster9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4400" b="0" u="none" strike="noStrike">
                <a:solidFill>
                  <a:srgbClr val="000000"/>
                </a:solidFill>
                <a:uFillTx/>
                <a:latin typeface="Aptos Display"/>
              </a:rPr>
              <a:t>Образец заголовка</a:t>
            </a:r>
            <a:endParaRPr lang="en-U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600" cy="435132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Aptos"/>
              </a:rPr>
              <a:t>Образец текста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Aptos"/>
              </a:rPr>
              <a:t>Второй уровень</a:t>
            </a:r>
            <a:endParaRPr lang="en-US" sz="2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ptos"/>
              </a:rPr>
              <a:t>Третий уровень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Четвертый уровень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Пятый уровень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defRPr lang="ru-RU" sz="1200" b="0" u="none" strike="noStrike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3F5E78D8-B7F2-4C8B-8B77-F034C03A709B}" type="datetime1">
              <a:rPr lang="ru-RU" sz="1200" b="0" u="none" strike="noStrike">
                <a:solidFill>
                  <a:srgbClr val="767676"/>
                </a:solidFill>
                <a:uFillTx/>
                <a:latin typeface="Aptos"/>
              </a:rPr>
              <a:t>02.05.2025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 anchorCtr="1">
            <a:noAutofit/>
          </a:bodyPr>
          <a:lstStyle/>
          <a:p>
            <a:pPr indent="0">
              <a:buNone/>
            </a:pPr>
            <a:endParaRPr lang="en-US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u="none" strike="noStrike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E009033-67C1-4DCD-BE9A-BAFF5CD89C26}" type="slidenum">
              <a:rPr lang="ru-RU" sz="1200" b="0" u="none" strike="noStrike">
                <a:solidFill>
                  <a:srgbClr val="767676"/>
                </a:solidFill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4000" cy="238752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b" anchorCtr="1">
            <a:normAutofit/>
          </a:bodyPr>
          <a:lstStyle/>
          <a:p>
            <a:pPr indent="0" algn="ctr">
              <a:lnSpc>
                <a:spcPct val="90000"/>
              </a:lnSpc>
              <a:buNone/>
            </a:pPr>
            <a:r>
              <a:rPr lang="ru-RU" sz="6000" b="0" u="none" strike="noStrike">
                <a:solidFill>
                  <a:srgbClr val="000000"/>
                </a:solidFill>
                <a:uFillTx/>
                <a:latin typeface="Aptos Display"/>
              </a:rPr>
              <a:t>Образец заголовка</a:t>
            </a:r>
            <a:endParaRPr lang="en-US" sz="6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defRPr lang="ru-RU" sz="1200" b="0" u="none" strike="noStrike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B2EBF4DB-8B9E-4C1C-8EDA-CF07C8E33880}" type="datetime1">
              <a:rPr lang="ru-RU" sz="1200" b="0" u="none" strike="noStrike">
                <a:solidFill>
                  <a:srgbClr val="767676"/>
                </a:solidFill>
                <a:uFillTx/>
                <a:latin typeface="Aptos"/>
              </a:rPr>
              <a:t>02.05.2025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 anchorCtr="1">
            <a:noAutofit/>
          </a:bodyPr>
          <a:lstStyle/>
          <a:p>
            <a:pPr indent="0">
              <a:buNone/>
            </a:pPr>
            <a:endParaRPr lang="en-US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u="none" strike="noStrike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49E4481-44CD-49FD-A38C-04C66BC3EBFF}" type="slidenum">
              <a:rPr lang="ru-RU" sz="1200" b="0" u="none" strike="noStrike">
                <a:solidFill>
                  <a:srgbClr val="767676"/>
                </a:solidFill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4400" b="0" u="none" strike="noStrike">
                <a:solidFill>
                  <a:srgbClr val="000000"/>
                </a:solidFill>
                <a:uFillTx/>
                <a:latin typeface="Aptos Display"/>
              </a:rPr>
              <a:t>Образец заголовка</a:t>
            </a:r>
            <a:endParaRPr lang="en-U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title"/>
          </p:nvPr>
        </p:nvSpPr>
        <p:spPr>
          <a:xfrm>
            <a:off x="838080" y="1825560"/>
            <a:ext cx="10515600" cy="435132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Aptos"/>
              </a:rPr>
              <a:t>Образец текста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Aptos"/>
              </a:rPr>
              <a:t>Второй уровень</a:t>
            </a:r>
            <a:endParaRPr lang="en-US" sz="2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ptos"/>
              </a:rPr>
              <a:t>Третий уровень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Четвертый уровень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Пятый уровень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defRPr lang="ru-RU" sz="1200" b="0" u="none" strike="noStrike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A3264293-F660-4E9D-8E39-13F44585B939}" type="datetime1">
              <a:rPr lang="ru-RU" sz="1200" b="0" u="none" strike="noStrike">
                <a:solidFill>
                  <a:srgbClr val="767676"/>
                </a:solidFill>
                <a:uFillTx/>
                <a:latin typeface="Aptos"/>
              </a:rPr>
              <a:t>02.05.2025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 anchorCtr="1">
            <a:noAutofit/>
          </a:bodyPr>
          <a:lstStyle/>
          <a:p>
            <a:pPr indent="0">
              <a:buNone/>
            </a:pPr>
            <a:endParaRPr lang="en-US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u="none" strike="noStrike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C42B66A-FC16-430A-ADF7-9C6FE71C37EB}" type="slidenum">
              <a:rPr lang="ru-RU" sz="1200" b="0" u="none" strike="noStrike">
                <a:solidFill>
                  <a:srgbClr val="767676"/>
                </a:solidFill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2" name="PlaceHolder 6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600" cy="28526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6000" b="0" u="none" strike="noStrike">
                <a:solidFill>
                  <a:srgbClr val="000000"/>
                </a:solidFill>
                <a:uFillTx/>
                <a:latin typeface="Aptos Display"/>
              </a:rPr>
              <a:t>Образец заголовка</a:t>
            </a:r>
            <a:endParaRPr lang="en-US" sz="6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600" cy="150012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u="none" strike="noStrike">
                <a:solidFill>
                  <a:srgbClr val="767676"/>
                </a:solidFill>
                <a:uFillTx/>
                <a:latin typeface="Aptos"/>
              </a:rPr>
              <a:t>Образец текста</a:t>
            </a:r>
            <a:endParaRPr lang="en-US" sz="2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defRPr lang="ru-RU" sz="1200" b="0" u="none" strike="noStrike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562CCB7E-02E7-40EF-9711-B79F696300D6}" type="datetime1">
              <a:rPr lang="ru-RU" sz="1200" b="0" u="none" strike="noStrike">
                <a:solidFill>
                  <a:srgbClr val="767676"/>
                </a:solidFill>
                <a:uFillTx/>
                <a:latin typeface="Aptos"/>
              </a:rPr>
              <a:t>02.05.2025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 anchorCtr="1">
            <a:noAutofit/>
          </a:bodyPr>
          <a:lstStyle/>
          <a:p>
            <a:pPr indent="0">
              <a:buNone/>
            </a:pPr>
            <a:endParaRPr lang="en-US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u="none" strike="noStrike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0EF8F45-F7E5-46AD-93AC-52CF81F047BE}" type="slidenum">
              <a:rPr lang="ru-RU" sz="1200" b="0" u="none" strike="noStrike">
                <a:solidFill>
                  <a:srgbClr val="767676"/>
                </a:solidFill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4400" b="0" u="none" strike="noStrike">
                <a:solidFill>
                  <a:srgbClr val="000000"/>
                </a:solidFill>
                <a:uFillTx/>
                <a:latin typeface="Aptos Display"/>
              </a:rPr>
              <a:t>Образец заголовка</a:t>
            </a:r>
            <a:endParaRPr lang="en-U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title"/>
          </p:nvPr>
        </p:nvSpPr>
        <p:spPr>
          <a:xfrm>
            <a:off x="838080" y="1825560"/>
            <a:ext cx="5181480" cy="435132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Aptos"/>
              </a:rPr>
              <a:t>Образец текста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Aptos"/>
              </a:rPr>
              <a:t>Второй уровень</a:t>
            </a:r>
            <a:endParaRPr lang="en-US" sz="2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ptos"/>
              </a:rPr>
              <a:t>Третий уровень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Четвертый уровень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Пятый уровень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title"/>
          </p:nvPr>
        </p:nvSpPr>
        <p:spPr>
          <a:xfrm>
            <a:off x="6172200" y="1825560"/>
            <a:ext cx="5181480" cy="435132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Aptos"/>
              </a:rPr>
              <a:t>Образец текста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Aptos"/>
              </a:rPr>
              <a:t>Второй уровень</a:t>
            </a:r>
            <a:endParaRPr lang="en-US" sz="2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ptos"/>
              </a:rPr>
              <a:t>Третий уровень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Четвертый уровень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Пятый уровень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defRPr lang="ru-RU" sz="1200" b="0" u="none" strike="noStrike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1F29AFC2-4586-411D-80E2-9BBD09DCCC46}" type="datetime1">
              <a:rPr lang="ru-RU" sz="1200" b="0" u="none" strike="noStrike">
                <a:solidFill>
                  <a:srgbClr val="767676"/>
                </a:solidFill>
                <a:uFillTx/>
                <a:latin typeface="Aptos"/>
              </a:rPr>
              <a:t>02.05.2025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 anchorCtr="1">
            <a:noAutofit/>
          </a:bodyPr>
          <a:lstStyle/>
          <a:p>
            <a:pPr indent="0">
              <a:buNone/>
            </a:pPr>
            <a:endParaRPr lang="en-US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1" name="PlaceHolder 6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u="none" strike="noStrike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C2A9011-9167-4EC5-B3E7-AA5DD5E3D101}" type="slidenum">
              <a:rPr lang="ru-RU" sz="1200" b="0" u="none" strike="noStrike">
                <a:solidFill>
                  <a:srgbClr val="767676"/>
                </a:solidFill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2" name="PlaceHolder 7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600" cy="132552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4400" b="0" u="none" strike="noStrike">
                <a:solidFill>
                  <a:srgbClr val="000000"/>
                </a:solidFill>
                <a:uFillTx/>
                <a:latin typeface="Aptos Display"/>
              </a:rPr>
              <a:t>Образец заголовка</a:t>
            </a:r>
            <a:endParaRPr lang="en-U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720" cy="824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b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1" u="none" strike="noStrike">
                <a:solidFill>
                  <a:srgbClr val="000000"/>
                </a:solidFill>
                <a:uFillTx/>
                <a:latin typeface="Aptos"/>
              </a:rPr>
              <a:t>Образец текста</a:t>
            </a:r>
            <a:endParaRPr lang="en-US" sz="2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title"/>
          </p:nvPr>
        </p:nvSpPr>
        <p:spPr>
          <a:xfrm>
            <a:off x="839880" y="2505240"/>
            <a:ext cx="5157720" cy="368460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Aptos"/>
              </a:rPr>
              <a:t>Образец текста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Aptos"/>
              </a:rPr>
              <a:t>Второй уровень</a:t>
            </a:r>
            <a:endParaRPr lang="en-US" sz="2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ptos"/>
              </a:rPr>
              <a:t>Третий уровень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Четвертый уровень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Пятый уровень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3280" cy="824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400" b="1" u="none" strike="noStrike">
                <a:solidFill>
                  <a:srgbClr val="000000"/>
                </a:solidFill>
                <a:uFillTx/>
                <a:latin typeface="Aptos"/>
              </a:rPr>
              <a:t>Образец текста</a:t>
            </a:r>
            <a:endParaRPr lang="en-US" sz="2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0" name="PlaceHolder 5"/>
          <p:cNvSpPr>
            <a:spLocks noGrp="1"/>
          </p:cNvSpPr>
          <p:nvPr>
            <p:ph type="title"/>
          </p:nvPr>
        </p:nvSpPr>
        <p:spPr>
          <a:xfrm>
            <a:off x="6172200" y="2505240"/>
            <a:ext cx="5183280" cy="368460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Aptos"/>
              </a:rPr>
              <a:t>Образец текста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Aptos"/>
              </a:rPr>
              <a:t>Второй уровень</a:t>
            </a:r>
            <a:endParaRPr lang="en-US" sz="2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ptos"/>
              </a:rPr>
              <a:t>Третий уровень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Четвертый уровень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Пятый уровень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1" name="PlaceHolder 6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defRPr lang="ru-RU" sz="1200" b="0" u="none" strike="noStrike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5E835A48-3AD2-47A9-9C89-05AFB64260B7}" type="datetime1">
              <a:rPr lang="ru-RU" sz="1200" b="0" u="none" strike="noStrike">
                <a:solidFill>
                  <a:srgbClr val="767676"/>
                </a:solidFill>
                <a:uFillTx/>
                <a:latin typeface="Aptos"/>
              </a:rPr>
              <a:t>02.05.2025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2" name="PlaceHolder 7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 anchorCtr="1">
            <a:noAutofit/>
          </a:bodyPr>
          <a:lstStyle/>
          <a:p>
            <a:pPr indent="0">
              <a:buNone/>
            </a:pPr>
            <a:endParaRPr lang="en-US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3" name="PlaceHolder 8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u="none" strike="noStrike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04B1432-B2BB-46EF-AF88-E3E3BBA47ABE}" type="slidenum">
              <a:rPr lang="ru-RU" sz="1200" b="0" u="none" strike="noStrike">
                <a:solidFill>
                  <a:srgbClr val="767676"/>
                </a:solidFill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4400" b="0" u="none" strike="noStrike">
                <a:solidFill>
                  <a:srgbClr val="000000"/>
                </a:solidFill>
                <a:uFillTx/>
                <a:latin typeface="Aptos Display"/>
              </a:rPr>
              <a:t>Образец заголовка</a:t>
            </a:r>
            <a:endParaRPr lang="en-U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defRPr lang="ru-RU" sz="1200" b="0" u="none" strike="noStrike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13F74CB8-AA83-4EFD-AF44-C1FF3836D70A}" type="datetime1">
              <a:rPr lang="ru-RU" sz="1200" b="0" u="none" strike="noStrike">
                <a:solidFill>
                  <a:srgbClr val="767676"/>
                </a:solidFill>
                <a:uFillTx/>
                <a:latin typeface="Aptos"/>
              </a:rPr>
              <a:t>02.05.2025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 anchorCtr="1">
            <a:noAutofit/>
          </a:bodyPr>
          <a:lstStyle/>
          <a:p>
            <a:pPr indent="0">
              <a:buNone/>
            </a:pPr>
            <a:endParaRPr lang="en-US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u="none" strike="noStrike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0D7485D-D53F-4167-808A-81354D3C7E79}" type="slidenum">
              <a:rPr lang="ru-RU" sz="1200" b="0" u="none" strike="noStrike">
                <a:solidFill>
                  <a:srgbClr val="767676"/>
                </a:solidFill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defRPr lang="ru-RU" sz="1200" b="0" u="none" strike="noStrike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E8B63411-FFA9-4219-899D-358B15F78FE3}" type="datetime1">
              <a:rPr lang="ru-RU" sz="1200" b="0" u="none" strike="noStrike">
                <a:solidFill>
                  <a:srgbClr val="767676"/>
                </a:solidFill>
                <a:uFillTx/>
                <a:latin typeface="Aptos"/>
              </a:rPr>
              <a:t>02.05.2025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 anchorCtr="1">
            <a:noAutofit/>
          </a:bodyPr>
          <a:lstStyle/>
          <a:p>
            <a:pPr indent="0">
              <a:buNone/>
            </a:pPr>
            <a:endParaRPr lang="en-US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u="none" strike="noStrike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C391D47-1868-4E5F-8040-386273A0B271}" type="slidenum">
              <a:rPr lang="ru-RU" sz="1200" b="0" u="none" strike="noStrike">
                <a:solidFill>
                  <a:srgbClr val="767676"/>
                </a:solidFill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2280" cy="160020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3200" b="0" u="none" strike="noStrike">
                <a:solidFill>
                  <a:srgbClr val="000000"/>
                </a:solidFill>
                <a:uFillTx/>
                <a:latin typeface="Aptos Display"/>
              </a:rPr>
              <a:t>Образец заголовка</a:t>
            </a: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title"/>
          </p:nvPr>
        </p:nvSpPr>
        <p:spPr>
          <a:xfrm>
            <a:off x="5183280" y="987480"/>
            <a:ext cx="6172200" cy="487368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u="none" strike="noStrike">
                <a:solidFill>
                  <a:srgbClr val="000000"/>
                </a:solidFill>
                <a:uFillTx/>
                <a:latin typeface="Aptos"/>
              </a:rPr>
              <a:t>Образец текста</a:t>
            </a: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Aptos"/>
              </a:rPr>
              <a:t>Второй уровень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Aptos"/>
              </a:rPr>
              <a:t>Третий уровень</a:t>
            </a:r>
            <a:endParaRPr lang="en-US" sz="2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ptos"/>
              </a:rPr>
              <a:t>Четвертый уровень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ptos"/>
              </a:rPr>
              <a:t>Пятый уровень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2280" cy="381168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600" b="0" u="none" strike="noStrike">
                <a:solidFill>
                  <a:srgbClr val="000000"/>
                </a:solidFill>
                <a:uFillTx/>
                <a:latin typeface="Aptos"/>
              </a:rPr>
              <a:t>Образец текста</a:t>
            </a: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defRPr lang="ru-RU" sz="1200" b="0" u="none" strike="noStrike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DC36D46C-7D87-483C-94AE-6B0466E6EB9D}" type="datetime1">
              <a:rPr lang="ru-RU" sz="1200" b="0" u="none" strike="noStrike">
                <a:solidFill>
                  <a:srgbClr val="767676"/>
                </a:solidFill>
                <a:uFillTx/>
                <a:latin typeface="Aptos"/>
              </a:rPr>
              <a:t>02.05.2025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 anchorCtr="1">
            <a:noAutofit/>
          </a:bodyPr>
          <a:lstStyle/>
          <a:p>
            <a:pPr indent="0">
              <a:buNone/>
            </a:pPr>
            <a:endParaRPr lang="en-US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u="none" strike="noStrike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900A3D7-1DD9-4CE0-961A-0EDBD7014ECE}" type="slidenum">
              <a:rPr lang="ru-RU" sz="1200" b="0" u="none" strike="noStrike">
                <a:solidFill>
                  <a:srgbClr val="767676"/>
                </a:solidFill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2280" cy="160020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3200" b="0" u="none" strike="noStrike">
                <a:solidFill>
                  <a:srgbClr val="000000"/>
                </a:solidFill>
                <a:uFillTx/>
                <a:latin typeface="Aptos Display"/>
              </a:rPr>
              <a:t>Образец заголовка</a:t>
            </a: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title"/>
          </p:nvPr>
        </p:nvSpPr>
        <p:spPr>
          <a:xfrm>
            <a:off x="5183280" y="987480"/>
            <a:ext cx="6172200" cy="487368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2280" cy="381168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600" b="0" u="none" strike="noStrike">
                <a:solidFill>
                  <a:srgbClr val="000000"/>
                </a:solidFill>
                <a:uFillTx/>
                <a:latin typeface="Aptos"/>
              </a:rPr>
              <a:t>Образец текста</a:t>
            </a: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defRPr lang="ru-RU" sz="1200" b="0" u="none" strike="noStrike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268F2B78-6A28-4857-B698-2625179D8510}" type="datetime1">
              <a:rPr lang="ru-RU" sz="1200" b="0" u="none" strike="noStrike">
                <a:solidFill>
                  <a:srgbClr val="767676"/>
                </a:solidFill>
                <a:uFillTx/>
                <a:latin typeface="Aptos"/>
              </a:rPr>
              <a:t>02.05.2025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 anchorCtr="1">
            <a:noAutofit/>
          </a:bodyPr>
          <a:lstStyle/>
          <a:p>
            <a:pPr indent="0">
              <a:buNone/>
            </a:pPr>
            <a:endParaRPr lang="en-US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3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u="none" strike="noStrike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987C715-BE3B-4E7B-A657-576D794940B4}" type="slidenum">
              <a:rPr lang="ru-RU" sz="1200" b="0" u="none" strike="noStrike">
                <a:solidFill>
                  <a:srgbClr val="767676"/>
                </a:solidFill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4400" b="0" u="none" strike="noStrike">
                <a:solidFill>
                  <a:srgbClr val="000000"/>
                </a:solidFill>
                <a:uFillTx/>
                <a:latin typeface="Aptos Display"/>
              </a:rPr>
              <a:t>Образец заголовка</a:t>
            </a:r>
            <a:endParaRPr lang="en-U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600" cy="4351320"/>
          </a:xfrm>
          <a:prstGeom prst="rect">
            <a:avLst/>
          </a:prstGeom>
          <a:noFill/>
          <a:ln w="19080">
            <a:noFill/>
          </a:ln>
        </p:spPr>
        <p:txBody>
          <a:bodyPr vert="eaVert" lIns="45720" tIns="91440" rIns="45720" bIns="91440" anchor="t">
            <a:normAutofit fontScale="92500" lnSpcReduction="9999"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Aptos"/>
              </a:rPr>
              <a:t>Образец текста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Aptos"/>
              </a:rPr>
              <a:t>Второй уровень</a:t>
            </a:r>
            <a:endParaRPr lang="en-US" sz="2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ptos"/>
              </a:rPr>
              <a:t>Третий уровень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Четвертый уровень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Пятый уровень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defRPr lang="ru-RU" sz="1200" b="0" u="none" strike="noStrike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9E95CE83-4D3C-4265-A289-81CB1928E191}" type="datetime1">
              <a:rPr lang="ru-RU" sz="1200" b="0" u="none" strike="noStrike">
                <a:solidFill>
                  <a:srgbClr val="767676"/>
                </a:solidFill>
                <a:uFillTx/>
                <a:latin typeface="Aptos"/>
              </a:rPr>
              <a:t>02.05.2025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 anchorCtr="1">
            <a:noAutofit/>
          </a:bodyPr>
          <a:lstStyle/>
          <a:p>
            <a:pPr indent="0">
              <a:buNone/>
            </a:pPr>
            <a:endParaRPr lang="en-US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8" name="PlaceHolder 5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u="none" strike="noStrike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C37D3A7-A731-40DC-9A2D-90DE3EFA02E4}" type="slidenum">
              <a:rPr lang="ru-RU" sz="1200" b="0" u="none" strike="noStrike">
                <a:solidFill>
                  <a:srgbClr val="767676"/>
                </a:solidFill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840"/>
          </a:xfrm>
          <a:prstGeom prst="rect">
            <a:avLst/>
          </a:prstGeom>
          <a:noFill/>
          <a:ln w="19080">
            <a:noFill/>
          </a:ln>
        </p:spPr>
        <p:txBody>
          <a:bodyPr vert="eaVert" lIns="45720" tIns="91440" rIns="45720" bIns="91440" anchor="t" anchorCtr="1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4400" b="0" u="none" strike="noStrike">
                <a:solidFill>
                  <a:srgbClr val="000000"/>
                </a:solidFill>
                <a:uFillTx/>
                <a:latin typeface="Aptos Display"/>
              </a:rPr>
              <a:t>Образец заголовка</a:t>
            </a:r>
            <a:endParaRPr lang="en-U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4240" cy="5811840"/>
          </a:xfrm>
          <a:prstGeom prst="rect">
            <a:avLst/>
          </a:prstGeom>
          <a:noFill/>
          <a:ln w="19080">
            <a:noFill/>
          </a:ln>
        </p:spPr>
        <p:txBody>
          <a:bodyPr vert="eaVert" lIns="45720" tIns="91440" rIns="45720" bIns="91440" anchor="t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Aptos"/>
              </a:rPr>
              <a:t>Образец текста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Aptos"/>
              </a:rPr>
              <a:t>Второй уровень</a:t>
            </a:r>
            <a:endParaRPr lang="en-US" sz="2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ptos"/>
              </a:rPr>
              <a:t>Третий уровень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Четвертый уровень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Пятый уровень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dt" idx="34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defRPr lang="ru-RU" sz="1200" b="0" u="none" strike="noStrike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78271FED-10AC-492C-B68D-B364AE986D22}" type="datetime1">
              <a:rPr lang="ru-RU" sz="1200" b="0" u="none" strike="noStrike">
                <a:solidFill>
                  <a:srgbClr val="767676"/>
                </a:solidFill>
                <a:uFillTx/>
                <a:latin typeface="Aptos"/>
              </a:rPr>
              <a:t>02.05.2025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ftr" idx="35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 anchorCtr="1">
            <a:noAutofit/>
          </a:bodyPr>
          <a:lstStyle/>
          <a:p>
            <a:pPr indent="0">
              <a:buNone/>
            </a:pPr>
            <a:endParaRPr lang="en-US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3" name="PlaceHolder 5"/>
          <p:cNvSpPr>
            <a:spLocks noGrp="1"/>
          </p:cNvSpPr>
          <p:nvPr>
            <p:ph type="sldNum" idx="36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u="none" strike="noStrike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5A4B21F-765E-439B-AF15-064006AA4CE0}" type="slidenum">
              <a:rPr lang="ru-RU" sz="1200" b="0" u="none" strike="noStrike">
                <a:solidFill>
                  <a:srgbClr val="767676"/>
                </a:solidFill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Rectangle 235"/>
          <p:cNvSpPr/>
          <p:nvPr/>
        </p:nvSpPr>
        <p:spPr>
          <a:xfrm>
            <a:off x="0" y="0"/>
            <a:ext cx="12192120" cy="6857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5" name="Rectangle 237"/>
          <p:cNvSpPr/>
          <p:nvPr/>
        </p:nvSpPr>
        <p:spPr>
          <a:xfrm rot="5400000">
            <a:off x="-1270080" y="3369240"/>
            <a:ext cx="3200400" cy="152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F9ED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6" name="Rectangle 239"/>
          <p:cNvSpPr/>
          <p:nvPr/>
        </p:nvSpPr>
        <p:spPr>
          <a:xfrm rot="16200000">
            <a:off x="6374520" y="1040400"/>
            <a:ext cx="6858000" cy="477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F9ED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7" name="Rectangle 241"/>
          <p:cNvSpPr/>
          <p:nvPr/>
        </p:nvSpPr>
        <p:spPr>
          <a:xfrm>
            <a:off x="388080" y="857880"/>
            <a:ext cx="11067120" cy="52088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>
            <a:outerShdw dist="127080" dir="5400000" rotWithShape="0">
              <a:srgbClr val="000000">
                <a:alpha val="1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987840" y="3071160"/>
            <a:ext cx="9910440" cy="259020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8000" b="0" u="none" strike="noStrike" dirty="0" err="1">
                <a:solidFill>
                  <a:srgbClr val="000000"/>
                </a:solidFill>
                <a:uFillTx/>
                <a:latin typeface="Calibri"/>
                <a:ea typeface="Calibri"/>
              </a:rPr>
              <a:t>Дирбал</a:t>
            </a:r>
            <a:endParaRPr lang="en-US" sz="80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subTitle"/>
          </p:nvPr>
        </p:nvSpPr>
        <p:spPr>
          <a:xfrm>
            <a:off x="987840" y="1553400"/>
            <a:ext cx="9910440" cy="128160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>
              <a:lnSpc>
                <a:spcPct val="90000"/>
              </a:lnSpc>
              <a:spcBef>
                <a:spcPts val="1001"/>
              </a:spcBef>
              <a:buNone/>
            </a:pPr>
            <a:r>
              <a:rPr lang="ru-RU" sz="2400" b="0" u="none" strike="noStrike" dirty="0">
                <a:solidFill>
                  <a:srgbClr val="000000"/>
                </a:solidFill>
                <a:uFillTx/>
                <a:latin typeface="Calibri"/>
                <a:ea typeface="Calibri"/>
              </a:rPr>
              <a:t>Маркелова Мария, 1 курс </a:t>
            </a:r>
            <a:r>
              <a:rPr lang="ru-RU" sz="2400" b="0" u="none" strike="noStrike" dirty="0" err="1">
                <a:solidFill>
                  <a:srgbClr val="000000"/>
                </a:solidFill>
                <a:uFillTx/>
                <a:latin typeface="Calibri"/>
                <a:ea typeface="Calibri"/>
              </a:rPr>
              <a:t>ОТиПЛ</a:t>
            </a:r>
            <a:endParaRPr lang="en-US" sz="2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0" name="Rectangle 243"/>
          <p:cNvSpPr/>
          <p:nvPr/>
        </p:nvSpPr>
        <p:spPr>
          <a:xfrm rot="5400000">
            <a:off x="-1523880" y="3366000"/>
            <a:ext cx="3200400" cy="152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F9ED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Rectangle 93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12" name="Arc 95"/>
          <p:cNvSpPr/>
          <p:nvPr/>
        </p:nvSpPr>
        <p:spPr>
          <a:xfrm rot="3967200" flipH="1">
            <a:off x="8631000" y="490320"/>
            <a:ext cx="2988000" cy="2988000"/>
          </a:xfrm>
          <a:custGeom>
            <a:avLst/>
            <a:gdLst>
              <a:gd name="textAreaLeft" fmla="*/ 762840 w 2988000"/>
              <a:gd name="textAreaRight" fmla="*/ 2988360 w 2988000"/>
              <a:gd name="textAreaTop" fmla="*/ 0 h 2988000"/>
              <a:gd name="textAreaBottom" fmla="*/ 1494000 h 2988000"/>
            </a:gdLst>
            <a:ahLst/>
            <a:cxnLst/>
            <a:rect l="textAreaLeft" t="textAreaTop" r="textAreaRight" b="textAreaBottom"/>
            <a:pathLst>
              <a:path w="21600" h="21600" stroke="0">
                <a:moveTo>
                  <a:pt x="5514" y="1382"/>
                </a:moveTo>
                <a:lnTo>
                  <a:pt x="5514" y="1382"/>
                </a:lnTo>
                <a:arcTo wR="0" hR="0" stAng="0" swAng="0"/>
                <a:lnTo>
                  <a:pt x="5514" y="1382"/>
                </a:lnTo>
                <a:arcTo wR="10800" hR="10800" stAng="-7158156" swAng="7158156"/>
                <a:lnTo>
                  <a:pt x="10800" y="10800"/>
                </a:lnTo>
                <a:close/>
              </a:path>
              <a:path w="21600" h="21600" fill="none">
                <a:moveTo>
                  <a:pt x="5514" y="1382"/>
                </a:moveTo>
                <a:lnTo>
                  <a:pt x="5514" y="1382"/>
                </a:lnTo>
                <a:arcTo wR="0" hR="0" stAng="0" swAng="0"/>
                <a:lnTo>
                  <a:pt x="5514" y="1382"/>
                </a:lnTo>
                <a:arcTo wR="10800" hR="10800" stAng="-7158156" swAng="7158156"/>
              </a:path>
            </a:pathLst>
          </a:custGeom>
          <a:noFill/>
          <a:ln w="127080" cap="rnd">
            <a:solidFill>
              <a:srgbClr val="0F9ED5"/>
            </a:solidFill>
            <a:custDash>
              <a:ds d="398717" sp="200717"/>
            </a:custDash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895000" y="479520"/>
            <a:ext cx="5458680" cy="132552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44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Общая информация</a:t>
            </a:r>
            <a:endParaRPr lang="en-U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4" name="Freeform: Shape 97"/>
          <p:cNvSpPr/>
          <p:nvPr/>
        </p:nvSpPr>
        <p:spPr>
          <a:xfrm flipH="1">
            <a:off x="-720" y="5486400"/>
            <a:ext cx="2673000" cy="1371600"/>
          </a:xfrm>
          <a:custGeom>
            <a:avLst/>
            <a:gdLst>
              <a:gd name="textAreaLeft" fmla="*/ -360 w 2673000"/>
              <a:gd name="textAreaRight" fmla="*/ 2673000 w 2673000"/>
              <a:gd name="textAreaTop" fmla="*/ 0 h 1371600"/>
              <a:gd name="textAreaBottom" fmla="*/ 1371960 h 1371600"/>
            </a:gdLst>
            <a:ahLst/>
            <a:cxnLst/>
            <a:rect l="textAreaLeft" t="textAreaTop" r="textAreaRight" b="textAreaBottom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rgbClr val="0F9ED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115" name="Рисунок 3" descr="Изображение выглядит как карта, диаграмма, текст&#10;&#10;Содержимое, созданное ИИ, может быть неверным."/>
          <p:cNvPicPr/>
          <p:nvPr/>
        </p:nvPicPr>
        <p:blipFill>
          <a:blip r:embed="rId2"/>
          <a:srcRect b="7415"/>
          <a:stretch/>
        </p:blipFill>
        <p:spPr>
          <a:xfrm>
            <a:off x="474480" y="1460880"/>
            <a:ext cx="5006160" cy="3335400"/>
          </a:xfrm>
          <a:prstGeom prst="rect">
            <a:avLst/>
          </a:prstGeom>
          <a:ln w="19080">
            <a:noFill/>
          </a:ln>
        </p:spPr>
      </p:pic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5895000" y="1984320"/>
            <a:ext cx="5458680" cy="419256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Название: дирбал/дьирбал (Dyirbal/Djirubal/Jirrbal)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Где на нём говорят: северо-восток штата Квинсленд (Австралия)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Язык, находящийся на грани исчезновения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Хорошо описан лингвистом Р. М. В. Диксоном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749"/>
          <p:cNvSpPr/>
          <p:nvPr/>
        </p:nvSpPr>
        <p:spPr>
          <a:xfrm>
            <a:off x="0" y="0"/>
            <a:ext cx="12192120" cy="6857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589680" y="856080"/>
            <a:ext cx="4560480" cy="11282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34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Генеалогическая и ареальная информация</a:t>
            </a:r>
            <a:endParaRPr lang="en-US" sz="3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19" name="Group 751"/>
          <p:cNvGrpSpPr/>
          <p:nvPr/>
        </p:nvGrpSpPr>
        <p:grpSpPr>
          <a:xfrm>
            <a:off x="0" y="1083600"/>
            <a:ext cx="355320" cy="673560"/>
            <a:chOff x="0" y="1083600"/>
            <a:chExt cx="355320" cy="673560"/>
          </a:xfrm>
        </p:grpSpPr>
        <p:sp>
          <p:nvSpPr>
            <p:cNvPr id="120" name="Rectangle 752"/>
            <p:cNvSpPr/>
            <p:nvPr/>
          </p:nvSpPr>
          <p:spPr>
            <a:xfrm>
              <a:off x="0" y="1083600"/>
              <a:ext cx="87480" cy="6735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F9ED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 anchorCtr="1">
              <a:noAutofit/>
            </a:bodyPr>
            <a:lstStyle/>
            <a:p>
              <a:endParaRPr lang="en-US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21" name="Rectangle 753"/>
            <p:cNvSpPr/>
            <p:nvPr/>
          </p:nvSpPr>
          <p:spPr>
            <a:xfrm>
              <a:off x="159480" y="1083600"/>
              <a:ext cx="195840" cy="6735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F9ED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 anchorCtr="1">
              <a:noAutofit/>
            </a:bodyPr>
            <a:lstStyle/>
            <a:p>
              <a:endParaRPr lang="en-US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</p:grpSp>
      <p:sp>
        <p:nvSpPr>
          <p:cNvPr id="122" name="Rectangle 755"/>
          <p:cNvSpPr/>
          <p:nvPr/>
        </p:nvSpPr>
        <p:spPr>
          <a:xfrm flipH="1">
            <a:off x="664920" y="2090520"/>
            <a:ext cx="4297680" cy="27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F9ED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-18360" bIns="-18360"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590760" y="2330640"/>
            <a:ext cx="4559400" cy="39794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Ареал: Австралия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Семья пама-ньюнга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(Дирбальская подгруппа)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4" name="Rectangle 757"/>
          <p:cNvSpPr/>
          <p:nvPr/>
        </p:nvSpPr>
        <p:spPr>
          <a:xfrm flipH="1">
            <a:off x="10697040" y="0"/>
            <a:ext cx="1494360" cy="68580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F9ED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5" name="Rectangle 759"/>
          <p:cNvSpPr/>
          <p:nvPr/>
        </p:nvSpPr>
        <p:spPr>
          <a:xfrm>
            <a:off x="5685840" y="513720"/>
            <a:ext cx="6009480" cy="5834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>
            <a:outerShdw dist="127080" dir="5400000" rotWithShape="0">
              <a:srgbClr val="000000">
                <a:alpha val="1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26" name="Рисунок 6" descr="Изображение выглядит как текст, снимок экрана, Шрифт, число&#10;&#10;Содержимое, созданное ИИ, может быть неверным."/>
          <p:cNvPicPr/>
          <p:nvPr/>
        </p:nvPicPr>
        <p:blipFill>
          <a:blip r:embed="rId2"/>
          <a:stretch/>
        </p:blipFill>
        <p:spPr>
          <a:xfrm>
            <a:off x="5688360" y="858600"/>
            <a:ext cx="5996520" cy="4694400"/>
          </a:xfrm>
          <a:prstGeom prst="rect">
            <a:avLst/>
          </a:prstGeom>
          <a:ln w="19080">
            <a:noFill/>
          </a:ln>
        </p:spPr>
      </p:pic>
      <p:sp>
        <p:nvSpPr>
          <p:cNvPr id="127" name="TextBox 8"/>
          <p:cNvSpPr txBox="1"/>
          <p:nvPr/>
        </p:nvSpPr>
        <p:spPr>
          <a:xfrm>
            <a:off x="9925560" y="5714280"/>
            <a:ext cx="1543320" cy="3693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i="1" u="none" strike="noStrike">
                <a:solidFill>
                  <a:srgbClr val="000000"/>
                </a:solidFill>
                <a:uFillTx/>
                <a:latin typeface="Aptos"/>
              </a:rPr>
              <a:t>Глоттолог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Rectangle 7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9" name="Right Triangle 9"/>
          <p:cNvSpPr/>
          <p:nvPr/>
        </p:nvSpPr>
        <p:spPr>
          <a:xfrm flipH="1">
            <a:off x="8576640" y="3335760"/>
            <a:ext cx="3291840" cy="3200400"/>
          </a:xfrm>
          <a:custGeom>
            <a:avLst/>
            <a:gdLst>
              <a:gd name="textAreaLeft" fmla="*/ 274320 w 3291840"/>
              <a:gd name="textAreaRight" fmla="*/ 1920240 w 3291840"/>
              <a:gd name="textAreaTop" fmla="*/ 1866960 h 3200400"/>
              <a:gd name="textAreaBottom" fmla="*/ 2934000 h 3200400"/>
            </a:gdLst>
            <a:ahLst/>
            <a:cxnLst/>
            <a:rect l="textAreaLeft" t="textAreaTop" r="textAreaRight" b="textAreaBottom"/>
            <a:pathLst>
              <a:path w="22217" h="21600">
                <a:moveTo>
                  <a:pt x="0" y="21600"/>
                </a:moveTo>
                <a:lnTo>
                  <a:pt x="0" y="0"/>
                </a:lnTo>
                <a:lnTo>
                  <a:pt x="22217" y="21600"/>
                </a:lnTo>
                <a:close/>
              </a:path>
            </a:pathLst>
          </a:custGeom>
          <a:solidFill>
            <a:srgbClr val="0F9ED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30" name="Rectangle 11"/>
          <p:cNvSpPr/>
          <p:nvPr/>
        </p:nvSpPr>
        <p:spPr>
          <a:xfrm>
            <a:off x="641880" y="623160"/>
            <a:ext cx="10905120" cy="5607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9080">
            <a:solidFill>
              <a:srgbClr val="40404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869795" y="1304692"/>
            <a:ext cx="3626965" cy="4364587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r">
              <a:lnSpc>
                <a:spcPct val="90000"/>
              </a:lnSpc>
              <a:buNone/>
            </a:pPr>
            <a:r>
              <a:rPr lang="ru-RU" sz="2400" b="0" u="none" strike="noStrike" dirty="0">
                <a:solidFill>
                  <a:srgbClr val="000000"/>
                </a:solidFill>
                <a:uFillTx/>
                <a:latin typeface="Aptos Display"/>
              </a:rPr>
              <a:t>Социолингвистическая информация</a:t>
            </a:r>
            <a:endParaRPr lang="en-US" sz="2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cxnSp>
        <p:nvCxnSpPr>
          <p:cNvPr id="132" name="Straight Connector 13"/>
          <p:cNvCxnSpPr/>
          <p:nvPr/>
        </p:nvCxnSpPr>
        <p:spPr>
          <a:xfrm>
            <a:off x="4654440" y="1852920"/>
            <a:ext cx="360" cy="3236760"/>
          </a:xfrm>
          <a:prstGeom prst="straightConnector1">
            <a:avLst/>
          </a:prstGeom>
          <a:ln w="19080" cap="sq">
            <a:solidFill>
              <a:srgbClr val="404040"/>
            </a:solidFill>
            <a:miter/>
          </a:ln>
        </p:spPr>
      </p:cxn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5141880" y="1710720"/>
            <a:ext cx="5609160" cy="349848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 fontScale="85000" lnSpcReduction="9999"/>
          </a:bodyPr>
          <a:lstStyle/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Количество носителей: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До 1864 г.: предположительно около 3000 чел.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Геноцид аборигенного населения --&gt; резкое сокращение численности населения в конце XIX — начале XX вв.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К 1970 году осталось не более 50 носителей языка (по Диксону).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Сейчас: 5-30 человек, все они владеют английским.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Хорошо задокументирован Р. М.У. Диксоном (грамматика, словарь, тексты), что используется в проектах по возрождению языка (в т.ч. подготовка перевода Библии на дирбал).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На государственном уровне (в Австралии) дирбал не имеет официального статуса.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angle 7"/>
          <p:cNvSpPr/>
          <p:nvPr/>
        </p:nvSpPr>
        <p:spPr>
          <a:xfrm>
            <a:off x="0" y="0"/>
            <a:ext cx="12192120" cy="6857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grpSp>
        <p:nvGrpSpPr>
          <p:cNvPr id="135" name="Group 9"/>
          <p:cNvGrpSpPr/>
          <p:nvPr/>
        </p:nvGrpSpPr>
        <p:grpSpPr>
          <a:xfrm>
            <a:off x="0" y="1216440"/>
            <a:ext cx="731520" cy="673560"/>
            <a:chOff x="0" y="1216440"/>
            <a:chExt cx="731520" cy="673560"/>
          </a:xfrm>
        </p:grpSpPr>
        <p:sp>
          <p:nvSpPr>
            <p:cNvPr id="136" name="Rectangle 10"/>
            <p:cNvSpPr/>
            <p:nvPr/>
          </p:nvSpPr>
          <p:spPr>
            <a:xfrm>
              <a:off x="0" y="1216440"/>
              <a:ext cx="195840" cy="6735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F9ED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 anchorCtr="1">
              <a:noAutofit/>
            </a:bodyPr>
            <a:lstStyle/>
            <a:p>
              <a:endParaRPr lang="en-US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37" name="Rectangle 11"/>
            <p:cNvSpPr/>
            <p:nvPr/>
          </p:nvSpPr>
          <p:spPr>
            <a:xfrm>
              <a:off x="267840" y="1216440"/>
              <a:ext cx="195840" cy="6735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F9ED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 anchorCtr="1">
              <a:noAutofit/>
            </a:bodyPr>
            <a:lstStyle/>
            <a:p>
              <a:endParaRPr lang="en-US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38" name="Rectangle 12"/>
            <p:cNvSpPr/>
            <p:nvPr/>
          </p:nvSpPr>
          <p:spPr>
            <a:xfrm>
              <a:off x="535680" y="1216440"/>
              <a:ext cx="195840" cy="6735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F9ED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 anchorCtr="1">
              <a:noAutofit/>
            </a:bodyPr>
            <a:lstStyle/>
            <a:p>
              <a:endParaRPr lang="en-US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</p:grpSp>
      <p:sp>
        <p:nvSpPr>
          <p:cNvPr id="139" name="Rectangle 14"/>
          <p:cNvSpPr/>
          <p:nvPr/>
        </p:nvSpPr>
        <p:spPr>
          <a:xfrm>
            <a:off x="640080" y="613800"/>
            <a:ext cx="10907640" cy="18939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>
            <a:outerShdw dist="127080" dir="5400000" rotWithShape="0">
              <a:srgbClr val="000000">
                <a:alpha val="1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1043640" y="810000"/>
            <a:ext cx="9942840" cy="155448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en-US" sz="4100" b="0" u="none" strike="noStrike">
                <a:solidFill>
                  <a:srgbClr val="000000"/>
                </a:solidFill>
                <a:uFillTx/>
                <a:latin typeface="Aptos Display"/>
              </a:rPr>
              <a:t>Тип выражения грамматических значений: синтетический</a:t>
            </a:r>
            <a:endParaRPr lang="en-US" sz="41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643320" y="3118680"/>
            <a:ext cx="5012640" cy="201348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 fontScale="92500" lnSpcReduction="10000"/>
          </a:bodyPr>
          <a:lstStyle/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en-US" sz="2400" b="0" u="none" strike="noStrike">
                <a:solidFill>
                  <a:srgbClr val="000000"/>
                </a:solidFill>
                <a:uFillTx/>
                <a:latin typeface="Aptos"/>
              </a:rPr>
              <a:t>Синтетизм:</a:t>
            </a:r>
            <a:endParaRPr lang="en-US" sz="2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1" u="none" strike="noStrike">
                <a:solidFill>
                  <a:srgbClr val="000000"/>
                </a:solidFill>
                <a:uFillTx/>
                <a:latin typeface="Aptos"/>
              </a:rPr>
              <a:t>Падежи:</a:t>
            </a:r>
            <a:r>
              <a:rPr lang="en-US" sz="1800" b="0" u="none" strike="noStrike">
                <a:solidFill>
                  <a:srgbClr val="000000"/>
                </a:solidFill>
                <a:uFillTx/>
                <a:latin typeface="Aptos"/>
              </a:rPr>
              <a:t> выражаются через суффиксы на сущ. и местоим.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1" u="none" strike="noStrike">
                <a:solidFill>
                  <a:srgbClr val="000000"/>
                </a:solidFill>
                <a:uFillTx/>
                <a:latin typeface="Aptos"/>
              </a:rPr>
              <a:t>глагольные формы:</a:t>
            </a:r>
            <a:r>
              <a:rPr lang="en-US" sz="1800" b="0" u="none" strike="noStrike">
                <a:solidFill>
                  <a:srgbClr val="000000"/>
                </a:solidFill>
                <a:uFillTx/>
                <a:latin typeface="Aptos"/>
              </a:rPr>
              <a:t> выражают время, аспект, залог, лицо и число с помощью аффиксов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None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ptos"/>
              </a:rPr>
              <a:t> 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cxnSp>
        <p:nvCxnSpPr>
          <p:cNvPr id="142" name="Straight Connector 16"/>
          <p:cNvCxnSpPr/>
          <p:nvPr/>
        </p:nvCxnSpPr>
        <p:spPr>
          <a:xfrm flipH="1">
            <a:off x="838080" y="6485400"/>
            <a:ext cx="10515960" cy="360"/>
          </a:xfrm>
          <a:prstGeom prst="straightConnector1">
            <a:avLst/>
          </a:prstGeom>
          <a:ln w="57240">
            <a:solidFill>
              <a:srgbClr val="0F9ED5"/>
            </a:solidFill>
            <a:miter/>
          </a:ln>
        </p:spPr>
      </p:cxnSp>
      <p:sp>
        <p:nvSpPr>
          <p:cNvPr id="143" name="TextBox 4"/>
          <p:cNvSpPr txBox="1"/>
          <p:nvPr/>
        </p:nvSpPr>
        <p:spPr>
          <a:xfrm>
            <a:off x="6255720" y="3020400"/>
            <a:ext cx="5556960" cy="2123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Aptos"/>
              </a:rPr>
              <a:t>Черты аналитизма:</a:t>
            </a:r>
            <a:endParaRPr lang="en-US" sz="2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Calibri"/>
              <a:buChar char="-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классовые маркеры существительных, выражающиеся отдельным словом и согласующиеся с сущ.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Calibri"/>
              <a:buChar char="-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  <a:ea typeface="Aptos"/>
              </a:rPr>
              <a:t>притяжательная конструкция в дирбале может выражаться порядком слов, а не морфологически 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4400" b="0" u="none" strike="noStrike">
                <a:solidFill>
                  <a:srgbClr val="000000"/>
                </a:solidFill>
                <a:uFillTx/>
                <a:latin typeface="Aptos Display"/>
              </a:rPr>
              <a:t>Пример</a:t>
            </a:r>
            <a:endParaRPr lang="en-U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826920" y="2257920"/>
            <a:ext cx="10515600" cy="107928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>
              <a:lnSpc>
                <a:spcPct val="100000"/>
              </a:lnSpc>
            </a:pP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Balan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                                 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dyugumbil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              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ba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-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ngu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-l                         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yarya-ngu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             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ba-ngu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-</a:t>
            </a:r>
            <a:r>
              <a:rPr lang="ru-RU" sz="1500" b="0" u="none" strike="noStrike" dirty="0">
                <a:solidFill>
                  <a:srgbClr val="040C28"/>
                </a:solidFill>
                <a:uFillTx/>
                <a:latin typeface="Aptos"/>
              </a:rPr>
              <a:t>∅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  </a:t>
            </a:r>
            <a:endParaRPr lang="en-US" sz="1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</a:pP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II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class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(ABS=NOM)          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woman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             I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class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-ERG-I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class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     </a:t>
            </a:r>
            <a:r>
              <a:rPr lang="en-US" sz="1800" b="0" u="none" strike="noStrike" dirty="0">
                <a:solidFill>
                  <a:srgbClr val="000000"/>
                </a:solidFill>
                <a:uFillTx/>
                <a:latin typeface="Aptos"/>
              </a:rPr>
              <a:t>         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   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man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-ERG        IV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class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-INSTR-IV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class</a:t>
            </a:r>
            <a:endParaRPr lang="en-US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6" name="TextBox 3"/>
          <p:cNvSpPr txBox="1"/>
          <p:nvPr/>
        </p:nvSpPr>
        <p:spPr>
          <a:xfrm>
            <a:off x="834840" y="3171600"/>
            <a:ext cx="5289120" cy="923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  <a:ea typeface="Aptos"/>
              </a:rPr>
              <a:t>yugu-ngu             </a:t>
            </a: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        balg-an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stick-INSTR            hit-non-future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47" name="Рисунок 5" descr="Изображение выглядит как текст, Шрифт, каллиграфия, белый&#10;&#10;Содержимое, созданное ИИ, может быть неверным."/>
          <p:cNvPicPr/>
          <p:nvPr/>
        </p:nvPicPr>
        <p:blipFill>
          <a:blip r:embed="rId2"/>
          <a:stretch/>
        </p:blipFill>
        <p:spPr>
          <a:xfrm>
            <a:off x="826920" y="1427040"/>
            <a:ext cx="6324480" cy="581040"/>
          </a:xfrm>
          <a:prstGeom prst="rect">
            <a:avLst/>
          </a:prstGeom>
          <a:ln w="19080">
            <a:noFill/>
          </a:ln>
        </p:spPr>
      </p:pic>
      <p:pic>
        <p:nvPicPr>
          <p:cNvPr id="148" name="Рисунок 6"/>
          <p:cNvPicPr/>
          <p:nvPr/>
        </p:nvPicPr>
        <p:blipFill>
          <a:blip r:embed="rId3"/>
          <a:stretch/>
        </p:blipFill>
        <p:spPr>
          <a:xfrm>
            <a:off x="823320" y="4187520"/>
            <a:ext cx="5191200" cy="295200"/>
          </a:xfrm>
          <a:prstGeom prst="rect">
            <a:avLst/>
          </a:prstGeom>
          <a:ln w="19080">
            <a:noFill/>
          </a:ln>
        </p:spPr>
      </p:pic>
      <p:sp>
        <p:nvSpPr>
          <p:cNvPr id="149" name="TextBox 7"/>
          <p:cNvSpPr txBox="1"/>
          <p:nvPr/>
        </p:nvSpPr>
        <p:spPr>
          <a:xfrm>
            <a:off x="849240" y="4774320"/>
            <a:ext cx="6794640" cy="646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Bayi            yarya           wanal-dyaran-bila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I class         man         boomerang-two-with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8"/>
          <p:cNvSpPr/>
          <p:nvPr/>
        </p:nvSpPr>
        <p:spPr>
          <a:xfrm>
            <a:off x="0" y="0"/>
            <a:ext cx="12192120" cy="6857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793800" y="387000"/>
            <a:ext cx="10065960" cy="129852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4100" b="0" u="none" strike="noStrike">
                <a:solidFill>
                  <a:srgbClr val="000000"/>
                </a:solidFill>
                <a:uFillTx/>
                <a:latin typeface="Aptos Display"/>
              </a:rPr>
              <a:t>Характер границ между морфемами: преимущественно агглютинация</a:t>
            </a:r>
            <a:endParaRPr lang="en-US" sz="41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2" name="Rectangle 10"/>
          <p:cNvSpPr/>
          <p:nvPr/>
        </p:nvSpPr>
        <p:spPr>
          <a:xfrm flipH="1" flipV="1">
            <a:off x="0" y="1998000"/>
            <a:ext cx="11454480" cy="7815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F9ED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3" name="Rectangle 12"/>
          <p:cNvSpPr/>
          <p:nvPr/>
        </p:nvSpPr>
        <p:spPr>
          <a:xfrm>
            <a:off x="0" y="2203200"/>
            <a:ext cx="11383200" cy="42681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>
            <a:outerShdw dist="127080" dir="5400000" rotWithShape="0">
              <a:srgbClr val="000000">
                <a:alpha val="1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217080" y="2208240"/>
            <a:ext cx="5468040" cy="396900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 fontScale="85000" lnSpcReduction="19999"/>
          </a:bodyPr>
          <a:lstStyle/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ptos"/>
              </a:rPr>
              <a:t>Сущ.: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000" b="0" i="1" u="none" strike="noStrike">
                <a:solidFill>
                  <a:srgbClr val="000000"/>
                </a:solidFill>
                <a:uFillTx/>
                <a:latin typeface="Aptos"/>
              </a:rPr>
              <a:t>Yara-gabun-daran </a:t>
            </a:r>
            <a:r>
              <a:rPr lang="ru-RU" sz="2000" b="0" u="none" strike="noStrike">
                <a:solidFill>
                  <a:srgbClr val="000000"/>
                </a:solidFill>
                <a:uFillTx/>
                <a:latin typeface="Aptos"/>
              </a:rPr>
              <a:t>'2 other men'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ptos"/>
              </a:rPr>
              <a:t>Men-other-two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000" b="0" i="1" u="none" strike="noStrike">
                <a:solidFill>
                  <a:srgbClr val="000000"/>
                </a:solidFill>
                <a:uFillTx/>
                <a:latin typeface="Aptos"/>
              </a:rPr>
              <a:t>Yara-daran-gabun </a:t>
            </a:r>
            <a:r>
              <a:rPr lang="ru-RU" sz="2000" b="0" u="none" strike="noStrike">
                <a:solidFill>
                  <a:srgbClr val="000000"/>
                </a:solidFill>
                <a:uFillTx/>
                <a:latin typeface="Aptos"/>
              </a:rPr>
              <a:t>'another 2 men'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ptos"/>
              </a:rPr>
              <a:t>Men-two-other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ptos"/>
              </a:rPr>
              <a:t> 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ptos"/>
              </a:rPr>
              <a:t>Гл.: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rgbClr val="202122"/>
                </a:solidFill>
                <a:uFillTx/>
                <a:latin typeface="Aptos"/>
                <a:ea typeface="Aptos"/>
              </a:rPr>
              <a:t>balga-m! — не бей!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rgbClr val="202122"/>
                </a:solidFill>
                <a:uFillTx/>
                <a:latin typeface="Aptos"/>
                <a:ea typeface="Aptos"/>
              </a:rPr>
              <a:t>balga-ri-m! — не бей себя!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rgbClr val="202122"/>
                </a:solidFill>
                <a:uFillTx/>
                <a:latin typeface="Aptos"/>
                <a:ea typeface="Aptos"/>
              </a:rPr>
              <a:t>balga-gani-m! — не бей все время!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rgbClr val="202122"/>
                </a:solidFill>
                <a:uFillTx/>
                <a:latin typeface="Aptos"/>
                <a:ea typeface="Aptos"/>
              </a:rPr>
              <a:t>balga-yara-m! — не бей так сильно!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rgbClr val="202122"/>
                </a:solidFill>
                <a:uFillTx/>
                <a:latin typeface="Aptos"/>
                <a:ea typeface="Aptos"/>
              </a:rPr>
              <a:t>balga-yara-gani-ri-m! — не бей себя всё время так сильно!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55" name="Рисунок 3" descr="Изображение выглядит как текст, снимок экрана, Шрифт, алгебра&#10;&#10;Содержимое, созданное ИИ, может быть неверным."/>
          <p:cNvPicPr/>
          <p:nvPr/>
        </p:nvPicPr>
        <p:blipFill>
          <a:blip r:embed="rId2"/>
          <a:stretch/>
        </p:blipFill>
        <p:spPr>
          <a:xfrm>
            <a:off x="5670720" y="3139560"/>
            <a:ext cx="5413680" cy="2485440"/>
          </a:xfrm>
          <a:prstGeom prst="rect">
            <a:avLst/>
          </a:prstGeom>
          <a:ln w="19080">
            <a:noFill/>
          </a:ln>
        </p:spPr>
      </p:pic>
      <p:sp>
        <p:nvSpPr>
          <p:cNvPr id="156" name="Rectangle 14"/>
          <p:cNvSpPr/>
          <p:nvPr/>
        </p:nvSpPr>
        <p:spPr>
          <a:xfrm rot="5400000">
            <a:off x="11228040" y="2313000"/>
            <a:ext cx="781560" cy="152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F9ED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7" name="TextBox 4"/>
          <p:cNvSpPr txBox="1"/>
          <p:nvPr/>
        </p:nvSpPr>
        <p:spPr>
          <a:xfrm>
            <a:off x="5893920" y="2496600"/>
            <a:ext cx="4890240" cy="3693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Общий случай классового определителя: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Rectangle 7"/>
          <p:cNvSpPr/>
          <p:nvPr/>
        </p:nvSpPr>
        <p:spPr>
          <a:xfrm>
            <a:off x="0" y="0"/>
            <a:ext cx="12192120" cy="6857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grpSp>
        <p:nvGrpSpPr>
          <p:cNvPr id="159" name="Group 9"/>
          <p:cNvGrpSpPr/>
          <p:nvPr/>
        </p:nvGrpSpPr>
        <p:grpSpPr>
          <a:xfrm>
            <a:off x="0" y="1216440"/>
            <a:ext cx="731520" cy="673560"/>
            <a:chOff x="0" y="1216440"/>
            <a:chExt cx="731520" cy="673560"/>
          </a:xfrm>
        </p:grpSpPr>
        <p:sp>
          <p:nvSpPr>
            <p:cNvPr id="160" name="Rectangle 10"/>
            <p:cNvSpPr/>
            <p:nvPr/>
          </p:nvSpPr>
          <p:spPr>
            <a:xfrm>
              <a:off x="0" y="1216440"/>
              <a:ext cx="195840" cy="6735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F9ED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 anchorCtr="1">
              <a:noAutofit/>
            </a:bodyPr>
            <a:lstStyle/>
            <a:p>
              <a:endParaRPr lang="en-US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61" name="Rectangle 11"/>
            <p:cNvSpPr/>
            <p:nvPr/>
          </p:nvSpPr>
          <p:spPr>
            <a:xfrm>
              <a:off x="267840" y="1216440"/>
              <a:ext cx="195840" cy="6735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F9ED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 anchorCtr="1">
              <a:noAutofit/>
            </a:bodyPr>
            <a:lstStyle/>
            <a:p>
              <a:endParaRPr lang="en-US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62" name="Rectangle 12"/>
            <p:cNvSpPr/>
            <p:nvPr/>
          </p:nvSpPr>
          <p:spPr>
            <a:xfrm>
              <a:off x="535680" y="1216440"/>
              <a:ext cx="195840" cy="6735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F9ED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 anchorCtr="1">
              <a:noAutofit/>
            </a:bodyPr>
            <a:lstStyle/>
            <a:p>
              <a:endParaRPr lang="en-US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</p:grpSp>
      <p:sp>
        <p:nvSpPr>
          <p:cNvPr id="163" name="Rectangle 14"/>
          <p:cNvSpPr/>
          <p:nvPr/>
        </p:nvSpPr>
        <p:spPr>
          <a:xfrm>
            <a:off x="640080" y="613800"/>
            <a:ext cx="10907640" cy="18939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>
            <a:outerShdw dist="127080" dir="5400000" rotWithShape="0">
              <a:srgbClr val="000000">
                <a:alpha val="1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1043640" y="810000"/>
            <a:ext cx="9942840" cy="155448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4800" b="0" u="none" strike="noStrike">
                <a:solidFill>
                  <a:srgbClr val="000000"/>
                </a:solidFill>
                <a:uFillTx/>
                <a:latin typeface="Aptos Display"/>
              </a:rPr>
              <a:t>Тип маркирования в посессивной именной группе</a:t>
            </a:r>
            <a:endParaRPr lang="en-US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839160" y="2801160"/>
            <a:ext cx="11125440" cy="334080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 fontScale="92500" lnSpcReduction="9999"/>
          </a:bodyPr>
          <a:lstStyle/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000" b="0" u="none" strike="noStrike" dirty="0" err="1">
                <a:solidFill>
                  <a:srgbClr val="000000"/>
                </a:solidFill>
                <a:uFillTx/>
                <a:latin typeface="Aptos"/>
              </a:rPr>
              <a:t>Дирбал</a:t>
            </a:r>
            <a:r>
              <a:rPr lang="ru-RU" sz="2000" b="0" u="none" strike="noStrike" dirty="0">
                <a:solidFill>
                  <a:srgbClr val="000000"/>
                </a:solidFill>
                <a:uFillTx/>
                <a:latin typeface="Aptos"/>
              </a:rPr>
              <a:t> различает отчуждаемое и неотчуждаемое владение.</a:t>
            </a:r>
            <a:endParaRPr lang="en-US" sz="2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000" b="1" u="none" strike="noStrike" dirty="0">
                <a:solidFill>
                  <a:srgbClr val="000000"/>
                </a:solidFill>
                <a:uFillTx/>
                <a:latin typeface="Aptos"/>
              </a:rPr>
              <a:t>Неотчуждаемое:</a:t>
            </a:r>
            <a:r>
              <a:rPr lang="ru-RU" sz="2000" b="0" u="none" strike="noStrike" dirty="0">
                <a:solidFill>
                  <a:srgbClr val="000000"/>
                </a:solidFill>
                <a:uFillTx/>
                <a:latin typeface="Aptos"/>
              </a:rPr>
              <a:t> образуется примыканием.</a:t>
            </a:r>
            <a:endParaRPr lang="en-US" sz="2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0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Пример:</a:t>
            </a:r>
            <a:endParaRPr lang="en-US" sz="2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0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 </a:t>
            </a:r>
            <a:r>
              <a:rPr lang="ru-RU" sz="20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balan</a:t>
            </a:r>
            <a:r>
              <a:rPr lang="ru-RU" sz="20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        </a:t>
            </a:r>
            <a:r>
              <a:rPr lang="ru-RU" sz="20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dugumbil</a:t>
            </a:r>
            <a:r>
              <a:rPr lang="ru-RU" sz="20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         </a:t>
            </a:r>
            <a:r>
              <a:rPr lang="ru-RU" sz="20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mambu</a:t>
            </a:r>
            <a:r>
              <a:rPr lang="ru-RU" sz="20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     ‘спина женщины’</a:t>
            </a:r>
            <a:endParaRPr lang="en-US" sz="2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000" b="0" u="none" strike="noStrike" dirty="0">
                <a:solidFill>
                  <a:srgbClr val="000000"/>
                </a:solidFill>
                <a:uFillTx/>
                <a:latin typeface="Aptos"/>
              </a:rPr>
              <a:t>II </a:t>
            </a:r>
            <a:r>
              <a:rPr lang="ru-RU" sz="2000" b="0" u="none" strike="noStrike" dirty="0" err="1">
                <a:solidFill>
                  <a:srgbClr val="000000"/>
                </a:solidFill>
                <a:uFillTx/>
                <a:latin typeface="Aptos"/>
              </a:rPr>
              <a:t>class</a:t>
            </a:r>
            <a:r>
              <a:rPr lang="ru-RU" sz="2000" b="0" u="none" strike="noStrike" dirty="0">
                <a:solidFill>
                  <a:srgbClr val="000000"/>
                </a:solidFill>
                <a:uFillTx/>
                <a:latin typeface="Aptos"/>
              </a:rPr>
              <a:t>        </a:t>
            </a:r>
            <a:r>
              <a:rPr lang="ru-RU" sz="2000" b="0" u="none" strike="noStrike" dirty="0" err="1">
                <a:solidFill>
                  <a:srgbClr val="000000"/>
                </a:solidFill>
                <a:uFillTx/>
                <a:latin typeface="Aptos"/>
              </a:rPr>
              <a:t>woman</a:t>
            </a:r>
            <a:r>
              <a:rPr lang="ru-RU" sz="2000" b="0" u="none" strike="noStrike" dirty="0">
                <a:solidFill>
                  <a:srgbClr val="000000"/>
                </a:solidFill>
                <a:uFillTx/>
                <a:latin typeface="Aptos"/>
              </a:rPr>
              <a:t>              </a:t>
            </a:r>
            <a:r>
              <a:rPr lang="ru-RU" sz="2000" b="0" u="none" strike="noStrike" dirty="0" err="1">
                <a:solidFill>
                  <a:srgbClr val="000000"/>
                </a:solidFill>
                <a:uFillTx/>
                <a:latin typeface="Aptos"/>
              </a:rPr>
              <a:t>back</a:t>
            </a:r>
            <a:endParaRPr lang="en-US" sz="2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000" b="1" u="none" strike="noStrike" dirty="0">
                <a:solidFill>
                  <a:srgbClr val="000000"/>
                </a:solidFill>
                <a:uFillTx/>
                <a:latin typeface="Aptos"/>
              </a:rPr>
              <a:t>Отчуждаемое:</a:t>
            </a:r>
            <a:r>
              <a:rPr lang="ru-RU" sz="2000" b="0" u="none" strike="noStrike" dirty="0">
                <a:solidFill>
                  <a:srgbClr val="000000"/>
                </a:solidFill>
                <a:uFillTx/>
                <a:latin typeface="Aptos"/>
              </a:rPr>
              <a:t> образуется </a:t>
            </a:r>
            <a:r>
              <a:rPr lang="ru-RU" sz="2000" b="0" u="none" strike="noStrike" dirty="0" err="1">
                <a:solidFill>
                  <a:srgbClr val="000000"/>
                </a:solidFill>
                <a:uFillTx/>
                <a:latin typeface="Aptos"/>
              </a:rPr>
              <a:t>генетивом</a:t>
            </a:r>
            <a:r>
              <a:rPr lang="ru-RU" sz="2000" b="0" u="none" strike="noStrike" dirty="0">
                <a:solidFill>
                  <a:srgbClr val="000000"/>
                </a:solidFill>
                <a:uFillTx/>
                <a:latin typeface="Aptos"/>
              </a:rPr>
              <a:t> на зависимом слове — владельце (</a:t>
            </a:r>
            <a:r>
              <a:rPr lang="ru-RU" sz="2000" b="0" u="none" strike="noStrike" dirty="0" err="1">
                <a:solidFill>
                  <a:srgbClr val="000000"/>
                </a:solidFill>
                <a:uFillTx/>
                <a:latin typeface="Aptos"/>
              </a:rPr>
              <a:t>dependent-marking</a:t>
            </a:r>
            <a:r>
              <a:rPr lang="ru-RU" sz="2000" b="0" u="none" strike="noStrike" dirty="0">
                <a:solidFill>
                  <a:srgbClr val="000000"/>
                </a:solidFill>
                <a:uFillTx/>
                <a:latin typeface="Aptos"/>
              </a:rPr>
              <a:t>)</a:t>
            </a:r>
            <a:endParaRPr lang="en-US" sz="2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000" b="0" u="none" strike="noStrike" dirty="0">
                <a:solidFill>
                  <a:srgbClr val="000000"/>
                </a:solidFill>
                <a:uFillTx/>
                <a:latin typeface="Aptos"/>
              </a:rPr>
              <a:t>Пример:</a:t>
            </a:r>
            <a:endParaRPr lang="en-US" sz="2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0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dyili</a:t>
            </a:r>
            <a:r>
              <a:rPr lang="ru-RU" sz="20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 </a:t>
            </a:r>
            <a:r>
              <a:rPr lang="ru-RU" sz="20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yabu-ŋgu</a:t>
            </a:r>
            <a:r>
              <a:rPr lang="ru-RU" sz="20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 'корзина матери'</a:t>
            </a:r>
            <a:br>
              <a:rPr sz="2000" dirty="0"/>
            </a:br>
            <a:r>
              <a:rPr lang="ru-RU" sz="20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корзина мать-GEN</a:t>
            </a:r>
            <a:endParaRPr lang="en-US" sz="20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cxnSp>
        <p:nvCxnSpPr>
          <p:cNvPr id="166" name="Straight Connector 16"/>
          <p:cNvCxnSpPr/>
          <p:nvPr/>
        </p:nvCxnSpPr>
        <p:spPr>
          <a:xfrm flipH="1">
            <a:off x="838080" y="6485400"/>
            <a:ext cx="10515960" cy="360"/>
          </a:xfrm>
          <a:prstGeom prst="straightConnector1">
            <a:avLst/>
          </a:prstGeom>
          <a:ln w="57240">
            <a:solidFill>
              <a:srgbClr val="0F9ED5"/>
            </a:solidFill>
            <a:miter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4400" b="0" u="none" strike="noStrike">
                <a:solidFill>
                  <a:srgbClr val="000000"/>
                </a:solidFill>
                <a:uFillTx/>
                <a:latin typeface="Aptos Display"/>
              </a:rPr>
              <a:t>Тип маркирования в предикации: dependent marking</a:t>
            </a:r>
            <a:endParaRPr lang="en-U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600" cy="120240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ptos"/>
              </a:rPr>
              <a:t>Глагол не согласуется с подлежащим по лицу/числу/роду.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ptos"/>
              </a:rPr>
              <a:t>Подлежащее стоит в форме номинатива, если нет прямого дополнения, и в форме эргатива, если есть прямое дополнение.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69" name="Рисунок 3" descr="Изображение выглядит как Шрифт, текст, белый, линия&#10;&#10;Содержимое, созданное ИИ, может быть неверным."/>
          <p:cNvPicPr/>
          <p:nvPr/>
        </p:nvPicPr>
        <p:blipFill>
          <a:blip r:embed="rId2"/>
          <a:stretch/>
        </p:blipFill>
        <p:spPr>
          <a:xfrm>
            <a:off x="836280" y="3039840"/>
            <a:ext cx="4475520" cy="734760"/>
          </a:xfrm>
          <a:prstGeom prst="rect">
            <a:avLst/>
          </a:prstGeom>
          <a:ln w="19080">
            <a:noFill/>
          </a:ln>
        </p:spPr>
      </p:pic>
      <p:sp>
        <p:nvSpPr>
          <p:cNvPr id="170" name="TextBox 4"/>
          <p:cNvSpPr txBox="1"/>
          <p:nvPr/>
        </p:nvSpPr>
        <p:spPr>
          <a:xfrm>
            <a:off x="816480" y="4014000"/>
            <a:ext cx="4449600" cy="923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Calibri"/>
              <a:buChar char="-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глагол baninu не изменился по роду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Calibri"/>
              <a:buChar char="-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к подлежащим не прибавлен никакой аффикс, что значает форму Nom.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71" name="Рисунок 5" descr="Изображение выглядит как Шрифт, текст, белый, каллиграфия&#10;&#10;Содержимое, созданное ИИ, может быть неверным."/>
          <p:cNvPicPr/>
          <p:nvPr/>
        </p:nvPicPr>
        <p:blipFill>
          <a:blip r:embed="rId3"/>
          <a:stretch/>
        </p:blipFill>
        <p:spPr>
          <a:xfrm>
            <a:off x="6708240" y="3026160"/>
            <a:ext cx="3697920" cy="744120"/>
          </a:xfrm>
          <a:prstGeom prst="rect">
            <a:avLst/>
          </a:prstGeom>
          <a:ln w="19080">
            <a:noFill/>
          </a:ln>
        </p:spPr>
      </p:pic>
      <p:sp>
        <p:nvSpPr>
          <p:cNvPr id="172" name="TextBox 6"/>
          <p:cNvSpPr txBox="1"/>
          <p:nvPr/>
        </p:nvSpPr>
        <p:spPr>
          <a:xfrm>
            <a:off x="6653160" y="3963600"/>
            <a:ext cx="4272480" cy="640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Calibri"/>
              <a:buChar char="-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глагол baninu не изменился по лицу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Rectangle 7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74" name="Right Triangle 9"/>
          <p:cNvSpPr/>
          <p:nvPr/>
        </p:nvSpPr>
        <p:spPr>
          <a:xfrm flipH="1">
            <a:off x="8576640" y="3335760"/>
            <a:ext cx="3291840" cy="3200400"/>
          </a:xfrm>
          <a:custGeom>
            <a:avLst/>
            <a:gdLst>
              <a:gd name="textAreaLeft" fmla="*/ 274320 w 3291840"/>
              <a:gd name="textAreaRight" fmla="*/ 1920240 w 3291840"/>
              <a:gd name="textAreaTop" fmla="*/ 1866960 h 3200400"/>
              <a:gd name="textAreaBottom" fmla="*/ 2934000 h 3200400"/>
            </a:gdLst>
            <a:ahLst/>
            <a:cxnLst/>
            <a:rect l="textAreaLeft" t="textAreaTop" r="textAreaRight" b="textAreaBottom"/>
            <a:pathLst>
              <a:path w="22217" h="21600">
                <a:moveTo>
                  <a:pt x="0" y="21600"/>
                </a:moveTo>
                <a:lnTo>
                  <a:pt x="0" y="0"/>
                </a:lnTo>
                <a:lnTo>
                  <a:pt x="22217" y="21600"/>
                </a:lnTo>
                <a:close/>
              </a:path>
            </a:pathLst>
          </a:custGeom>
          <a:solidFill>
            <a:srgbClr val="0F9ED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75" name="Rectangle 11"/>
          <p:cNvSpPr/>
          <p:nvPr/>
        </p:nvSpPr>
        <p:spPr>
          <a:xfrm>
            <a:off x="641880" y="623160"/>
            <a:ext cx="10905120" cy="5607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9080">
            <a:solidFill>
              <a:srgbClr val="40404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758520" y="860040"/>
            <a:ext cx="10461600" cy="67716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 fontScale="92500"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4000" b="0" u="none" strike="noStrike">
                <a:solidFill>
                  <a:srgbClr val="000000"/>
                </a:solidFill>
                <a:uFillTx/>
                <a:latin typeface="Aptos Display"/>
              </a:rPr>
              <a:t>Тип ролевой кодировки: эргативная стратегия</a:t>
            </a:r>
            <a:endParaRPr lang="en-US" sz="4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/>
          </p:nvPr>
        </p:nvSpPr>
        <p:spPr>
          <a:xfrm>
            <a:off x="758520" y="1714320"/>
            <a:ext cx="10797840" cy="10634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t">
            <a:normAutofit lnSpcReduction="9999"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Aptos"/>
              </a:rPr>
              <a:t>NB: смысловой абсолютив Диксон называет номинативом, т.к. он образуется просто корнем без суффиксов, в отличие от остальных падежей.</a:t>
            </a:r>
            <a:endParaRPr lang="en-US" sz="2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78" name="Рисунок 6"/>
          <p:cNvPicPr/>
          <p:nvPr/>
        </p:nvPicPr>
        <p:blipFill>
          <a:blip r:embed="rId2"/>
          <a:stretch/>
        </p:blipFill>
        <p:spPr>
          <a:xfrm>
            <a:off x="758160" y="2612160"/>
            <a:ext cx="6114960" cy="324000"/>
          </a:xfrm>
          <a:prstGeom prst="rect">
            <a:avLst/>
          </a:prstGeom>
          <a:ln w="19080">
            <a:noFill/>
          </a:ln>
        </p:spPr>
      </p:pic>
      <p:sp>
        <p:nvSpPr>
          <p:cNvPr id="179" name="TextBox 10"/>
          <p:cNvSpPr txBox="1"/>
          <p:nvPr/>
        </p:nvSpPr>
        <p:spPr>
          <a:xfrm>
            <a:off x="759960" y="2963520"/>
            <a:ext cx="9465708" cy="640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II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class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(NOM)     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woman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(NOM)     I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class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-ERG-I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class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    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man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-ERG      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hear-non-future</a:t>
            </a:r>
            <a:endParaRPr lang="en-US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0" name="TextBox 5"/>
          <p:cNvSpPr txBox="1"/>
          <p:nvPr/>
        </p:nvSpPr>
        <p:spPr>
          <a:xfrm>
            <a:off x="759240" y="3939120"/>
            <a:ext cx="9140760" cy="646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IV class(NOM)   back(NOM)   I class-ERG-I class    man-ERG     hit-non-future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81" name="Рисунок 8"/>
          <p:cNvPicPr/>
          <p:nvPr/>
        </p:nvPicPr>
        <p:blipFill>
          <a:blip r:embed="rId3"/>
          <a:stretch/>
        </p:blipFill>
        <p:spPr>
          <a:xfrm>
            <a:off x="756000" y="3528360"/>
            <a:ext cx="6007320" cy="316440"/>
          </a:xfrm>
          <a:prstGeom prst="rect">
            <a:avLst/>
          </a:prstGeom>
          <a:ln w="19080">
            <a:noFill/>
          </a:ln>
        </p:spPr>
      </p:pic>
      <p:sp>
        <p:nvSpPr>
          <p:cNvPr id="182" name="TextBox 14"/>
          <p:cNvSpPr txBox="1"/>
          <p:nvPr/>
        </p:nvSpPr>
        <p:spPr>
          <a:xfrm>
            <a:off x="837720" y="5144760"/>
            <a:ext cx="10536524" cy="640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II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class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(NOM)   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woman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(NOM)   I-GEN(=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my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)    I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class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-ERG-I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class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   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son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-ERG-I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class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    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hit-non-future</a:t>
            </a:r>
            <a:endParaRPr lang="en-US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83" name="Рисунок 15" descr="Изображение выглядит как текст, Шрифт, каллиграфия, типография&#10;&#10;Содержимое, созданное искусственным интеллектом, может быть неверным."/>
          <p:cNvPicPr/>
          <p:nvPr/>
        </p:nvPicPr>
        <p:blipFill>
          <a:blip r:embed="rId4"/>
          <a:stretch/>
        </p:blipFill>
        <p:spPr>
          <a:xfrm>
            <a:off x="833040" y="4488480"/>
            <a:ext cx="6245640" cy="570240"/>
          </a:xfrm>
          <a:prstGeom prst="rect">
            <a:avLst/>
          </a:prstGeom>
          <a:ln w="1908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7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85" name="Right Triangle 9"/>
          <p:cNvSpPr/>
          <p:nvPr/>
        </p:nvSpPr>
        <p:spPr>
          <a:xfrm flipH="1">
            <a:off x="8576640" y="3335760"/>
            <a:ext cx="3291840" cy="3200400"/>
          </a:xfrm>
          <a:custGeom>
            <a:avLst/>
            <a:gdLst>
              <a:gd name="textAreaLeft" fmla="*/ 274320 w 3291840"/>
              <a:gd name="textAreaRight" fmla="*/ 1920240 w 3291840"/>
              <a:gd name="textAreaTop" fmla="*/ 1866960 h 3200400"/>
              <a:gd name="textAreaBottom" fmla="*/ 2934000 h 3200400"/>
            </a:gdLst>
            <a:ahLst/>
            <a:cxnLst/>
            <a:rect l="textAreaLeft" t="textAreaTop" r="textAreaRight" b="textAreaBottom"/>
            <a:pathLst>
              <a:path w="22217" h="21600">
                <a:moveTo>
                  <a:pt x="0" y="21600"/>
                </a:moveTo>
                <a:lnTo>
                  <a:pt x="0" y="0"/>
                </a:lnTo>
                <a:lnTo>
                  <a:pt x="22217" y="21600"/>
                </a:lnTo>
                <a:close/>
              </a:path>
            </a:pathLst>
          </a:custGeom>
          <a:solidFill>
            <a:srgbClr val="0F9ED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86" name="Rectangle 11"/>
          <p:cNvSpPr/>
          <p:nvPr/>
        </p:nvSpPr>
        <p:spPr>
          <a:xfrm>
            <a:off x="641880" y="623160"/>
            <a:ext cx="10905120" cy="5607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9080">
            <a:solidFill>
              <a:srgbClr val="40404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1576440" y="1050480"/>
            <a:ext cx="7996320" cy="161856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4000" b="0" u="none" strike="noStrike">
                <a:solidFill>
                  <a:srgbClr val="000000"/>
                </a:solidFill>
                <a:uFillTx/>
                <a:latin typeface="Aptos Display"/>
              </a:rPr>
              <a:t>Тип ролевой кодировки: расщеплённая эргативность</a:t>
            </a:r>
            <a:endParaRPr lang="en-US" sz="4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1262880" y="2790000"/>
            <a:ext cx="9352440" cy="280044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t">
            <a:normAutofit fontScale="92500" lnSpcReduction="9999"/>
          </a:bodyPr>
          <a:lstStyle/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200" b="0" u="none" strike="noStrike" dirty="0">
                <a:solidFill>
                  <a:srgbClr val="000000"/>
                </a:solidFill>
                <a:uFillTx/>
                <a:latin typeface="Aptos"/>
              </a:rPr>
              <a:t>НО:</a:t>
            </a:r>
            <a:endParaRPr lang="en-US" sz="22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200" b="0" u="none" strike="noStrike" dirty="0">
                <a:solidFill>
                  <a:srgbClr val="000000"/>
                </a:solidFill>
                <a:uFillTx/>
                <a:latin typeface="Aptos"/>
              </a:rPr>
              <a:t>S/O 1 или 2 лица (</a:t>
            </a:r>
            <a:r>
              <a:rPr lang="ru-RU" sz="2200" b="0" u="none" strike="noStrike" dirty="0" err="1">
                <a:solidFill>
                  <a:srgbClr val="000000"/>
                </a:solidFill>
                <a:uFillTx/>
                <a:latin typeface="Aptos"/>
              </a:rPr>
              <a:t>местоим</a:t>
            </a:r>
            <a:r>
              <a:rPr lang="ru-RU" sz="2200" b="0" u="none" strike="noStrike" dirty="0">
                <a:solidFill>
                  <a:srgbClr val="000000"/>
                </a:solidFill>
                <a:uFillTx/>
                <a:latin typeface="Aptos"/>
              </a:rPr>
              <a:t>.) --&gt; номинативно-</a:t>
            </a:r>
            <a:r>
              <a:rPr lang="ru-RU" sz="2200" b="0" u="none" strike="noStrike" dirty="0" err="1">
                <a:solidFill>
                  <a:srgbClr val="000000"/>
                </a:solidFill>
                <a:uFillTx/>
                <a:latin typeface="Aptos"/>
              </a:rPr>
              <a:t>аккузативная</a:t>
            </a:r>
            <a:r>
              <a:rPr lang="ru-RU" sz="2200" b="0" u="none" strike="noStrike" dirty="0">
                <a:solidFill>
                  <a:srgbClr val="000000"/>
                </a:solidFill>
                <a:uFillTx/>
                <a:latin typeface="Aptos"/>
              </a:rPr>
              <a:t>/трёхчленная стратегия</a:t>
            </a:r>
            <a:endParaRPr lang="en-US" sz="22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200" b="0" u="none" strike="noStrike" dirty="0">
                <a:solidFill>
                  <a:srgbClr val="000000"/>
                </a:solidFill>
                <a:uFillTx/>
                <a:latin typeface="Aptos"/>
              </a:rPr>
              <a:t>Это явление, впервые описанное как раз на основе </a:t>
            </a:r>
            <a:r>
              <a:rPr lang="ru-RU" sz="2200" b="0" u="none" strike="noStrike" dirty="0" err="1">
                <a:solidFill>
                  <a:srgbClr val="000000"/>
                </a:solidFill>
                <a:uFillTx/>
                <a:latin typeface="Aptos"/>
              </a:rPr>
              <a:t>дирбала</a:t>
            </a:r>
            <a:r>
              <a:rPr lang="ru-RU" sz="2200" b="0" u="none" strike="noStrike" dirty="0">
                <a:solidFill>
                  <a:srgbClr val="000000"/>
                </a:solidFill>
                <a:uFillTx/>
                <a:latin typeface="Aptos"/>
              </a:rPr>
              <a:t>.</a:t>
            </a:r>
            <a:endParaRPr lang="en-US" sz="22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200" b="1" u="none" strike="noStrike" dirty="0">
                <a:solidFill>
                  <a:srgbClr val="000000"/>
                </a:solidFill>
                <a:uFillTx/>
                <a:latin typeface="Aptos"/>
              </a:rPr>
              <a:t>Расщеплённая </a:t>
            </a:r>
            <a:r>
              <a:rPr lang="ru-RU" sz="2200" b="1" u="none" strike="noStrike" dirty="0" err="1">
                <a:solidFill>
                  <a:srgbClr val="000000"/>
                </a:solidFill>
                <a:uFillTx/>
                <a:latin typeface="Aptos"/>
              </a:rPr>
              <a:t>эргативность</a:t>
            </a:r>
            <a:r>
              <a:rPr lang="ru-RU" sz="2200" b="0" u="none" strike="noStrike" dirty="0">
                <a:solidFill>
                  <a:srgbClr val="000000"/>
                </a:solidFill>
                <a:uFillTx/>
                <a:latin typeface="Aptos"/>
              </a:rPr>
              <a:t> — когда в зависимости от определённого языкового параметра используются различные стратегии ролевой кодировки.</a:t>
            </a:r>
            <a:endParaRPr lang="en-US" sz="22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200" b="0" u="none" strike="noStrike" dirty="0">
                <a:solidFill>
                  <a:srgbClr val="000000"/>
                </a:solidFill>
                <a:uFillTx/>
                <a:latin typeface="Aptos"/>
              </a:rPr>
              <a:t>В </a:t>
            </a:r>
            <a:r>
              <a:rPr lang="ru-RU" sz="2200" b="0" u="none" strike="noStrike" dirty="0" err="1">
                <a:solidFill>
                  <a:srgbClr val="000000"/>
                </a:solidFill>
                <a:uFillTx/>
                <a:latin typeface="Aptos"/>
              </a:rPr>
              <a:t>дирбале</a:t>
            </a:r>
            <a:r>
              <a:rPr lang="ru-RU" sz="2200" b="0" u="none" strike="noStrike" dirty="0">
                <a:solidFill>
                  <a:srgbClr val="000000"/>
                </a:solidFill>
                <a:uFillTx/>
                <a:latin typeface="Aptos"/>
              </a:rPr>
              <a:t> нет </a:t>
            </a:r>
            <a:r>
              <a:rPr lang="ru-RU" sz="2200" b="0" u="none" strike="noStrike" dirty="0" err="1">
                <a:solidFill>
                  <a:srgbClr val="000000"/>
                </a:solidFill>
                <a:uFillTx/>
                <a:latin typeface="Aptos"/>
              </a:rPr>
              <a:t>местоим</a:t>
            </a:r>
            <a:r>
              <a:rPr lang="ru-RU" sz="2200" b="0" u="none" strike="noStrike" dirty="0">
                <a:solidFill>
                  <a:srgbClr val="000000"/>
                </a:solidFill>
                <a:uFillTx/>
                <a:latin typeface="Aptos"/>
              </a:rPr>
              <a:t>. 3 лица --&gt; тип ролевой кодировки зависит от того, содержит предложение сущ. или </a:t>
            </a:r>
            <a:r>
              <a:rPr lang="ru-RU" sz="2200" b="0" u="none" strike="noStrike" dirty="0" err="1">
                <a:solidFill>
                  <a:srgbClr val="000000"/>
                </a:solidFill>
                <a:uFillTx/>
                <a:latin typeface="Aptos"/>
              </a:rPr>
              <a:t>местоим</a:t>
            </a:r>
            <a:r>
              <a:rPr lang="ru-RU" sz="2200" b="0" u="none" strike="noStrike" dirty="0">
                <a:solidFill>
                  <a:srgbClr val="000000"/>
                </a:solidFill>
                <a:uFillTx/>
                <a:latin typeface="Aptos"/>
              </a:rPr>
              <a:t>.</a:t>
            </a:r>
            <a:endParaRPr lang="en-US" sz="22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Rectangle 22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90" name="Arc 24"/>
          <p:cNvSpPr/>
          <p:nvPr/>
        </p:nvSpPr>
        <p:spPr>
          <a:xfrm rot="3967200" flipH="1">
            <a:off x="8631000" y="490320"/>
            <a:ext cx="2988000" cy="2988000"/>
          </a:xfrm>
          <a:custGeom>
            <a:avLst/>
            <a:gdLst>
              <a:gd name="textAreaLeft" fmla="*/ 762840 w 2988000"/>
              <a:gd name="textAreaRight" fmla="*/ 2988360 w 2988000"/>
              <a:gd name="textAreaTop" fmla="*/ 0 h 2988000"/>
              <a:gd name="textAreaBottom" fmla="*/ 1494000 h 2988000"/>
            </a:gdLst>
            <a:ahLst/>
            <a:cxnLst/>
            <a:rect l="textAreaLeft" t="textAreaTop" r="textAreaRight" b="textAreaBottom"/>
            <a:pathLst>
              <a:path w="21600" h="21600" stroke="0">
                <a:moveTo>
                  <a:pt x="5514" y="1382"/>
                </a:moveTo>
                <a:lnTo>
                  <a:pt x="5514" y="1382"/>
                </a:lnTo>
                <a:arcTo wR="0" hR="0" stAng="0" swAng="0"/>
                <a:lnTo>
                  <a:pt x="5514" y="1382"/>
                </a:lnTo>
                <a:arcTo wR="10800" hR="10800" stAng="-7158156" swAng="7158156"/>
                <a:lnTo>
                  <a:pt x="10800" y="10800"/>
                </a:lnTo>
                <a:close/>
              </a:path>
              <a:path w="21600" h="21600" fill="none">
                <a:moveTo>
                  <a:pt x="5514" y="1382"/>
                </a:moveTo>
                <a:lnTo>
                  <a:pt x="5514" y="1382"/>
                </a:lnTo>
                <a:arcTo wR="0" hR="0" stAng="0" swAng="0"/>
                <a:lnTo>
                  <a:pt x="5514" y="1382"/>
                </a:lnTo>
                <a:arcTo wR="10800" hR="10800" stAng="-7158156" swAng="7158156"/>
              </a:path>
            </a:pathLst>
          </a:custGeom>
          <a:noFill/>
          <a:ln w="127080" cap="rnd">
            <a:solidFill>
              <a:srgbClr val="0F9ED5"/>
            </a:solidFill>
            <a:custDash>
              <a:ds d="398717" sp="200717"/>
            </a:custDash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1" name="Freeform: Shape 26"/>
          <p:cNvSpPr/>
          <p:nvPr/>
        </p:nvSpPr>
        <p:spPr>
          <a:xfrm flipH="1">
            <a:off x="-720" y="5486400"/>
            <a:ext cx="2673000" cy="1371600"/>
          </a:xfrm>
          <a:custGeom>
            <a:avLst/>
            <a:gdLst>
              <a:gd name="textAreaLeft" fmla="*/ -360 w 2673000"/>
              <a:gd name="textAreaRight" fmla="*/ 2673000 w 2673000"/>
              <a:gd name="textAreaTop" fmla="*/ 0 h 1371600"/>
              <a:gd name="textAreaBottom" fmla="*/ 1371960 h 1371600"/>
            </a:gdLst>
            <a:ahLst/>
            <a:cxnLst/>
            <a:rect l="textAreaLeft" t="textAreaTop" r="textAreaRight" b="textAreaBottom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rgbClr val="0F9ED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192" name="Рисунок 3" descr="Изображение выглядит как текст, Шрифт, число, снимок экрана&#10;&#10;Содержимое, созданное ИИ, может быть неверным."/>
          <p:cNvPicPr/>
          <p:nvPr/>
        </p:nvPicPr>
        <p:blipFill>
          <a:blip r:embed="rId2"/>
          <a:stretch/>
        </p:blipFill>
        <p:spPr>
          <a:xfrm>
            <a:off x="237600" y="478440"/>
            <a:ext cx="5626440" cy="5904000"/>
          </a:xfrm>
          <a:prstGeom prst="rect">
            <a:avLst/>
          </a:prstGeom>
          <a:ln w="19080">
            <a:noFill/>
          </a:ln>
        </p:spPr>
      </p:pic>
      <p:sp>
        <p:nvSpPr>
          <p:cNvPr id="193" name="TextBox 2"/>
          <p:cNvSpPr txBox="1"/>
          <p:nvPr/>
        </p:nvSpPr>
        <p:spPr>
          <a:xfrm>
            <a:off x="6004440" y="884880"/>
            <a:ext cx="5109480" cy="1652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lnSpcReduction="9999"/>
          </a:bodyPr>
          <a:lstStyle/>
          <a:p>
            <a:pPr>
              <a:lnSpc>
                <a:spcPct val="90000"/>
              </a:lnSpc>
              <a:spcAft>
                <a:spcPts val="601"/>
              </a:spcAft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ptos"/>
              </a:rPr>
              <a:t>Ролевая кодировка в предложениях с местоим. определяется тремя формами местоим.: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85840" indent="-22860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ptos"/>
              </a:rPr>
              <a:t>Intransitive subject 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85840" indent="-22860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ptos"/>
              </a:rPr>
              <a:t>Transitive subject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85840" indent="-22860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ptos"/>
              </a:rPr>
              <a:t>Transitive object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94" name="Рисунок 4"/>
          <p:cNvPicPr/>
          <p:nvPr/>
        </p:nvPicPr>
        <p:blipFill>
          <a:blip r:embed="rId3"/>
          <a:stretch/>
        </p:blipFill>
        <p:spPr>
          <a:xfrm>
            <a:off x="6000480" y="2536560"/>
            <a:ext cx="4753080" cy="380880"/>
          </a:xfrm>
          <a:prstGeom prst="rect">
            <a:avLst/>
          </a:prstGeom>
          <a:ln w="19080">
            <a:noFill/>
          </a:ln>
        </p:spPr>
      </p:pic>
      <p:sp>
        <p:nvSpPr>
          <p:cNvPr id="195" name="TextBox 5"/>
          <p:cNvSpPr txBox="1"/>
          <p:nvPr/>
        </p:nvSpPr>
        <p:spPr>
          <a:xfrm>
            <a:off x="6004080" y="2916000"/>
            <a:ext cx="3322440" cy="646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You(S)    I(O)      hit-non-fut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1" i="1" u="none" strike="noStrike">
                <a:solidFill>
                  <a:srgbClr val="000000"/>
                </a:solidFill>
                <a:uFillTx/>
                <a:latin typeface="Aptos"/>
              </a:rPr>
              <a:t>A — мест., О — мест.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96" name="Рисунок 6"/>
          <p:cNvPicPr/>
          <p:nvPr/>
        </p:nvPicPr>
        <p:blipFill>
          <a:blip r:embed="rId4"/>
          <a:stretch/>
        </p:blipFill>
        <p:spPr>
          <a:xfrm>
            <a:off x="6008040" y="3747240"/>
            <a:ext cx="5800680" cy="409680"/>
          </a:xfrm>
          <a:prstGeom prst="rect">
            <a:avLst/>
          </a:prstGeom>
          <a:ln w="19080">
            <a:noFill/>
          </a:ln>
        </p:spPr>
      </p:pic>
      <p:sp>
        <p:nvSpPr>
          <p:cNvPr id="197" name="TextBox 8"/>
          <p:cNvSpPr txBox="1"/>
          <p:nvPr/>
        </p:nvSpPr>
        <p:spPr>
          <a:xfrm>
            <a:off x="6003360" y="4160160"/>
            <a:ext cx="6092552" cy="9147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I(O)      I 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class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-ERG-I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class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       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man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-ERG      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hit-non-fut</a:t>
            </a:r>
            <a:endParaRPr lang="en-US" sz="1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1" i="1" u="none" strike="noStrike" dirty="0">
                <a:solidFill>
                  <a:srgbClr val="000000"/>
                </a:solidFill>
                <a:uFillTx/>
                <a:latin typeface="Aptos"/>
              </a:rPr>
              <a:t>S — сущ., О — мест.</a:t>
            </a:r>
            <a:endParaRPr lang="en-US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98" name="Рисунок 7"/>
          <p:cNvPicPr/>
          <p:nvPr/>
        </p:nvPicPr>
        <p:blipFill>
          <a:blip r:embed="rId5"/>
          <a:stretch/>
        </p:blipFill>
        <p:spPr>
          <a:xfrm>
            <a:off x="6039000" y="5076000"/>
            <a:ext cx="6153120" cy="276120"/>
          </a:xfrm>
          <a:prstGeom prst="rect">
            <a:avLst/>
          </a:prstGeom>
          <a:ln w="19080">
            <a:noFill/>
          </a:ln>
        </p:spPr>
      </p:pic>
      <p:sp>
        <p:nvSpPr>
          <p:cNvPr id="199" name="TextBox 10"/>
          <p:cNvSpPr txBox="1"/>
          <p:nvPr/>
        </p:nvSpPr>
        <p:spPr>
          <a:xfrm>
            <a:off x="6093000" y="5483880"/>
            <a:ext cx="6005160" cy="923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ptos"/>
              </a:rPr>
              <a:t>I(S)     I class(NOM)      man(NOM)      IV class-INSTR-IV class        stick-INSTR        hit-non-fut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1" i="1" u="none" strike="noStrike">
                <a:solidFill>
                  <a:srgbClr val="000000"/>
                </a:solidFill>
                <a:uFillTx/>
                <a:latin typeface="Aptos"/>
              </a:rPr>
              <a:t>S — мест., О — сущ.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Rectangle 7"/>
          <p:cNvSpPr/>
          <p:nvPr/>
        </p:nvSpPr>
        <p:spPr>
          <a:xfrm>
            <a:off x="-2160" y="-2880"/>
            <a:ext cx="12192120" cy="6857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grpSp>
        <p:nvGrpSpPr>
          <p:cNvPr id="201" name="Group 9"/>
          <p:cNvGrpSpPr/>
          <p:nvPr/>
        </p:nvGrpSpPr>
        <p:grpSpPr>
          <a:xfrm>
            <a:off x="0" y="1216440"/>
            <a:ext cx="731520" cy="673560"/>
            <a:chOff x="0" y="1216440"/>
            <a:chExt cx="731520" cy="673560"/>
          </a:xfrm>
        </p:grpSpPr>
        <p:sp>
          <p:nvSpPr>
            <p:cNvPr id="202" name="Rectangle 10"/>
            <p:cNvSpPr/>
            <p:nvPr/>
          </p:nvSpPr>
          <p:spPr>
            <a:xfrm>
              <a:off x="0" y="1216440"/>
              <a:ext cx="195840" cy="6735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F9ED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 anchorCtr="1">
              <a:noAutofit/>
            </a:bodyPr>
            <a:lstStyle/>
            <a:p>
              <a:endParaRPr lang="en-US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03" name="Rectangle 11"/>
            <p:cNvSpPr/>
            <p:nvPr/>
          </p:nvSpPr>
          <p:spPr>
            <a:xfrm>
              <a:off x="267840" y="1216440"/>
              <a:ext cx="195840" cy="6735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F9ED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 anchorCtr="1">
              <a:noAutofit/>
            </a:bodyPr>
            <a:lstStyle/>
            <a:p>
              <a:endParaRPr lang="en-US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04" name="Rectangle 12"/>
            <p:cNvSpPr/>
            <p:nvPr/>
          </p:nvSpPr>
          <p:spPr>
            <a:xfrm>
              <a:off x="535680" y="1216440"/>
              <a:ext cx="195840" cy="6735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F9ED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 anchorCtr="1">
              <a:noAutofit/>
            </a:bodyPr>
            <a:lstStyle/>
            <a:p>
              <a:endParaRPr lang="en-US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</p:grpSp>
      <p:sp>
        <p:nvSpPr>
          <p:cNvPr id="205" name="Rectangle 14"/>
          <p:cNvSpPr/>
          <p:nvPr/>
        </p:nvSpPr>
        <p:spPr>
          <a:xfrm>
            <a:off x="640080" y="613800"/>
            <a:ext cx="10907640" cy="18939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>
            <a:outerShdw dist="127080" dir="5400000" rotWithShape="0">
              <a:srgbClr val="000000">
                <a:alpha val="1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1043640" y="810000"/>
            <a:ext cx="9942840" cy="155448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4800" b="0" u="none" strike="noStrike">
                <a:solidFill>
                  <a:srgbClr val="000000"/>
                </a:solidFill>
                <a:uFillTx/>
                <a:latin typeface="Aptos Display"/>
              </a:rPr>
              <a:t>Базовый порядок слов: свободный</a:t>
            </a:r>
            <a:endParaRPr lang="en-US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/>
          </p:nvPr>
        </p:nvSpPr>
        <p:spPr>
          <a:xfrm>
            <a:off x="370080" y="2669040"/>
            <a:ext cx="4742280" cy="345132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 lnSpcReduction="9999"/>
          </a:bodyPr>
          <a:lstStyle/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1900" b="1" u="none" strike="noStrike">
                <a:solidFill>
                  <a:srgbClr val="000000"/>
                </a:solidFill>
                <a:uFillTx/>
                <a:latin typeface="Aptos"/>
                <a:ea typeface="Aptos"/>
              </a:rPr>
              <a:t>Немаркированным</a:t>
            </a:r>
            <a:r>
              <a:rPr lang="ru-RU" sz="1900" b="0" u="none" strike="noStrike">
                <a:solidFill>
                  <a:srgbClr val="000000"/>
                </a:solidFill>
                <a:uFillTx/>
                <a:latin typeface="Aptos"/>
                <a:ea typeface="Aptos"/>
              </a:rPr>
              <a:t> порядком (судя по примерам Диксона) является OSV (эргативная стратегия) и SOV (аккузативная) (т.е. глагол обычно после именной части, местоим. обычно выносится вперёд). Порядок определяется прагматикой.</a:t>
            </a:r>
            <a:endParaRPr lang="en-US" sz="19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1900" b="0" u="none" strike="noStrike">
                <a:solidFill>
                  <a:srgbClr val="000000"/>
                </a:solidFill>
                <a:uFillTx/>
                <a:latin typeface="Aptos"/>
                <a:ea typeface="Aptos"/>
              </a:rPr>
              <a:t>Распространен эллипсис, так называемые topic chains.</a:t>
            </a:r>
            <a:endParaRPr lang="en-US" sz="19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1900" b="1" u="none" strike="noStrike">
                <a:solidFill>
                  <a:srgbClr val="000000"/>
                </a:solidFill>
                <a:uFillTx/>
                <a:latin typeface="Aptos"/>
              </a:rPr>
              <a:t>Topic chains</a:t>
            </a:r>
            <a:r>
              <a:rPr lang="ru-RU" sz="1900" b="0" u="none" strike="noStrike">
                <a:solidFill>
                  <a:srgbClr val="000000"/>
                </a:solidFill>
                <a:uFillTx/>
                <a:latin typeface="Aptos"/>
              </a:rPr>
              <a:t> — </a:t>
            </a:r>
            <a:r>
              <a:rPr lang="ru-RU" sz="1900" b="0" u="none" strike="noStrike">
                <a:solidFill>
                  <a:srgbClr val="000000"/>
                </a:solidFill>
                <a:uFillTx/>
                <a:latin typeface="Aptos"/>
                <a:ea typeface="Aptos"/>
              </a:rPr>
              <a:t>серия предложений или клауза, связанных общей именной группой, которая упоминается 1 раз, а затем опускается.</a:t>
            </a:r>
            <a:endParaRPr lang="en-US" sz="19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cxnSp>
        <p:nvCxnSpPr>
          <p:cNvPr id="208" name="Straight Connector 16"/>
          <p:cNvCxnSpPr/>
          <p:nvPr/>
        </p:nvCxnSpPr>
        <p:spPr>
          <a:xfrm flipH="1">
            <a:off x="838080" y="6485400"/>
            <a:ext cx="10515960" cy="360"/>
          </a:xfrm>
          <a:prstGeom prst="straightConnector1">
            <a:avLst/>
          </a:prstGeom>
          <a:ln w="57240">
            <a:solidFill>
              <a:srgbClr val="0F9ED5"/>
            </a:solidFill>
            <a:miter/>
          </a:ln>
        </p:spPr>
      </p:cxnSp>
      <p:pic>
        <p:nvPicPr>
          <p:cNvPr id="209" name="Рисунок 6" descr="Изображение выглядит как текст, Шрифт, белый, линия&#10;&#10;Содержимое, созданное ИИ, может быть неверным."/>
          <p:cNvPicPr/>
          <p:nvPr/>
        </p:nvPicPr>
        <p:blipFill>
          <a:blip r:embed="rId2"/>
          <a:stretch/>
        </p:blipFill>
        <p:spPr>
          <a:xfrm>
            <a:off x="5339880" y="2804040"/>
            <a:ext cx="6166800" cy="621720"/>
          </a:xfrm>
          <a:prstGeom prst="rect">
            <a:avLst/>
          </a:prstGeom>
          <a:ln w="19080">
            <a:noFill/>
          </a:ln>
        </p:spPr>
      </p:pic>
      <p:sp>
        <p:nvSpPr>
          <p:cNvPr id="210" name="TextBox 8"/>
          <p:cNvSpPr txBox="1"/>
          <p:nvPr/>
        </p:nvSpPr>
        <p:spPr>
          <a:xfrm>
            <a:off x="5112360" y="3627720"/>
            <a:ext cx="6709560" cy="1737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II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class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(NOM)  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beans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   I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class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-ERG-I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class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  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man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-ERG   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bring-non-fut</a:t>
            </a:r>
            <a:endParaRPr lang="en-US" sz="1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1" i="1" u="none" strike="noStrike" dirty="0">
                <a:solidFill>
                  <a:srgbClr val="000000"/>
                </a:solidFill>
                <a:uFillTx/>
                <a:latin typeface="Aptos"/>
              </a:rPr>
              <a:t>OSV</a:t>
            </a:r>
            <a:endParaRPr lang="en-US" sz="1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You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(S)   III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class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(NOM)   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beans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   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crape-distant</a:t>
            </a:r>
            <a:r>
              <a:rPr lang="ru-RU" sz="1800" b="0" u="none" strike="noStrike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ru-RU" sz="1800" b="0" u="none" strike="noStrike" dirty="0" err="1">
                <a:solidFill>
                  <a:srgbClr val="000000"/>
                </a:solidFill>
                <a:uFillTx/>
                <a:latin typeface="Aptos"/>
              </a:rPr>
              <a:t>past</a:t>
            </a:r>
            <a:endParaRPr lang="en-US" sz="1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1" i="1" u="none" strike="noStrike" dirty="0">
                <a:solidFill>
                  <a:srgbClr val="000000"/>
                </a:solidFill>
                <a:uFillTx/>
                <a:latin typeface="Aptos"/>
              </a:rPr>
              <a:t>SOV</a:t>
            </a:r>
            <a:endParaRPr lang="en-US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Rectangle 9"/>
          <p:cNvSpPr/>
          <p:nvPr/>
        </p:nvSpPr>
        <p:spPr>
          <a:xfrm>
            <a:off x="0" y="0"/>
            <a:ext cx="12192120" cy="6857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793800" y="387000"/>
            <a:ext cx="10065960" cy="129852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4800" b="0" u="none" strike="noStrike">
                <a:solidFill>
                  <a:srgbClr val="000000"/>
                </a:solidFill>
                <a:uFillTx/>
                <a:latin typeface="Aptos Display"/>
              </a:rPr>
              <a:t>Фонология</a:t>
            </a:r>
            <a:endParaRPr lang="en-US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3" name="Rectangle 11"/>
          <p:cNvSpPr/>
          <p:nvPr/>
        </p:nvSpPr>
        <p:spPr>
          <a:xfrm flipH="1" flipV="1">
            <a:off x="0" y="1998000"/>
            <a:ext cx="11454480" cy="7815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F9ED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14" name="Rectangle 13"/>
          <p:cNvSpPr/>
          <p:nvPr/>
        </p:nvSpPr>
        <p:spPr>
          <a:xfrm>
            <a:off x="0" y="2203200"/>
            <a:ext cx="11383200" cy="42681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>
            <a:outerShdw dist="127080" dir="5400000" rotWithShape="0">
              <a:srgbClr val="000000">
                <a:alpha val="1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/>
          </p:nvPr>
        </p:nvSpPr>
        <p:spPr>
          <a:xfrm>
            <a:off x="124200" y="2517120"/>
            <a:ext cx="4088160" cy="363960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 lnSpcReduction="9999"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ptos"/>
              </a:rPr>
              <a:t>Трёхфонемный вокализм (i, u, a)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ptos"/>
              </a:rPr>
              <a:t>Оппозиция по глухости/звонкости отсутствует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u="none" strike="noStrike">
                <a:solidFill>
                  <a:srgbClr val="202122"/>
                </a:solidFill>
                <a:uFillTx/>
                <a:latin typeface="Aptos"/>
                <a:ea typeface="Aptos"/>
              </a:rPr>
              <a:t>В английских заимствованиях щелевые меняются на dy (missis-midyidyi)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u="none" strike="noStrike">
                <a:solidFill>
                  <a:srgbClr val="202122"/>
                </a:solidFill>
                <a:uFillTx/>
                <a:latin typeface="Aptos"/>
              </a:rPr>
              <a:t>Структура слога: (С)V(N)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u="none" strike="noStrike">
                <a:solidFill>
                  <a:srgbClr val="202122"/>
                </a:solidFill>
                <a:uFillTx/>
                <a:latin typeface="Aptos"/>
              </a:rPr>
              <a:t>Практически все исконные слова начинаются с согласного.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None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ptos"/>
              </a:rPr>
              <a:t> 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6" name="Rectangle 15"/>
          <p:cNvSpPr/>
          <p:nvPr/>
        </p:nvSpPr>
        <p:spPr>
          <a:xfrm rot="5400000">
            <a:off x="11228040" y="2313000"/>
            <a:ext cx="781560" cy="152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F9ED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graphicFrame>
        <p:nvGraphicFramePr>
          <p:cNvPr id="217" name="Таблица 4"/>
          <p:cNvGraphicFramePr/>
          <p:nvPr>
            <p:extLst>
              <p:ext uri="{D42A27DB-BD31-4B8C-83A1-F6EECF244321}">
                <p14:modId xmlns:p14="http://schemas.microsoft.com/office/powerpoint/2010/main" val="3467361878"/>
              </p:ext>
            </p:extLst>
          </p:nvPr>
        </p:nvGraphicFramePr>
        <p:xfrm>
          <a:off x="4335120" y="2203201"/>
          <a:ext cx="7048080" cy="4239719"/>
        </p:xfrm>
        <a:graphic>
          <a:graphicData uri="http://schemas.openxmlformats.org/drawingml/2006/table">
            <a:tbl>
              <a:tblPr/>
              <a:tblGrid>
                <a:gridCol w="17963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48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22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9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12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09608">
                <a:tc>
                  <a:txBody>
                    <a:bodyPr/>
                    <a:lstStyle/>
                    <a:p>
                      <a:endParaRPr lang="en-US" sz="2400" b="0" u="none" strike="noStrike" dirty="0">
                        <a:solidFill>
                          <a:srgbClr val="FFFFFF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Билабиальные</a:t>
                      </a:r>
                      <a:endParaRPr lang="en-US" sz="1600" b="0" u="none" strike="noStrike" dirty="0">
                        <a:solidFill>
                          <a:srgbClr val="FFFFFF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Апикальные (альвеолярные)</a:t>
                      </a:r>
                      <a:endParaRPr lang="en-US" sz="1600" b="0" u="none" strike="noStrike" dirty="0">
                        <a:solidFill>
                          <a:srgbClr val="FFFFFF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Ретрофлексные</a:t>
                      </a:r>
                      <a:endParaRPr lang="en-US" sz="1600" b="0" u="none" strike="noStrike" dirty="0">
                        <a:solidFill>
                          <a:srgbClr val="FFFFFF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Палатальные</a:t>
                      </a:r>
                      <a:endParaRPr lang="en-US" sz="1600" b="0" u="none" strike="noStrike" dirty="0">
                        <a:solidFill>
                          <a:srgbClr val="FFFFFF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Велярные</a:t>
                      </a:r>
                      <a:endParaRPr lang="en-US" sz="1600" b="0" u="none" strike="noStrike" dirty="0">
                        <a:solidFill>
                          <a:srgbClr val="FFFFFF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7438"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Носовые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6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/m/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6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/n/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6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/ɳ/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6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/ɲ/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6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/ŋ/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7438"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Смычные (</a:t>
                      </a:r>
                      <a:r>
                        <a:rPr lang="ru-RU" sz="1600" b="1" u="none" strike="noStrike" dirty="0" err="1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плозивы</a:t>
                      </a:r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)</a:t>
                      </a:r>
                      <a:endParaRPr lang="en-US" sz="1600" b="0" u="none" strike="noStrike" dirty="0">
                        <a:solidFill>
                          <a:srgbClr val="FFFFFF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600" b="1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/b/</a:t>
                      </a:r>
                      <a:endParaRPr lang="en-US" sz="1600" b="0" u="none" strike="noStrike" dirty="0">
                        <a:solidFill>
                          <a:srgbClr val="FFFFFF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600" b="1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/d/</a:t>
                      </a:r>
                      <a:endParaRPr lang="en-US" sz="1600" b="0" u="none" strike="noStrike" dirty="0">
                        <a:solidFill>
                          <a:srgbClr val="FFFFFF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600" b="1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/ʈ/</a:t>
                      </a:r>
                      <a:endParaRPr lang="en-US" sz="1600" b="0" u="none" strike="noStrike" dirty="0">
                        <a:solidFill>
                          <a:srgbClr val="FFFFFF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600" b="1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/ɟ/</a:t>
                      </a:r>
                      <a:endParaRPr lang="en-US" sz="1600" b="0" u="none" strike="noStrike" dirty="0">
                        <a:solidFill>
                          <a:srgbClr val="FFFFFF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600" b="1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/g/</a:t>
                      </a:r>
                      <a:endParaRPr lang="en-US" sz="1600" b="0" u="none" strike="noStrike" dirty="0">
                        <a:solidFill>
                          <a:srgbClr val="FFFFFF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7438"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Латеральные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–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6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/l/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6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/ɭ/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6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/ʎ/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–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7797"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Дрожащие/</a:t>
                      </a:r>
                      <a:r>
                        <a:rPr lang="ru-RU" sz="1600" b="1" u="none" strike="noStrike" dirty="0" err="1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аппроксиманты</a:t>
                      </a:r>
                      <a:endParaRPr lang="en-US" sz="1600" b="0" u="none" strike="noStrike" dirty="0">
                        <a:solidFill>
                          <a:srgbClr val="FFFFFF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–</a:t>
                      </a:r>
                      <a:endParaRPr lang="en-US" sz="1600" b="0" u="none" strike="noStrike" dirty="0">
                        <a:solidFill>
                          <a:srgbClr val="FFFFFF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600" b="1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/r/</a:t>
                      </a:r>
                      <a:endParaRPr lang="en-US" sz="1600" b="0" u="none" strike="noStrike" dirty="0">
                        <a:solidFill>
                          <a:srgbClr val="FFFFFF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–</a:t>
                      </a:r>
                      <a:endParaRPr lang="en-US" sz="1600" b="0" u="none" strike="noStrike" dirty="0">
                        <a:solidFill>
                          <a:srgbClr val="FFFFFF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–</a:t>
                      </a:r>
                      <a:endParaRPr lang="en-US" sz="1600" b="0" u="none" strike="noStrike" dirty="0">
                        <a:solidFill>
                          <a:srgbClr val="FFFFFF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–</a:t>
                      </a:r>
                      <a:endParaRPr lang="en-US" sz="1600" b="0" u="none" strike="noStrike" dirty="0">
                        <a:solidFill>
                          <a:srgbClr val="FFFFFF"/>
                        </a:solidFill>
                        <a:uFillTx/>
                        <a:latin typeface="Times New Roman"/>
                      </a:endParaRPr>
                    </a:p>
                  </a:txBody>
                  <a:tcPr marL="44640" marR="44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Rectangle 9"/>
          <p:cNvSpPr/>
          <p:nvPr/>
        </p:nvSpPr>
        <p:spPr>
          <a:xfrm>
            <a:off x="0" y="0"/>
            <a:ext cx="12192120" cy="6857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793800" y="387000"/>
            <a:ext cx="10065960" cy="129852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4800" b="0" u="none" strike="noStrike">
                <a:solidFill>
                  <a:srgbClr val="000000"/>
                </a:solidFill>
                <a:uFillTx/>
                <a:latin typeface="Aptos Display"/>
              </a:rPr>
              <a:t>Морфология</a:t>
            </a:r>
            <a:endParaRPr lang="en-US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0" name="Rectangle 11"/>
          <p:cNvSpPr/>
          <p:nvPr/>
        </p:nvSpPr>
        <p:spPr>
          <a:xfrm flipH="1" flipV="1">
            <a:off x="0" y="1998000"/>
            <a:ext cx="11454480" cy="7815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F9ED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21" name="Rectangle 13"/>
          <p:cNvSpPr/>
          <p:nvPr/>
        </p:nvSpPr>
        <p:spPr>
          <a:xfrm>
            <a:off x="0" y="2203200"/>
            <a:ext cx="11383200" cy="42681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>
            <a:outerShdw dist="127080" dir="5400000" rotWithShape="0">
              <a:srgbClr val="000000">
                <a:alpha val="1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>
          <a:xfrm>
            <a:off x="793800" y="2599560"/>
            <a:ext cx="4530960" cy="363960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ptos"/>
              </a:rPr>
              <a:t>Имеются 4 именных класса, по которым сущ. распределены семантически. У каждого класса свой классовый маркер, согласующийся с сущ.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ptos"/>
              </a:rPr>
              <a:t> 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3" name="Rectangle 15"/>
          <p:cNvSpPr/>
          <p:nvPr/>
        </p:nvSpPr>
        <p:spPr>
          <a:xfrm rot="5400000">
            <a:off x="11228040" y="2313000"/>
            <a:ext cx="781560" cy="152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F9ED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graphicFrame>
        <p:nvGraphicFramePr>
          <p:cNvPr id="224" name="Таблица 4"/>
          <p:cNvGraphicFramePr/>
          <p:nvPr>
            <p:extLst>
              <p:ext uri="{D42A27DB-BD31-4B8C-83A1-F6EECF244321}">
                <p14:modId xmlns:p14="http://schemas.microsoft.com/office/powerpoint/2010/main" val="3515454709"/>
              </p:ext>
            </p:extLst>
          </p:nvPr>
        </p:nvGraphicFramePr>
        <p:xfrm>
          <a:off x="5911560" y="2557080"/>
          <a:ext cx="5150160" cy="3569040"/>
        </p:xfrm>
        <a:graphic>
          <a:graphicData uri="http://schemas.openxmlformats.org/drawingml/2006/table">
            <a:tbl>
              <a:tblPr/>
              <a:tblGrid>
                <a:gridCol w="977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39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86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8040"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700" b="1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Class</a:t>
                      </a:r>
                      <a:endParaRPr lang="en-US" sz="1700" b="0" u="none" strike="noStrike" dirty="0">
                        <a:solidFill>
                          <a:srgbClr val="FFFFFF"/>
                        </a:solidFill>
                        <a:uFillTx/>
                        <a:latin typeface="Times New Roman"/>
                      </a:endParaRPr>
                    </a:p>
                  </a:txBody>
                  <a:tcPr marL="140760" marR="108000" anchor="ctr">
                    <a:lnL w="38160">
                      <a:solidFill>
                        <a:srgbClr val="000000"/>
                      </a:solidFill>
                      <a:prstDash val="solid"/>
                    </a:lnL>
                    <a:lnR w="12960">
                      <a:solidFill>
                        <a:srgbClr val="7F7F7F"/>
                      </a:solidFill>
                      <a:prstDash val="solid"/>
                    </a:lnR>
                    <a:lnT w="38160">
                      <a:solidFill>
                        <a:srgbClr val="000000"/>
                      </a:solidFill>
                      <a:prstDash val="solid"/>
                    </a:lnT>
                    <a:lnB w="3816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700" b="1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Marker</a:t>
                      </a:r>
                      <a:endParaRPr lang="en-US" sz="1700" b="0" u="none" strike="noStrike" dirty="0">
                        <a:solidFill>
                          <a:srgbClr val="FFFFFF"/>
                        </a:solidFill>
                        <a:uFillTx/>
                        <a:latin typeface="Times New Roman"/>
                      </a:endParaRPr>
                    </a:p>
                  </a:txBody>
                  <a:tcPr marL="140760" marR="108000" anchor="ctr">
                    <a:lnL w="12960">
                      <a:solidFill>
                        <a:srgbClr val="7F7F7F"/>
                      </a:solidFill>
                      <a:prstDash val="solid"/>
                    </a:lnL>
                    <a:lnR w="12960">
                      <a:solidFill>
                        <a:srgbClr val="7F7F7F"/>
                      </a:solidFill>
                      <a:prstDash val="solid"/>
                    </a:lnR>
                    <a:lnT w="38160">
                      <a:solidFill>
                        <a:srgbClr val="000000"/>
                      </a:solidFill>
                      <a:prstDash val="solid"/>
                    </a:lnT>
                    <a:lnB w="3816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700" b="1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Semantic Domain</a:t>
                      </a:r>
                      <a:endParaRPr lang="en-US" sz="1700" b="0" u="none" strike="noStrike" dirty="0">
                        <a:solidFill>
                          <a:srgbClr val="FFFFFF"/>
                        </a:solidFill>
                        <a:uFillTx/>
                        <a:latin typeface="Times New Roman"/>
                      </a:endParaRPr>
                    </a:p>
                  </a:txBody>
                  <a:tcPr marL="140760" marR="108000" anchor="ctr">
                    <a:lnL w="12960">
                      <a:solidFill>
                        <a:srgbClr val="7F7F7F"/>
                      </a:solidFill>
                      <a:prstDash val="solid"/>
                    </a:lnL>
                    <a:lnR w="38160">
                      <a:solidFill>
                        <a:srgbClr val="000000"/>
                      </a:solidFill>
                      <a:prstDash val="solid"/>
                    </a:lnR>
                    <a:lnT w="38160">
                      <a:solidFill>
                        <a:srgbClr val="000000"/>
                      </a:solidFill>
                      <a:prstDash val="solid"/>
                    </a:lnT>
                    <a:lnB w="3816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7840"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7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I</a:t>
                      </a:r>
                      <a:endParaRPr lang="en-US" sz="1700" b="0" u="none" strike="noStrik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marL="140760" marR="108000" anchor="ctr">
                    <a:lnL w="12960">
                      <a:solidFill>
                        <a:srgbClr val="7F7F7F"/>
                      </a:solidFill>
                      <a:prstDash val="solid"/>
                    </a:lnL>
                    <a:lnR w="12960">
                      <a:solidFill>
                        <a:srgbClr val="7F7F7F"/>
                      </a:solidFill>
                      <a:prstDash val="solid"/>
                    </a:lnR>
                    <a:lnT w="381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700" b="0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bayi</a:t>
                      </a:r>
                      <a:endParaRPr lang="en-US" sz="1700" b="0" u="none" strike="noStrik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marL="140760" marR="108000" anchor="ctr">
                    <a:lnL w="12960">
                      <a:solidFill>
                        <a:srgbClr val="7F7F7F"/>
                      </a:solidFill>
                      <a:prstDash val="solid"/>
                    </a:lnL>
                    <a:lnR w="12960">
                      <a:solidFill>
                        <a:srgbClr val="7F7F7F"/>
                      </a:solidFill>
                      <a:prstDash val="solid"/>
                    </a:lnR>
                    <a:lnT w="381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700" b="0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Men, male animals, and male spirits</a:t>
                      </a:r>
                      <a:endParaRPr lang="en-US" sz="1700" b="0" u="none" strike="noStrik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marL="140760" marR="108000" anchor="ctr">
                    <a:lnL w="12960">
                      <a:solidFill>
                        <a:srgbClr val="7F7F7F"/>
                      </a:solidFill>
                      <a:prstDash val="solid"/>
                    </a:lnL>
                    <a:lnR>
                      <a:noFill/>
                    </a:lnR>
                    <a:lnT w="381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840"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700" b="1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II</a:t>
                      </a:r>
                      <a:endParaRPr lang="en-US" sz="1700" b="0" u="none" strike="noStrike" dirty="0">
                        <a:solidFill>
                          <a:srgbClr val="FFFFFF"/>
                        </a:solidFill>
                        <a:uFillTx/>
                        <a:latin typeface="Times New Roman"/>
                      </a:endParaRPr>
                    </a:p>
                  </a:txBody>
                  <a:tcPr marL="140760" marR="108000" anchor="ctr">
                    <a:lnL w="38160">
                      <a:solidFill>
                        <a:srgbClr val="000000"/>
                      </a:solidFill>
                      <a:prstDash val="solid"/>
                    </a:lnL>
                    <a:lnR w="12960">
                      <a:solidFill>
                        <a:srgbClr val="7F7F7F"/>
                      </a:solidFill>
                      <a:prstDash val="solid"/>
                    </a:lnR>
                    <a:lnT>
                      <a:noFill/>
                    </a:lnT>
                    <a:lnB w="3816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700" b="0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balan</a:t>
                      </a:r>
                      <a:endParaRPr lang="en-US" sz="1700" b="0" u="none" strike="noStrike" dirty="0">
                        <a:solidFill>
                          <a:srgbClr val="FFFFFF"/>
                        </a:solidFill>
                        <a:uFillTx/>
                        <a:latin typeface="Times New Roman"/>
                      </a:endParaRPr>
                    </a:p>
                  </a:txBody>
                  <a:tcPr marL="140760" marR="108000" anchor="ctr">
                    <a:lnL w="12960">
                      <a:solidFill>
                        <a:srgbClr val="7F7F7F"/>
                      </a:solidFill>
                      <a:prstDash val="solid"/>
                    </a:lnL>
                    <a:lnR w="12960">
                      <a:solidFill>
                        <a:srgbClr val="7F7F7F"/>
                      </a:solidFill>
                      <a:prstDash val="solid"/>
                    </a:lnR>
                    <a:lnT>
                      <a:noFill/>
                    </a:lnT>
                    <a:lnB w="3816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700" b="0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Women, water, fire, and dangerous things</a:t>
                      </a:r>
                      <a:endParaRPr lang="en-US" sz="1700" b="0" u="none" strike="noStrike" dirty="0">
                        <a:solidFill>
                          <a:srgbClr val="FFFFFF"/>
                        </a:solidFill>
                        <a:uFillTx/>
                        <a:latin typeface="Times New Roman"/>
                      </a:endParaRPr>
                    </a:p>
                  </a:txBody>
                  <a:tcPr marL="140760" marR="108000" anchor="ctr">
                    <a:lnL w="12960">
                      <a:solidFill>
                        <a:srgbClr val="7F7F7F"/>
                      </a:solidFill>
                      <a:prstDash val="solid"/>
                    </a:lnL>
                    <a:lnR w="381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3816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960"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7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III</a:t>
                      </a:r>
                      <a:endParaRPr lang="en-US" sz="1700" b="0" u="none" strike="noStrik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marL="140760" marR="108000" anchor="ctr">
                    <a:lnL w="12960">
                      <a:solidFill>
                        <a:srgbClr val="7F7F7F"/>
                      </a:solidFill>
                      <a:prstDash val="solid"/>
                    </a:lnL>
                    <a:lnR w="12960">
                      <a:solidFill>
                        <a:srgbClr val="7F7F7F"/>
                      </a:solidFill>
                      <a:prstDash val="solid"/>
                    </a:lnR>
                    <a:lnT w="381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700" b="0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balam</a:t>
                      </a:r>
                      <a:endParaRPr lang="en-US" sz="1700" b="0" u="none" strike="noStrik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marL="140760" marR="108000" anchor="ctr">
                    <a:lnL w="12960">
                      <a:solidFill>
                        <a:srgbClr val="7F7F7F"/>
                      </a:solidFill>
                      <a:prstDash val="solid"/>
                    </a:lnL>
                    <a:lnR w="12960">
                      <a:solidFill>
                        <a:srgbClr val="7F7F7F"/>
                      </a:solidFill>
                      <a:prstDash val="solid"/>
                    </a:lnR>
                    <a:lnT w="381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700" b="0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Edible plants and fruits</a:t>
                      </a:r>
                      <a:endParaRPr lang="en-US" sz="1700" b="0" u="none" strike="noStrik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marL="140760" marR="108000" anchor="ctr">
                    <a:lnL w="12960">
                      <a:solidFill>
                        <a:srgbClr val="7F7F7F"/>
                      </a:solidFill>
                      <a:prstDash val="solid"/>
                    </a:lnL>
                    <a:lnR>
                      <a:noFill/>
                    </a:lnR>
                    <a:lnT w="381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360"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700" b="1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IV</a:t>
                      </a:r>
                      <a:endParaRPr lang="en-US" sz="1700" b="0" u="none" strike="noStrike" dirty="0">
                        <a:solidFill>
                          <a:srgbClr val="FFFFFF"/>
                        </a:solidFill>
                        <a:uFillTx/>
                        <a:latin typeface="Times New Roman"/>
                      </a:endParaRPr>
                    </a:p>
                  </a:txBody>
                  <a:tcPr marL="140760" marR="108000" anchor="ctr">
                    <a:lnL w="38160">
                      <a:solidFill>
                        <a:srgbClr val="000000"/>
                      </a:solidFill>
                      <a:prstDash val="solid"/>
                    </a:lnL>
                    <a:lnR w="12960">
                      <a:solidFill>
                        <a:srgbClr val="7F7F7F"/>
                      </a:solidFill>
                      <a:prstDash val="solid"/>
                    </a:lnR>
                    <a:lnT>
                      <a:noFill/>
                    </a:lnT>
                    <a:lnB w="3816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700" b="0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bala</a:t>
                      </a:r>
                      <a:endParaRPr lang="en-US" sz="1700" b="0" u="none" strike="noStrike" dirty="0">
                        <a:solidFill>
                          <a:srgbClr val="FFFFFF"/>
                        </a:solidFill>
                        <a:uFillTx/>
                        <a:latin typeface="Times New Roman"/>
                      </a:endParaRPr>
                    </a:p>
                  </a:txBody>
                  <a:tcPr marL="140760" marR="108000" anchor="ctr">
                    <a:lnL w="12960">
                      <a:solidFill>
                        <a:srgbClr val="7F7F7F"/>
                      </a:solidFill>
                      <a:prstDash val="solid"/>
                    </a:lnL>
                    <a:lnR w="12960">
                      <a:solidFill>
                        <a:srgbClr val="7F7F7F"/>
                      </a:solidFill>
                      <a:prstDash val="solid"/>
                    </a:lnR>
                    <a:lnT>
                      <a:noFill/>
                    </a:lnT>
                    <a:lnB w="3816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af-ZA" sz="1700" b="0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Everything else: inanimate objects, most animals, and abstract concepts</a:t>
                      </a:r>
                      <a:endParaRPr lang="en-US" sz="1700" b="0" u="none" strike="noStrike" dirty="0">
                        <a:solidFill>
                          <a:srgbClr val="FFFFFF"/>
                        </a:solidFill>
                        <a:uFillTx/>
                        <a:latin typeface="Times New Roman"/>
                      </a:endParaRPr>
                    </a:p>
                  </a:txBody>
                  <a:tcPr marL="140760" marR="108000" anchor="ctr">
                    <a:lnL w="12960">
                      <a:solidFill>
                        <a:srgbClr val="7F7F7F"/>
                      </a:solidFill>
                      <a:prstDash val="solid"/>
                    </a:lnL>
                    <a:lnR w="381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3816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Rectangle 7"/>
          <p:cNvSpPr/>
          <p:nvPr/>
        </p:nvSpPr>
        <p:spPr>
          <a:xfrm>
            <a:off x="0" y="0"/>
            <a:ext cx="12192120" cy="6857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grpSp>
        <p:nvGrpSpPr>
          <p:cNvPr id="226" name="Group 9"/>
          <p:cNvGrpSpPr/>
          <p:nvPr/>
        </p:nvGrpSpPr>
        <p:grpSpPr>
          <a:xfrm>
            <a:off x="0" y="1216440"/>
            <a:ext cx="731520" cy="673560"/>
            <a:chOff x="0" y="1216440"/>
            <a:chExt cx="731520" cy="673560"/>
          </a:xfrm>
        </p:grpSpPr>
        <p:sp>
          <p:nvSpPr>
            <p:cNvPr id="227" name="Rectangle 10"/>
            <p:cNvSpPr/>
            <p:nvPr/>
          </p:nvSpPr>
          <p:spPr>
            <a:xfrm>
              <a:off x="0" y="1216440"/>
              <a:ext cx="195840" cy="6735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F9ED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 anchorCtr="1">
              <a:noAutofit/>
            </a:bodyPr>
            <a:lstStyle/>
            <a:p>
              <a:endParaRPr lang="en-US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28" name="Rectangle 11"/>
            <p:cNvSpPr/>
            <p:nvPr/>
          </p:nvSpPr>
          <p:spPr>
            <a:xfrm>
              <a:off x="267840" y="1216440"/>
              <a:ext cx="195840" cy="6735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F9ED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 anchorCtr="1">
              <a:noAutofit/>
            </a:bodyPr>
            <a:lstStyle/>
            <a:p>
              <a:endParaRPr lang="en-US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29" name="Rectangle 12"/>
            <p:cNvSpPr/>
            <p:nvPr/>
          </p:nvSpPr>
          <p:spPr>
            <a:xfrm>
              <a:off x="535680" y="1216440"/>
              <a:ext cx="195840" cy="6735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F9ED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 anchorCtr="1">
              <a:noAutofit/>
            </a:bodyPr>
            <a:lstStyle/>
            <a:p>
              <a:endParaRPr lang="en-US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</p:grpSp>
      <p:sp>
        <p:nvSpPr>
          <p:cNvPr id="230" name="Rectangle 14"/>
          <p:cNvSpPr/>
          <p:nvPr/>
        </p:nvSpPr>
        <p:spPr>
          <a:xfrm>
            <a:off x="640080" y="613800"/>
            <a:ext cx="10907640" cy="18939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>
            <a:outerShdw dist="127080" dir="5400000" rotWithShape="0">
              <a:srgbClr val="000000">
                <a:alpha val="1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1043640" y="810000"/>
            <a:ext cx="9942840" cy="155448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4800" b="0" u="none" strike="noStrike">
                <a:solidFill>
                  <a:srgbClr val="000000"/>
                </a:solidFill>
                <a:uFillTx/>
                <a:latin typeface="Aptos Display"/>
              </a:rPr>
              <a:t>Mother-in-law language</a:t>
            </a:r>
            <a:br>
              <a:rPr sz="4800"/>
            </a:br>
            <a:r>
              <a:rPr lang="ru-RU" sz="1800" b="0" u="none" strike="noStrike">
                <a:solidFill>
                  <a:srgbClr val="000000"/>
                </a:solidFill>
                <a:uFillTx/>
                <a:latin typeface="Aptos Display"/>
                <a:ea typeface="Aptos Display"/>
              </a:rPr>
              <a:t>(</a:t>
            </a:r>
            <a:r>
              <a:rPr lang="ru-RU" sz="1800" b="0" u="none" strike="noStrike">
                <a:solidFill>
                  <a:srgbClr val="202122"/>
                </a:solidFill>
                <a:uFillTx/>
                <a:latin typeface="Aptos Display"/>
                <a:ea typeface="Aptos Display"/>
              </a:rPr>
              <a:t>вышел из употребления в 1930-е гг. после отмирания системы табу)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/>
          </p:nvPr>
        </p:nvSpPr>
        <p:spPr>
          <a:xfrm>
            <a:off x="468360" y="2914560"/>
            <a:ext cx="11722680" cy="322776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 lnSpcReduction="9999"/>
          </a:bodyPr>
          <a:lstStyle/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</a:rPr>
              <a:t>Каждый носитель владел двумя языками, которые идентичны в фонологии и грамматике, но принципиально разные в </a:t>
            </a:r>
            <a:r>
              <a:rPr lang="ru-RU" sz="1600" b="1" u="none" strike="noStrike" dirty="0">
                <a:solidFill>
                  <a:srgbClr val="000000"/>
                </a:solidFill>
                <a:uFillTx/>
                <a:latin typeface="Aptos"/>
              </a:rPr>
              <a:t>лексике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</a:rPr>
              <a:t>:</a:t>
            </a:r>
            <a:endParaRPr lang="en-US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1600" b="1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a </a:t>
            </a:r>
            <a:r>
              <a:rPr lang="ru-RU" sz="1600" b="1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Dyaln</a:t>
            </a:r>
            <a:r>
              <a:rPr lang="en-US" sz="1600" b="1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g</a:t>
            </a:r>
            <a:r>
              <a:rPr lang="ru-RU" sz="1600" b="1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uy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, который использовался в присутствии/в пределах слышимости определённых "табуированных" родственников</a:t>
            </a:r>
            <a:endParaRPr lang="en-US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1600" b="1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a </a:t>
            </a:r>
            <a:r>
              <a:rPr lang="ru-RU" sz="1600" b="1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Guwal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, на котором говорили во всех остальных ситуациях</a:t>
            </a:r>
            <a:endParaRPr lang="en-US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</a:rPr>
              <a:t>Табу было </a:t>
            </a:r>
            <a:r>
              <a:rPr lang="ru-RU" sz="1600" b="1" u="none" strike="noStrike" dirty="0">
                <a:solidFill>
                  <a:srgbClr val="000000"/>
                </a:solidFill>
                <a:uFillTx/>
                <a:latin typeface="Aptos"/>
              </a:rPr>
              <a:t>симметричным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</a:rPr>
              <a:t> и работало в обе стороны.</a:t>
            </a:r>
            <a:endParaRPr lang="en-US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1600" b="0" i="1" u="none" strike="noStrike" dirty="0">
                <a:solidFill>
                  <a:srgbClr val="000000"/>
                </a:solidFill>
                <a:uFillTx/>
                <a:latin typeface="Aptos"/>
              </a:rPr>
              <a:t>Табуированными родственниками были:</a:t>
            </a:r>
            <a:endParaRPr lang="en-US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a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parent-in-law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of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the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opposite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sex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;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and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,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by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the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symmetry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rule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, a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child-in-law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of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the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opposite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sex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;</a:t>
            </a:r>
            <a:endParaRPr lang="en-US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a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cross-cousin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of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the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opposite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sex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 -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that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is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,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father's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sister's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or</a:t>
            </a:r>
            <a:endParaRPr lang="en-US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mother's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brother's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Aptos"/>
                <a:ea typeface="Aptos"/>
              </a:rPr>
              <a:t>child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  <a:ea typeface="Aptos"/>
              </a:rPr>
              <a:t>.</a:t>
            </a:r>
            <a:endParaRPr lang="en-US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1600" b="0" u="none" strike="noStrike" dirty="0">
                <a:solidFill>
                  <a:srgbClr val="000000"/>
                </a:solidFill>
                <a:uFillTx/>
                <a:latin typeface="Aptos"/>
              </a:rPr>
              <a:t>C родственниками одного пола это правило было не так строго.</a:t>
            </a:r>
            <a:endParaRPr lang="en-US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cxnSp>
        <p:nvCxnSpPr>
          <p:cNvPr id="233" name="Straight Connector 16"/>
          <p:cNvCxnSpPr/>
          <p:nvPr/>
        </p:nvCxnSpPr>
        <p:spPr>
          <a:xfrm flipH="1">
            <a:off x="838080" y="6485400"/>
            <a:ext cx="10515960" cy="360"/>
          </a:xfrm>
          <a:prstGeom prst="straightConnector1">
            <a:avLst/>
          </a:prstGeom>
          <a:ln w="57240">
            <a:solidFill>
              <a:srgbClr val="0F9ED5"/>
            </a:solidFill>
            <a:miter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4400" b="0" u="none" strike="noStrike">
                <a:solidFill>
                  <a:srgbClr val="000000"/>
                </a:solidFill>
                <a:uFillTx/>
                <a:latin typeface="Aptos Display"/>
              </a:rPr>
              <a:t>Список сокращений</a:t>
            </a:r>
            <a:endParaRPr lang="en-U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831640" cy="435132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t">
            <a:normAutofit lnSpcReduction="9999"/>
          </a:bodyPr>
          <a:lstStyle/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800" b="0" u="none" strike="noStrike">
                <a:solidFill>
                  <a:srgbClr val="1F1F1F"/>
                </a:solidFill>
                <a:uFillTx/>
                <a:latin typeface="Aptos"/>
                <a:ea typeface="Aptos"/>
              </a:rPr>
              <a:t>d̦=dy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3000" b="0" u="none" strike="noStrike">
                <a:solidFill>
                  <a:srgbClr val="1F1F1F"/>
                </a:solidFill>
                <a:uFillTx/>
                <a:latin typeface="Aptos"/>
              </a:rPr>
              <a:t>r̦=ry</a:t>
            </a:r>
            <a:endParaRPr lang="en-US" sz="3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Aptos"/>
              </a:rPr>
              <a:t>ŋ=ɲ=n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800" b="0" u="none" strike="noStrike">
                <a:solidFill>
                  <a:srgbClr val="1F1F1F"/>
                </a:solidFill>
                <a:uFillTx/>
                <a:latin typeface="Aptos"/>
              </a:rPr>
              <a:t>Сущ. —существительное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800" b="0" u="none" strike="noStrike">
                <a:solidFill>
                  <a:srgbClr val="1F1F1F"/>
                </a:solidFill>
                <a:uFillTx/>
                <a:latin typeface="Aptos"/>
              </a:rPr>
              <a:t>Гл. — глагол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800" b="0" u="none" strike="noStrike">
                <a:solidFill>
                  <a:srgbClr val="1F1F1F"/>
                </a:solidFill>
                <a:uFillTx/>
                <a:latin typeface="Aptos"/>
              </a:rPr>
              <a:t>Местоим.= мест. — местоимение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800" b="0" u="none" strike="noStrike">
                <a:solidFill>
                  <a:srgbClr val="1F1F1F"/>
                </a:solidFill>
                <a:uFillTx/>
                <a:latin typeface="Aptos"/>
              </a:rPr>
              <a:t>ABS — абсолютив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800" b="0" u="none" strike="noStrike">
                <a:solidFill>
                  <a:srgbClr val="1F1F1F"/>
                </a:solidFill>
                <a:uFillTx/>
                <a:latin typeface="Aptos"/>
              </a:rPr>
              <a:t>ERG — эргатив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ru-RU" sz="2800" b="0" u="none" strike="noStrike">
                <a:solidFill>
                  <a:srgbClr val="1F1F1F"/>
                </a:solidFill>
                <a:uFillTx/>
                <a:latin typeface="Aptos"/>
              </a:rPr>
              <a:t>INSTR — инструменталис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</a:pPr>
            <a:r>
              <a:rPr lang="ru-RU" sz="2800" b="0" u="none" strike="noStrike">
                <a:solidFill>
                  <a:srgbClr val="1F1F1F"/>
                </a:solidFill>
                <a:uFillTx/>
                <a:latin typeface="Aptos"/>
              </a:rPr>
              <a:t> 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6" name="TextBox 3"/>
          <p:cNvSpPr txBox="1"/>
          <p:nvPr/>
        </p:nvSpPr>
        <p:spPr>
          <a:xfrm>
            <a:off x="6975000" y="1724400"/>
            <a:ext cx="5018760" cy="22467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800" b="0" u="none" strike="noStrike">
                <a:solidFill>
                  <a:srgbClr val="1F1F1F"/>
                </a:solidFill>
                <a:uFillTx/>
                <a:latin typeface="Aptos"/>
              </a:rPr>
              <a:t>GEN — генетив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Aptos"/>
              </a:rPr>
              <a:t>NOM — номинатив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Aptos"/>
              </a:rPr>
              <a:t>S — subject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Aptos"/>
              </a:rPr>
              <a:t>O — object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Aptos"/>
              </a:rPr>
              <a:t>V — verb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4400" b="0" u="none" strike="noStrike">
                <a:solidFill>
                  <a:srgbClr val="000000"/>
                </a:solidFill>
                <a:uFillTx/>
                <a:latin typeface="Aptos Display"/>
              </a:rPr>
              <a:t>Список использованной литературы</a:t>
            </a:r>
            <a:endParaRPr lang="en-U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600" cy="4351320"/>
          </a:xfrm>
          <a:prstGeom prst="rect">
            <a:avLst/>
          </a:prstGeom>
          <a:noFill/>
          <a:ln w="1908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Arial"/>
              </a:rPr>
              <a:t>R.M.W. Dixon — </a:t>
            </a:r>
            <a:r>
              <a:rPr lang="ru-RU" sz="2400" b="0" i="1" u="none" strike="noStrike">
                <a:solidFill>
                  <a:srgbClr val="000000"/>
                </a:solidFill>
                <a:uFillTx/>
                <a:latin typeface="Arial"/>
              </a:rPr>
              <a:t>The Dyirbal Language of North Queensland</a:t>
            </a:r>
            <a:r>
              <a:rPr lang="ru-RU" sz="2400" b="0" u="none" strike="noStrike">
                <a:solidFill>
                  <a:srgbClr val="000000"/>
                </a:solidFill>
                <a:uFillTx/>
                <a:latin typeface="Arial"/>
              </a:rPr>
              <a:t> (1972)</a:t>
            </a:r>
            <a:endParaRPr lang="en-US" sz="2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Arial"/>
              </a:rPr>
              <a:t>Claire Bowern (2011) — </a:t>
            </a:r>
            <a:r>
              <a:rPr lang="ru-RU" sz="2400" b="0" i="1" u="none" strike="noStrike">
                <a:solidFill>
                  <a:srgbClr val="000000"/>
                </a:solidFill>
                <a:uFillTx/>
                <a:latin typeface="Arial"/>
              </a:rPr>
              <a:t>How Many Languages Were Spoken in Australia?</a:t>
            </a:r>
            <a:endParaRPr lang="en-US" sz="2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en-US" sz="2800" b="0" u="none" strike="noStrike">
                <a:solidFill>
                  <a:srgbClr val="000000"/>
                </a:solidFill>
                <a:uFillTx/>
                <a:latin typeface="Aptos"/>
              </a:rPr>
              <a:t>Glottolog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en-US" sz="2800" b="0" u="none" strike="noStrike">
                <a:solidFill>
                  <a:srgbClr val="000000"/>
                </a:solidFill>
                <a:uFillTx/>
                <a:latin typeface="Aptos"/>
              </a:rPr>
              <a:t>Ethnologue</a:t>
            </a:r>
            <a:br>
              <a:rPr sz="2800"/>
            </a:br>
            <a:r>
              <a:rPr lang="en-US" sz="2800" b="0" u="none" strike="noStrike">
                <a:solidFill>
                  <a:srgbClr val="000000"/>
                </a:solidFill>
                <a:uFillTx/>
                <a:latin typeface="Aptos"/>
              </a:rPr>
              <a:t> 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</TotalTime>
  <Words>1171</Words>
  <Application>Microsoft Office PowerPoint</Application>
  <PresentationFormat>Широкоэкранный</PresentationFormat>
  <Paragraphs>179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12</vt:i4>
      </vt:variant>
      <vt:variant>
        <vt:lpstr>Заголовки слайдов</vt:lpstr>
      </vt:variant>
      <vt:variant>
        <vt:i4>18</vt:i4>
      </vt:variant>
    </vt:vector>
  </HeadingPairs>
  <TitlesOfParts>
    <vt:vector size="37" baseType="lpstr">
      <vt:lpstr>Aptos</vt:lpstr>
      <vt:lpstr>Aptos Display</vt:lpstr>
      <vt:lpstr>Arial</vt:lpstr>
      <vt:lpstr>Calibri</vt:lpstr>
      <vt:lpstr>Symbol</vt:lpstr>
      <vt:lpstr>Times New Roman</vt:lpstr>
      <vt:lpstr>Wingdings</vt:lpstr>
      <vt:lpstr>Office</vt:lpstr>
      <vt:lpstr>Office</vt:lpstr>
      <vt:lpstr>Office</vt:lpstr>
      <vt:lpstr>Office</vt:lpstr>
      <vt:lpstr>Office</vt:lpstr>
      <vt:lpstr>Office</vt:lpstr>
      <vt:lpstr>Office</vt:lpstr>
      <vt:lpstr>Office</vt:lpstr>
      <vt:lpstr>Office</vt:lpstr>
      <vt:lpstr>Office</vt:lpstr>
      <vt:lpstr>Office</vt:lpstr>
      <vt:lpstr>Office</vt:lpstr>
      <vt:lpstr>Дирбал</vt:lpstr>
      <vt:lpstr>Общая информация</vt:lpstr>
      <vt:lpstr>Генеалогическая и ареальная информация</vt:lpstr>
      <vt:lpstr>Социолингвистическая информация</vt:lpstr>
      <vt:lpstr>Тип выражения грамматических значений: синтетический</vt:lpstr>
      <vt:lpstr>Пример</vt:lpstr>
      <vt:lpstr>Характер границ между морфемами: преимущественно агглютинация</vt:lpstr>
      <vt:lpstr>Тип маркирования в посессивной именной группе</vt:lpstr>
      <vt:lpstr>Тип маркирования в предикации: dependent marking</vt:lpstr>
      <vt:lpstr>Тип ролевой кодировки: эргативная стратегия</vt:lpstr>
      <vt:lpstr>Тип ролевой кодировки: расщеплённая эргативность</vt:lpstr>
      <vt:lpstr>Презентация PowerPoint</vt:lpstr>
      <vt:lpstr>Базовый порядок слов: свободный</vt:lpstr>
      <vt:lpstr>Фонология</vt:lpstr>
      <vt:lpstr>Морфология</vt:lpstr>
      <vt:lpstr>Mother-in-law language (вышел из употребления в 1930-е гг. после отмирания системы табу)</vt:lpstr>
      <vt:lpstr>Список сокращений</vt:lpstr>
      <vt:lpstr>Список использованной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Дирбал</dc:title>
  <dc:creator>am33a</dc:creator>
  <cp:lastModifiedBy>admin</cp:lastModifiedBy>
  <cp:revision>3</cp:revision>
  <dcterms:modified xsi:type="dcterms:W3CDTF">2025-05-02T18:43:32Z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2025-04-15T10:33:01Z</dcterms:created>
  <dc:creator/>
  <dc:description/>
  <dc:language>en-US</dc:language>
  <cp:lastModifiedBy/>
  <dcterms:modified xsi:type="dcterms:W3CDTF">2025-04-20T14:23:45Z</dcterms:modified>
  <cp:revision>1364</cp:revision>
  <dc:subject/>
  <dc:title/>
</cp:coreProperties>
</file>