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7" r:id="rId3"/>
    <p:sldId id="278" r:id="rId4"/>
    <p:sldId id="281" r:id="rId5"/>
    <p:sldId id="282" r:id="rId6"/>
    <p:sldId id="280" r:id="rId7"/>
    <p:sldId id="263" r:id="rId8"/>
    <p:sldId id="262" r:id="rId9"/>
    <p:sldId id="261" r:id="rId10"/>
    <p:sldId id="256" r:id="rId11"/>
    <p:sldId id="264" r:id="rId12"/>
    <p:sldId id="257" r:id="rId13"/>
    <p:sldId id="273" r:id="rId14"/>
    <p:sldId id="266" r:id="rId15"/>
    <p:sldId id="258" r:id="rId16"/>
    <p:sldId id="267" r:id="rId17"/>
    <p:sldId id="268" r:id="rId18"/>
    <p:sldId id="269" r:id="rId19"/>
    <p:sldId id="274" r:id="rId20"/>
    <p:sldId id="270" r:id="rId21"/>
    <p:sldId id="259" r:id="rId22"/>
    <p:sldId id="287" r:id="rId23"/>
    <p:sldId id="271" r:id="rId24"/>
    <p:sldId id="260" r:id="rId25"/>
    <p:sldId id="272" r:id="rId26"/>
    <p:sldId id="286" r:id="rId27"/>
    <p:sldId id="283" r:id="rId28"/>
    <p:sldId id="284" r:id="rId29"/>
    <p:sldId id="288" r:id="rId30"/>
    <p:sldId id="27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F07B97-D053-1406-74D0-775531C7BBD0}" name="Тимофей Корнев" initials="ТК" userId="1f1937d37c87003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35"/>
  </p:normalViewPr>
  <p:slideViewPr>
    <p:cSldViewPr snapToGrid="0">
      <p:cViewPr varScale="1">
        <p:scale>
          <a:sx n="82" d="100"/>
          <a:sy n="82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70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9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76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9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2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13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6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18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91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62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A54D6F1-5DD6-4889-A1FD-1EEC5BE55F4D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F141900-E97C-4226-B931-D2472B7D3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54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dangeredlanguages.com/lang/8198" TargetMode="External"/><Relationship Id="rId2" Type="http://schemas.openxmlformats.org/officeDocument/2006/relationships/hyperlink" Target="https://glottolog.or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FDCB2-71F0-493A-BDF4-64B9AE053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171" y="843466"/>
            <a:ext cx="9966960" cy="2926080"/>
          </a:xfrm>
        </p:spPr>
        <p:txBody>
          <a:bodyPr>
            <a:normAutofit/>
          </a:bodyPr>
          <a:lstStyle/>
          <a:p>
            <a:br>
              <a:rPr lang="ru-RU" sz="2800" dirty="0">
                <a:solidFill>
                  <a:schemeClr val="tx1"/>
                </a:solidFill>
                <a:latin typeface="Cambria Math" panose="02040503050406030204" pitchFamily="18" charset="0"/>
                <a:cs typeface="Arial" panose="020B0604020202020204" pitchFamily="34" charset="0"/>
              </a:rPr>
            </a:br>
            <a:r>
              <a:rPr lang="ru-RU" sz="2800" dirty="0" err="1">
                <a:solidFill>
                  <a:schemeClr val="tx1"/>
                </a:solidFill>
                <a:latin typeface="Cambria Math" panose="02040503050406030204" pitchFamily="18" charset="0"/>
                <a:cs typeface="Arial" panose="020B0604020202020204" pitchFamily="34" charset="0"/>
              </a:rPr>
              <a:t>Баоаньский</a:t>
            </a:r>
            <a:r>
              <a:rPr lang="ru-RU" sz="2800" dirty="0">
                <a:solidFill>
                  <a:schemeClr val="tx1"/>
                </a:solidFill>
                <a:latin typeface="Cambria Math" panose="02040503050406030204" pitchFamily="18" charset="0"/>
                <a:cs typeface="Arial" panose="020B0604020202020204" pitchFamily="34" charset="0"/>
              </a:rPr>
              <a:t> язык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BB1D10-32FC-4DFC-AE2E-8E52D9FEE2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Краснобаева Вера</a:t>
            </a:r>
          </a:p>
          <a:p>
            <a:r>
              <a:rPr lang="en-U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 </a:t>
            </a:r>
            <a:r>
              <a:rPr lang="ru-RU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курс </a:t>
            </a:r>
            <a:r>
              <a:rPr lang="ru-RU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ОТиПЛ</a:t>
            </a:r>
            <a:endParaRPr lang="ru-RU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73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22289-0ADB-4310-BEB5-B50C151E6FDD}"/>
              </a:ext>
            </a:extLst>
          </p:cNvPr>
          <p:cNvSpPr txBox="1"/>
          <p:nvPr/>
        </p:nvSpPr>
        <p:spPr>
          <a:xfrm>
            <a:off x="377788" y="343294"/>
            <a:ext cx="1681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Глоттолог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1218F3-F233-4D30-9618-99356790ED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299" r="70229" b="20680"/>
          <a:stretch/>
        </p:blipFill>
        <p:spPr>
          <a:xfrm>
            <a:off x="-264125" y="687063"/>
            <a:ext cx="5417593" cy="5222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F6D914-F701-4832-BBB1-94DDE15E18E7}"/>
              </a:ext>
            </a:extLst>
          </p:cNvPr>
          <p:cNvSpPr txBox="1"/>
          <p:nvPr/>
        </p:nvSpPr>
        <p:spPr>
          <a:xfrm>
            <a:off x="4364045" y="515177"/>
            <a:ext cx="70559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Jishishan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-  диалект уезда </a:t>
            </a:r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Цзишишань</a:t>
            </a:r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провинции Ганьсу (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баоаньцы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, мусульмане)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Tongren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диалект уезда </a:t>
            </a:r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Тунжэнь</a:t>
            </a:r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провинции Цинхай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(ту, тибетские буддисты)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Данный обзор ориентирован на </a:t>
            </a:r>
            <a:r>
              <a:rPr lang="ru-RU" sz="1800" b="1" dirty="0" err="1">
                <a:solidFill>
                  <a:schemeClr val="accent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тунжэньский</a:t>
            </a:r>
            <a:r>
              <a:rPr lang="ru-RU" sz="1800" b="1" dirty="0">
                <a:solidFill>
                  <a:schemeClr val="accent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диалект</a:t>
            </a:r>
            <a:endParaRPr lang="ru-RU" b="1" dirty="0">
              <a:solidFill>
                <a:schemeClr val="accent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8" name="Picture 4" descr="Gansu">
            <a:extLst>
              <a:ext uri="{FF2B5EF4-FFF2-40B4-BE49-F238E27FC236}">
                <a16:creationId xmlns:a16="http://schemas.microsoft.com/office/drawing/2014/main" id="{E3E074F2-B869-4337-A8B3-D90F43FD4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97" y="2718387"/>
            <a:ext cx="3801840" cy="30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Qinghai - Wikipedia">
            <a:extLst>
              <a:ext uri="{FF2B5EF4-FFF2-40B4-BE49-F238E27FC236}">
                <a16:creationId xmlns:a16="http://schemas.microsoft.com/office/drawing/2014/main" id="{5A9A6438-0D9E-44B2-9C27-D8AAD15AC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80" y="2718388"/>
            <a:ext cx="3801839" cy="30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B7C75B-6F8D-43C1-AC35-72B11EAF3068}"/>
              </a:ext>
            </a:extLst>
          </p:cNvPr>
          <p:cNvSpPr txBox="1"/>
          <p:nvPr/>
        </p:nvSpPr>
        <p:spPr>
          <a:xfrm>
            <a:off x="9540951" y="5909680"/>
            <a:ext cx="916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Ганьсу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0EE7D-0C91-42A9-B8AE-6203A39FBA38}"/>
              </a:ext>
            </a:extLst>
          </p:cNvPr>
          <p:cNvSpPr txBox="1"/>
          <p:nvPr/>
        </p:nvSpPr>
        <p:spPr>
          <a:xfrm>
            <a:off x="5390761" y="5909680"/>
            <a:ext cx="11033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Цинхай</a:t>
            </a:r>
          </a:p>
        </p:txBody>
      </p:sp>
    </p:spTree>
    <p:extLst>
      <p:ext uri="{BB962C8B-B14F-4D97-AF65-F5344CB8AC3E}">
        <p14:creationId xmlns:p14="http://schemas.microsoft.com/office/powerpoint/2010/main" val="422286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F7DF8F-5E79-4D81-8FFB-852ED20EBAAA}"/>
              </a:ext>
            </a:extLst>
          </p:cNvPr>
          <p:cNvSpPr txBox="1"/>
          <p:nvPr/>
        </p:nvSpPr>
        <p:spPr>
          <a:xfrm>
            <a:off x="405590" y="2448338"/>
            <a:ext cx="11380820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20212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Язык делового общения и образования:</a:t>
            </a:r>
          </a:p>
          <a:p>
            <a:pPr algn="just"/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Цзишишань</a:t>
            </a:r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(Ганьсу) – стандартный китайский + широкое использование диалекта </a:t>
            </a:r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хэчжоу</a:t>
            </a:r>
            <a:endParaRPr lang="ru-RU" dirty="0">
              <a:solidFill>
                <a:srgbClr val="202122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Тунжэнь</a:t>
            </a:r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(Цинхай) – тибетский, стандартный китайский</a:t>
            </a:r>
            <a:endParaRPr lang="ru-RU" dirty="0">
              <a:solidFill>
                <a:srgbClr val="202124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ru-RU" dirty="0">
              <a:solidFill>
                <a:srgbClr val="202124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Носители в течение нескольких столетий были изолированы от других монгольских народностей</a:t>
            </a:r>
            <a:endParaRPr lang="en-US" b="0" i="0" dirty="0">
              <a:solidFill>
                <a:srgbClr val="202122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в этот период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баоаньский</a:t>
            </a:r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развивался </a:t>
            </a:r>
            <a:r>
              <a:rPr lang="ru-RU" b="1" i="0" dirty="0">
                <a:solidFill>
                  <a:srgbClr val="20212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независимо от других языков монгольской семьи</a:t>
            </a:r>
          </a:p>
          <a:p>
            <a:pPr algn="just"/>
            <a:endParaRPr lang="en-US" b="0" i="0" dirty="0">
              <a:solidFill>
                <a:srgbClr val="202124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До 1860 г. предки </a:t>
            </a:r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баоаньце</a:t>
            </a:r>
            <a:r>
              <a:rPr lang="ru-RU" dirty="0" err="1">
                <a:solidFill>
                  <a:srgbClr val="20212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</a:t>
            </a:r>
            <a:r>
              <a:rPr lang="ru-RU" dirty="0">
                <a:solidFill>
                  <a:srgbClr val="20212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жили </a:t>
            </a:r>
            <a:r>
              <a:rPr lang="ru-RU" dirty="0">
                <a:solidFill>
                  <a:srgbClr val="20212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 уезде </a:t>
            </a:r>
            <a:r>
              <a:rPr lang="ru-RU" b="0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Тунжэнь</a:t>
            </a:r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(Цинхай)</a:t>
            </a:r>
            <a:endParaRPr lang="en-US" b="0" i="0" dirty="0">
              <a:solidFill>
                <a:srgbClr val="202124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0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географическая сепарация произошла из-за религиозных разногласий</a:t>
            </a:r>
          </a:p>
          <a:p>
            <a:pPr algn="just"/>
            <a:endParaRPr lang="ru-RU" dirty="0">
              <a:solidFill>
                <a:srgbClr val="202124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1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Цзишишань</a:t>
            </a:r>
            <a:r>
              <a:rPr lang="ru-RU" b="1" dirty="0" err="1">
                <a:solidFill>
                  <a:srgbClr val="20212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ский</a:t>
            </a:r>
            <a:r>
              <a:rPr lang="ru-RU" b="1" dirty="0">
                <a:solidFill>
                  <a:srgbClr val="20212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баоаньский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испытывает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влияние </a:t>
            </a:r>
            <a:r>
              <a:rPr lang="ru-RU" b="1" i="0" dirty="0" err="1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хэчжоу</a:t>
            </a:r>
            <a:r>
              <a:rPr lang="en-US" b="1" dirty="0">
                <a:solidFill>
                  <a:srgbClr val="20212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b="1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стандартного китайского</a:t>
            </a:r>
          </a:p>
          <a:p>
            <a:pPr algn="just"/>
            <a:endParaRPr lang="ru-RU" b="0" i="0" dirty="0">
              <a:solidFill>
                <a:srgbClr val="202124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</a:t>
            </a:r>
            <a:r>
              <a:rPr lang="ru-RU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унжэньский</a:t>
            </a:r>
            <a:r>
              <a: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баоаньский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испытывает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влияние </a:t>
            </a:r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амдо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(диалект тибетского), </a:t>
            </a:r>
            <a:r>
              <a:rPr lang="ru-RU" b="1" i="0" dirty="0">
                <a:solidFill>
                  <a:srgbClr val="202124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стандартного китайского, тибетского</a:t>
            </a:r>
            <a:endParaRPr lang="en-US" b="1" i="0" dirty="0">
              <a:solidFill>
                <a:srgbClr val="202124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10F059-FD15-4B69-8970-2C431B74E294}"/>
              </a:ext>
            </a:extLst>
          </p:cNvPr>
          <p:cNvSpPr txBox="1"/>
          <p:nvPr/>
        </p:nvSpPr>
        <p:spPr>
          <a:xfrm>
            <a:off x="3944143" y="369951"/>
            <a:ext cx="380424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Социолингвистические данные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98355-D482-4443-A10B-2E353961B042}"/>
              </a:ext>
            </a:extLst>
          </p:cNvPr>
          <p:cNvSpPr txBox="1"/>
          <p:nvPr/>
        </p:nvSpPr>
        <p:spPr>
          <a:xfrm>
            <a:off x="7027407" y="1010130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Статус по этнологу: 6b (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Threatened</a:t>
            </a:r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)</a:t>
            </a:r>
            <a:endParaRPr lang="en-US" b="0" i="0" dirty="0">
              <a:solidFill>
                <a:srgbClr val="202122"/>
              </a:solidFill>
              <a:effectLst/>
              <a:latin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бесписьменный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не имеет литературного стандарта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не преподаётся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A1FDB-395A-48CC-A238-77B91CA6E865}"/>
              </a:ext>
            </a:extLst>
          </p:cNvPr>
          <p:cNvSpPr txBox="1"/>
          <p:nvPr/>
        </p:nvSpPr>
        <p:spPr>
          <a:xfrm>
            <a:off x="1142087" y="1128508"/>
            <a:ext cx="61920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Число носителей</a:t>
            </a:r>
          </a:p>
          <a:p>
            <a:r>
              <a:rPr lang="ru-RU" dirty="0">
                <a:solidFill>
                  <a:srgbClr val="202122"/>
                </a:solidFill>
                <a:latin typeface="Cambria Math" panose="02040503050406030204" pitchFamily="18" charset="0"/>
              </a:rPr>
              <a:t>1985: 8000</a:t>
            </a:r>
          </a:p>
          <a:p>
            <a:r>
              <a:rPr lang="ru-RU" b="0" i="0" dirty="0">
                <a:solidFill>
                  <a:srgbClr val="202122"/>
                </a:solidFill>
                <a:effectLst/>
                <a:latin typeface="Cambria Math" panose="02040503050406030204" pitchFamily="18" charset="0"/>
              </a:rPr>
              <a:t>1999: 6000</a:t>
            </a:r>
          </a:p>
        </p:txBody>
      </p:sp>
    </p:spTree>
    <p:extLst>
      <p:ext uri="{BB962C8B-B14F-4D97-AF65-F5344CB8AC3E}">
        <p14:creationId xmlns:p14="http://schemas.microsoft.com/office/powerpoint/2010/main" val="18774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0DAA62-3499-4889-A4DB-0458CC37DC36}"/>
              </a:ext>
            </a:extLst>
          </p:cNvPr>
          <p:cNvSpPr txBox="1"/>
          <p:nvPr/>
        </p:nvSpPr>
        <p:spPr>
          <a:xfrm>
            <a:off x="404458" y="5232607"/>
            <a:ext cx="1120538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Типичная ареальная черта – свободное варьирование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[l]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[n].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Однако в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баоаньском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– это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2 фонемы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AutoNum type="alphaLcPeriod"/>
            </a:pPr>
            <a:r>
              <a:rPr lang="pl-PL" dirty="0">
                <a:latin typeface="Cambria Math" panose="02040503050406030204" pitchFamily="18" charset="0"/>
                <a:ea typeface="Cambria Math" panose="02040503050406030204" pitchFamily="18" charset="0"/>
              </a:rPr>
              <a:t>na ‘to fall’ 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AutoNum type="alphaLcPeriod"/>
            </a:pPr>
            <a:r>
              <a:rPr lang="pl-PL" dirty="0">
                <a:latin typeface="Cambria Math" panose="02040503050406030204" pitchFamily="18" charset="0"/>
                <a:ea typeface="Cambria Math" panose="02040503050406030204" pitchFamily="18" charset="0"/>
              </a:rPr>
              <a:t>la ‘to cry’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65BD1F-13DF-40C2-89D1-376677B484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30" t="44354" r="32423" b="15374"/>
          <a:stretch/>
        </p:blipFill>
        <p:spPr>
          <a:xfrm>
            <a:off x="404458" y="794396"/>
            <a:ext cx="6886959" cy="43281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8A9D74-6BD9-4ADE-A320-84EB1DBC2311}"/>
              </a:ext>
            </a:extLst>
          </p:cNvPr>
          <p:cNvSpPr txBox="1"/>
          <p:nvPr/>
        </p:nvSpPr>
        <p:spPr>
          <a:xfrm>
            <a:off x="467208" y="42506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Robert Wayne Fried, 2010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8A038-D02F-4E3B-9783-B7205886E8A7}"/>
              </a:ext>
            </a:extLst>
          </p:cNvPr>
          <p:cNvSpPr txBox="1"/>
          <p:nvPr/>
        </p:nvSpPr>
        <p:spPr>
          <a:xfrm>
            <a:off x="7291417" y="1326241"/>
            <a:ext cx="457712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Богатый инвентарь фрикативных:</a:t>
            </a: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/w/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реализуется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[w]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или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[ʋ]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Сильное влияние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амдо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   на фонемный инвентарь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0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EBF266-328B-47AC-AE8E-7FB3ACEBBC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841" t="50000" r="46861" b="28511"/>
          <a:stretch/>
        </p:blipFill>
        <p:spPr>
          <a:xfrm>
            <a:off x="-211976" y="571992"/>
            <a:ext cx="5506579" cy="2857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3374DA-F893-4E72-8E58-09EE4E29CC55}"/>
              </a:ext>
            </a:extLst>
          </p:cNvPr>
          <p:cNvSpPr txBox="1"/>
          <p:nvPr/>
        </p:nvSpPr>
        <p:spPr>
          <a:xfrm>
            <a:off x="318441" y="270053"/>
            <a:ext cx="2643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Robert Wayne Fried, 2010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EF3BB1-A3E7-46B8-8E31-3F08ACA07762}"/>
              </a:ext>
            </a:extLst>
          </p:cNvPr>
          <p:cNvSpPr txBox="1"/>
          <p:nvPr/>
        </p:nvSpPr>
        <p:spPr>
          <a:xfrm>
            <a:off x="294988" y="3713553"/>
            <a:ext cx="5569175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/e/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-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[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]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/o/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[ɤ]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/ə/  - [ə]</a:t>
            </a:r>
          </a:p>
          <a:p>
            <a:pPr algn="just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/a/ -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средне-низкий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[a]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в конце слога перед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/n/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/man/ [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mãn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]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//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нижний и задний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[ɑ]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в остальных случаях: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χapa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 [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χɑ.pɑ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], 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saŋ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/ [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sɑ̃ŋ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]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3E02AF-7028-43A9-80B0-C04CED147E65}"/>
              </a:ext>
            </a:extLst>
          </p:cNvPr>
          <p:cNvSpPr txBox="1"/>
          <p:nvPr/>
        </p:nvSpPr>
        <p:spPr>
          <a:xfrm>
            <a:off x="6096000" y="3390387"/>
            <a:ext cx="5801012" cy="2585323"/>
          </a:xfrm>
          <a:prstGeom prst="rect">
            <a:avLst/>
          </a:prstGeom>
          <a:solidFill>
            <a:srgbClr val="FFCC99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для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прото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-монгольского характерно фонологическое различие по долготе</a:t>
            </a:r>
            <a:endParaRPr lang="en-US" dirty="0">
              <a:latin typeface="Arial Rounded MT Bold" panose="020F0704030504030204" pitchFamily="34" charset="0"/>
              <a:ea typeface="Cambria Math" panose="02040503050406030204" pitchFamily="18" charset="0"/>
            </a:endParaRPr>
          </a:p>
          <a:p>
            <a:endParaRPr lang="en-US" dirty="0">
              <a:latin typeface="Arial Rounded MT Bold" panose="020F0704030504030204" pitchFamily="34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оно до сих пор сохраняется в большинстве монгольских языков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но среди молодых носителей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баоаньского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долгота практически полностью утратила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фонологичность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en-US" dirty="0">
                <a:latin typeface="Arial Rounded MT Bold" panose="020F0704030504030204" pitchFamily="34" charset="0"/>
                <a:ea typeface="Cambria Math" panose="02040503050406030204" pitchFamily="18" charset="0"/>
              </a:rPr>
              <a:t>Fried, 2010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DCFA1E-5DAE-4029-AB77-140B1BD5FC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315" t="44729" r="32806" b="29116"/>
          <a:stretch/>
        </p:blipFill>
        <p:spPr>
          <a:xfrm>
            <a:off x="5419948" y="287440"/>
            <a:ext cx="6384648" cy="2857007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169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40BD8-C2E6-4A22-B73E-5D771628E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17062"/>
            <a:ext cx="9966960" cy="292608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Cambria Math" panose="02040503050406030204" pitchFamily="18" charset="0"/>
                <a:cs typeface="Arial" panose="020B0604020202020204" pitchFamily="34" charset="0"/>
              </a:rPr>
              <a:t>Типологические характеристики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3696A1-AC36-402E-83B3-17C78EB70A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1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1637636"/>
            <a:ext cx="9966960" cy="2926080"/>
          </a:xfrm>
        </p:spPr>
        <p:txBody>
          <a:bodyPr/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</a:rPr>
              <a:t>Степень свободы выражения грамматических значений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синтетический</a:t>
            </a:r>
            <a:endParaRPr lang="ru-R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64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79A0236-2172-4BF6-BACE-3923633025BD}"/>
              </a:ext>
            </a:extLst>
          </p:cNvPr>
          <p:cNvGrpSpPr/>
          <p:nvPr/>
        </p:nvGrpSpPr>
        <p:grpSpPr>
          <a:xfrm>
            <a:off x="425039" y="3890473"/>
            <a:ext cx="11341920" cy="2369880"/>
            <a:chOff x="686593" y="3960530"/>
            <a:chExt cx="12792441" cy="277253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E3ADF5-4A27-4538-A226-9FD9D49C87E3}"/>
                </a:ext>
              </a:extLst>
            </p:cNvPr>
            <p:cNvSpPr txBox="1"/>
            <p:nvPr/>
          </p:nvSpPr>
          <p:spPr>
            <a:xfrm>
              <a:off x="686593" y="3960530"/>
              <a:ext cx="5915068" cy="27725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Каузативный суффикс </a:t>
              </a:r>
              <a:r>
                <a:rPr lang="en-US" b="1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–</a:t>
              </a:r>
              <a:r>
                <a:rPr lang="ru-RU" b="1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(</a:t>
              </a:r>
              <a:r>
                <a:rPr lang="en-US" b="1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ə</a:t>
              </a:r>
              <a:r>
                <a:rPr lang="ru-RU" b="1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)</a:t>
              </a:r>
              <a:r>
                <a:rPr lang="en-US" b="1" u="sng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ʁ</a:t>
              </a:r>
              <a:r>
                <a:rPr lang="en-US" b="1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a</a:t>
              </a:r>
              <a:endParaRPr lang="ru-RU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pt-B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pətənə 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</a:t>
              </a:r>
              <a:r>
                <a:rPr lang="pt-B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ana 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</a:t>
              </a:r>
              <a:r>
                <a:rPr lang="pt-B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mənda 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</a:t>
              </a:r>
              <a:r>
                <a:rPr lang="pt-B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o-</a:t>
              </a:r>
              <a:r>
                <a:rPr lang="pt-BR" sz="2000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ʁa</a:t>
              </a:r>
              <a:r>
                <a:rPr lang="pt-B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-saŋ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1PL.GEN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мать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1SG.ACC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идти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-CAUS-POS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Наша мать заставила меня идти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.’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4029C2-B1FC-4719-8434-D516A8B15ADD}"/>
                </a:ext>
              </a:extLst>
            </p:cNvPr>
            <p:cNvSpPr txBox="1"/>
            <p:nvPr/>
          </p:nvSpPr>
          <p:spPr>
            <a:xfrm>
              <a:off x="6601662" y="3960530"/>
              <a:ext cx="6877372" cy="277253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u="sng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Антикаузативный</a:t>
              </a:r>
              <a:r>
                <a:rPr lang="ru-RU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суффикс </a:t>
              </a:r>
              <a:r>
                <a:rPr lang="en-US" b="1" u="sng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–</a:t>
              </a:r>
              <a:r>
                <a:rPr lang="en-US" b="1" u="sng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ra</a:t>
              </a:r>
              <a:endParaRPr lang="ru-RU" b="1" u="sng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u="sng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dʐama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koʁol-</a:t>
              </a:r>
              <a:r>
                <a:rPr lang="en-US" sz="2000" b="1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ra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-tɕə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окно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разбить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-ANTIC-PERF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en-US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Окно разбилось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.’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9BFE66D-862B-4499-A0AE-89BA8BC4DDB6}"/>
              </a:ext>
            </a:extLst>
          </p:cNvPr>
          <p:cNvSpPr txBox="1"/>
          <p:nvPr/>
        </p:nvSpPr>
        <p:spPr>
          <a:xfrm>
            <a:off x="435009" y="1180744"/>
            <a:ext cx="6097554" cy="20928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u="sng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Реципрокальный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суффикс </a:t>
            </a:r>
            <a:r>
              <a:rPr lang="en-US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u="sng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tɕʰe</a:t>
            </a:r>
            <a:endParaRPr lang="ru-RU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dortɕə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tseraŋ-ʁala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ji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tɕʰe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-tɕo</a:t>
            </a:r>
            <a:endParaRPr lang="ru-RU" sz="2000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     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Церан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-DU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бить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-RECP-IMPF.OBJ</a:t>
            </a:r>
            <a:endParaRPr lang="ru-RU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и </a:t>
            </a:r>
            <a:r>
              <a:rPr lang="ru-RU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Церан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дерутся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r>
              <a:rPr lang="en-US" sz="2000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2000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7D4A1-57EA-4A69-B76F-7C51DC905115}"/>
              </a:ext>
            </a:extLst>
          </p:cNvPr>
          <p:cNvSpPr txBox="1"/>
          <p:nvPr/>
        </p:nvSpPr>
        <p:spPr>
          <a:xfrm>
            <a:off x="4572496" y="370968"/>
            <a:ext cx="321466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Примеры </a:t>
            </a:r>
            <a:r>
              <a:rPr lang="ru-RU" sz="24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синтетизма</a:t>
            </a:r>
            <a:endParaRPr lang="ru-RU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627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B6B104-EC8A-42CF-9F6E-0A567FCBD52C}"/>
              </a:ext>
            </a:extLst>
          </p:cNvPr>
          <p:cNvSpPr txBox="1"/>
          <p:nvPr/>
        </p:nvSpPr>
        <p:spPr>
          <a:xfrm>
            <a:off x="3214600" y="1035040"/>
            <a:ext cx="5936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Нефинитные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 клаузы образуются с помощью суффиксов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EA739C-C433-4926-BAD7-92534AA2B3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30" t="45578" r="48112" b="32789"/>
          <a:stretch/>
        </p:blipFill>
        <p:spPr>
          <a:xfrm>
            <a:off x="270734" y="1631415"/>
            <a:ext cx="4793447" cy="2865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A181E8-28A0-4E61-91E7-15B231573F60}"/>
              </a:ext>
            </a:extLst>
          </p:cNvPr>
          <p:cNvSpPr txBox="1"/>
          <p:nvPr/>
        </p:nvSpPr>
        <p:spPr>
          <a:xfrm>
            <a:off x="5317435" y="1960399"/>
            <a:ext cx="6603831" cy="15388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pantʂurən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mənda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jo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ur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-la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atɕər-tɕə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учитель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1SG.LOC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также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звать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PURP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возвращаться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-PERF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Учитель вернулся, чтобы снова меня искать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6CBFF-3585-42B7-9F69-13E92449ED56}"/>
              </a:ext>
            </a:extLst>
          </p:cNvPr>
          <p:cNvSpPr txBox="1"/>
          <p:nvPr/>
        </p:nvSpPr>
        <p:spPr>
          <a:xfrm>
            <a:off x="4866749" y="371223"/>
            <a:ext cx="300161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Примеры </a:t>
            </a:r>
            <a:r>
              <a:rPr lang="ru-RU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синтетизма</a:t>
            </a:r>
            <a:endParaRPr lang="ru-RU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55FFC-99F3-4970-B7D2-C81E33B942BC}"/>
              </a:ext>
            </a:extLst>
          </p:cNvPr>
          <p:cNvSpPr txBox="1"/>
          <p:nvPr/>
        </p:nvSpPr>
        <p:spPr>
          <a:xfrm>
            <a:off x="499188" y="4913923"/>
            <a:ext cx="11193624" cy="12311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ɕaʑə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hko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ol-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maba-gə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ol-ʁa-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si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de-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1SG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ребенок  большой  становиться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COND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врач-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SG.INDEF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становиться-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CAUS-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COND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надеяться-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IMPF.OBJ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надеюсь, что мой ребенок вырастет и станет врачом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28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18DD9D-2C26-498F-8965-E7053BA5A1D3}"/>
              </a:ext>
            </a:extLst>
          </p:cNvPr>
          <p:cNvSpPr txBox="1"/>
          <p:nvPr/>
        </p:nvSpPr>
        <p:spPr>
          <a:xfrm>
            <a:off x="352229" y="1623637"/>
            <a:ext cx="5197864" cy="15081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məχɕə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orə-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ʂakə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завтра дождь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COND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хорошо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Было бы хорошо, если бы завтра пошел дождь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6222E4-D494-463C-8B6F-755C32E88689}"/>
              </a:ext>
            </a:extLst>
          </p:cNvPr>
          <p:cNvSpPr txBox="1"/>
          <p:nvPr/>
        </p:nvSpPr>
        <p:spPr>
          <a:xfrm>
            <a:off x="1182265" y="3646310"/>
            <a:ext cx="9827469" cy="1508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dortɕə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wor-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htoŋ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wa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tɕʰa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u-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ɬoptɕa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da   o-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встать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IMPF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зуб-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ACC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мыть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IMPF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чай    пить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IMPF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школа-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LOC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идти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встал, почистил зубы, позавтракал и пошел в школу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22EA13-5DAD-45D6-A76F-DF6006084901}"/>
              </a:ext>
            </a:extLst>
          </p:cNvPr>
          <p:cNvSpPr txBox="1"/>
          <p:nvPr/>
        </p:nvSpPr>
        <p:spPr>
          <a:xfrm>
            <a:off x="4362896" y="408545"/>
            <a:ext cx="300161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Примеры </a:t>
            </a:r>
            <a:r>
              <a:rPr lang="ru-RU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синтетизма</a:t>
            </a:r>
            <a:endParaRPr lang="ru-RU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843BAD-BC2F-4016-B79A-21D6BC5FC8EB}"/>
              </a:ext>
            </a:extLst>
          </p:cNvPr>
          <p:cNvSpPr txBox="1"/>
          <p:nvPr/>
        </p:nvSpPr>
        <p:spPr>
          <a:xfrm>
            <a:off x="5550093" y="1623637"/>
            <a:ext cx="6272785" cy="15081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nudə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ɕikə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olər-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tɕəte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ŋasi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u-to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сегодня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1SG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очень  голодный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REASON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1SG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рано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есть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-PERF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поел рано, потому что был сегодня очень голодным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59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237" y="1965960"/>
            <a:ext cx="9966960" cy="2926080"/>
          </a:xfrm>
        </p:spPr>
        <p:txBody>
          <a:bodyPr/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 границы между морфемами</a:t>
            </a: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агглютинация</a:t>
            </a:r>
            <a:endParaRPr lang="ru-RU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310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9187249-89C9-416B-B579-DEA9ED2C1D79}"/>
              </a:ext>
            </a:extLst>
          </p:cNvPr>
          <p:cNvGrpSpPr/>
          <p:nvPr/>
        </p:nvGrpSpPr>
        <p:grpSpPr>
          <a:xfrm>
            <a:off x="824008" y="1340258"/>
            <a:ext cx="10310088" cy="2862322"/>
            <a:chOff x="413460" y="1034795"/>
            <a:chExt cx="10310088" cy="286232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990176-16B4-4BF9-9C1E-8D8B290644C3}"/>
                </a:ext>
              </a:extLst>
            </p:cNvPr>
            <p:cNvSpPr txBox="1"/>
            <p:nvPr/>
          </p:nvSpPr>
          <p:spPr>
            <a:xfrm>
              <a:off x="413460" y="1034795"/>
              <a:ext cx="3113314" cy="2862322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</a:t>
              </a:r>
              <a:r>
                <a:rPr lang="en-US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eda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b="1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gə</a:t>
              </a:r>
              <a:r>
                <a:rPr lang="ru-RU" b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da</a:t>
              </a:r>
              <a:endParaRPr lang="ru-RU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д</a:t>
              </a: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ед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SG.INDEF</a:t>
              </a: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LOC</a:t>
              </a:r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‘</a:t>
              </a: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деду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’</a:t>
              </a:r>
            </a:p>
            <a:p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endPara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aku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</a:t>
              </a:r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jaksa</a:t>
              </a:r>
              <a:r>
                <a:rPr lang="en-US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-la-da</a:t>
              </a:r>
              <a:endPara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девушка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красивый-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PL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LOC</a:t>
              </a: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‘</a:t>
              </a: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красивым девушкам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’</a:t>
              </a:r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DB2824-A8CF-4C5F-930A-0B9D01B7D712}"/>
                </a:ext>
              </a:extLst>
            </p:cNvPr>
            <p:cNvSpPr txBox="1"/>
            <p:nvPr/>
          </p:nvSpPr>
          <p:spPr>
            <a:xfrm>
              <a:off x="3979190" y="1034795"/>
              <a:ext cx="3113314" cy="2827056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800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ənə</a:t>
              </a:r>
              <a:r>
                <a:rPr lang="en-US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piŋkwo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ʁala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nə</a:t>
              </a:r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это яблоко-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DU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ACC</a:t>
              </a:r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endPara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‘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эти два яблока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caʐə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ʁula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da</a:t>
              </a:r>
              <a:endPara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ребенок-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PAU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LOC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‘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этим немногим детям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A6C8F3-4E39-4F54-AD9E-6B67D9693EB7}"/>
                </a:ext>
              </a:extLst>
            </p:cNvPr>
            <p:cNvSpPr txBox="1"/>
            <p:nvPr/>
          </p:nvSpPr>
          <p:spPr>
            <a:xfrm>
              <a:off x="7832297" y="1251200"/>
              <a:ext cx="2891251" cy="116506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aku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la</a:t>
              </a:r>
              <a:r>
                <a:rPr lang="ru-RU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 err="1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tsʰaŋ</a:t>
              </a:r>
              <a:r>
                <a:rPr lang="ru-RU" b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da </a:t>
              </a:r>
              <a:endPara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девушка-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</a:t>
              </a:r>
              <a:r>
                <a:rPr lang="ru-RU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семья-</a:t>
              </a:r>
              <a:r>
                <a:rPr lang="en-US" sz="18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LOC</a:t>
              </a:r>
              <a:endPara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‘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семьям девушек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80C48F9-83E5-43F1-848F-0AF525215389}"/>
              </a:ext>
            </a:extLst>
          </p:cNvPr>
          <p:cNvSpPr txBox="1"/>
          <p:nvPr/>
        </p:nvSpPr>
        <p:spPr>
          <a:xfrm>
            <a:off x="3282348" y="360710"/>
            <a:ext cx="62283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Отдельные показатели числа и падежа в именных формах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3B9BD5-1811-48CE-83F7-4F3A5AD203A3}"/>
              </a:ext>
            </a:extLst>
          </p:cNvPr>
          <p:cNvSpPr txBox="1"/>
          <p:nvPr/>
        </p:nvSpPr>
        <p:spPr>
          <a:xfrm>
            <a:off x="3180369" y="5053681"/>
            <a:ext cx="6097554" cy="663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*суффикс -</a:t>
            </a:r>
            <a:r>
              <a:rPr lang="en-US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tsʰaŋ</a:t>
            </a:r>
            <a:r>
              <a: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передает лексическое значение «семья», следует за показателем числа и до показателя падежа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94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86CF61-637F-4A08-BB3D-D92A171E28FD}"/>
              </a:ext>
            </a:extLst>
          </p:cNvPr>
          <p:cNvSpPr txBox="1"/>
          <p:nvPr/>
        </p:nvSpPr>
        <p:spPr>
          <a:xfrm>
            <a:off x="544545" y="4463724"/>
            <a:ext cx="430374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pisai</a:t>
            </a:r>
            <a:r>
              <a:rPr lang="en-US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-ʁa-tɕi</a:t>
            </a:r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заканчивать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-CAUS-IMPF.SUBJ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(я) завершаю/завершал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05883E-8001-42AB-B704-11C22ADE5670}"/>
              </a:ext>
            </a:extLst>
          </p:cNvPr>
          <p:cNvSpPr txBox="1"/>
          <p:nvPr/>
        </p:nvSpPr>
        <p:spPr>
          <a:xfrm>
            <a:off x="3842787" y="394354"/>
            <a:ext cx="450642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Агглютинация в глагольной морфологии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C5CF14-22D8-40C9-9227-4AA000EE68C6}"/>
              </a:ext>
            </a:extLst>
          </p:cNvPr>
          <p:cNvSpPr txBox="1"/>
          <p:nvPr/>
        </p:nvSpPr>
        <p:spPr>
          <a:xfrm>
            <a:off x="544545" y="2264122"/>
            <a:ext cx="504449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dortɕə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tseraŋ-ʁala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ji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tɕʰe-tɕo</a:t>
            </a:r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Церан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-DU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бить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-RECP-IMPF.OBJ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и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Церан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бьют друг друга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8C38E-E9AD-4D30-8637-7EB733B5447E}"/>
              </a:ext>
            </a:extLst>
          </p:cNvPr>
          <p:cNvSpPr txBox="1"/>
          <p:nvPr/>
        </p:nvSpPr>
        <p:spPr>
          <a:xfrm>
            <a:off x="4848290" y="4463725"/>
            <a:ext cx="700184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aku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la    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mərku-nə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mər</a:t>
            </a:r>
            <a:r>
              <a:rPr lang="en-US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-ʁa-tɕʰe-tɕo</a:t>
            </a:r>
            <a:endParaRPr lang="ru-RU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девочка-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одежда-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ACC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носить-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CAUS-RECP-IMPF.OBJ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Девочки одели друг друга (сделали так, чтобы носили одежду)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02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254" y="2104688"/>
            <a:ext cx="9966960" cy="2926080"/>
          </a:xfrm>
        </p:spPr>
        <p:txBody>
          <a:bodyPr/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Локус маркирования</a:t>
            </a:r>
            <a:br>
              <a:rPr lang="ru-RU" sz="20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ПИГ</a:t>
            </a:r>
            <a:br>
              <a:rPr lang="ru-RU" sz="20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360"/>
              </a:spcBef>
              <a:buFont typeface="+mj-lt"/>
              <a:buAutoNum type="arabicPeriod"/>
            </a:pPr>
            <a:r>
              <a:rPr lang="ru-RU" sz="2800" b="1" i="0" dirty="0" err="1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зависимостное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маркирование</a:t>
            </a:r>
            <a:endParaRPr lang="ru-RU" sz="2800" b="1" i="1" dirty="0">
              <a:solidFill>
                <a:schemeClr val="bg1"/>
              </a:solidFill>
              <a:effectLst/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247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C3CC54-2E22-41C4-85AD-4573E01C80E9}"/>
              </a:ext>
            </a:extLst>
          </p:cNvPr>
          <p:cNvSpPr txBox="1"/>
          <p:nvPr/>
        </p:nvSpPr>
        <p:spPr>
          <a:xfrm>
            <a:off x="473528" y="563338"/>
            <a:ext cx="4658309" cy="39661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Обычная ИГ: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показатель </a:t>
            </a:r>
            <a:r>
              <a: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nə</a:t>
            </a: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ACC/GEN</a:t>
            </a: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 обладателя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nokə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au-</a:t>
            </a:r>
            <a:r>
              <a:rPr lang="en-US" sz="20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nə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kʰoldaku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этот 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мужчина-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ACC 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туфля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Туфля этого мужчины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’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roŋ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nə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kʰoŋ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ород-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ACC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человек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Городской человек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’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AB4E1C-92FB-4BFA-A75B-FC49AFFFDE0D}"/>
              </a:ext>
            </a:extLst>
          </p:cNvPr>
          <p:cNvSpPr txBox="1"/>
          <p:nvPr/>
        </p:nvSpPr>
        <p:spPr>
          <a:xfrm>
            <a:off x="5467739" y="563338"/>
            <a:ext cx="6382139" cy="19960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Обладатель маркируется показателем </a:t>
            </a:r>
            <a:r>
              <a:rPr lang="en-US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gaŋ</a:t>
            </a: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если входит в состав предиката (является частью именного сказуемого)</a:t>
            </a:r>
            <a:r>
              <a:rPr lang="ru-RU" sz="18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ənə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mərku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wəldə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gaŋ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ba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этот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одежда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тибет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PL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PRED.POSS    COP</a:t>
            </a:r>
            <a:r>
              <a:rPr lang="en-US" sz="14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.OBJ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Эта одежда – тибетская (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тибетов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.’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35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269" y="1965960"/>
            <a:ext cx="9966960" cy="2926080"/>
          </a:xfrm>
        </p:spPr>
        <p:txBody>
          <a:bodyPr/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Локус маркирования</a:t>
            </a: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предикация</a:t>
            </a: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934948"/>
            <a:ext cx="9516699" cy="138816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360"/>
              </a:spcBef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н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улевое/</a:t>
            </a:r>
            <a:r>
              <a:rPr lang="ru-RU" sz="2400" b="1" i="0" dirty="0" err="1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зависимостное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*</a:t>
            </a:r>
          </a:p>
          <a:p>
            <a:pPr marL="342900" indent="-342900">
              <a:lnSpc>
                <a:spcPct val="107000"/>
              </a:lnSpc>
              <a:spcBef>
                <a:spcPts val="360"/>
              </a:spcBef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*если считать, что </a:t>
            </a:r>
            <a:r>
              <a:rPr lang="en-US" sz="2400" b="1" dirty="0">
                <a:solidFill>
                  <a:schemeClr val="bg1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Nom – </a:t>
            </a:r>
            <a:r>
              <a:rPr lang="ru-RU" sz="2400" b="1" dirty="0">
                <a:solidFill>
                  <a:schemeClr val="bg1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маркер зависимого в предикации</a:t>
            </a:r>
          </a:p>
        </p:txBody>
      </p:sp>
    </p:spTree>
    <p:extLst>
      <p:ext uri="{BB962C8B-B14F-4D97-AF65-F5344CB8AC3E}">
        <p14:creationId xmlns:p14="http://schemas.microsoft.com/office/powerpoint/2010/main" val="983073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91B407-3CC3-4817-BCD0-B30B2D0A1B07}"/>
              </a:ext>
            </a:extLst>
          </p:cNvPr>
          <p:cNvSpPr txBox="1"/>
          <p:nvPr/>
        </p:nvSpPr>
        <p:spPr>
          <a:xfrm>
            <a:off x="748747" y="1429883"/>
            <a:ext cx="10694505" cy="43396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au</a:t>
            </a:r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la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silaŋ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-da               o-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мужчина-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LOC  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идти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Мужчины идут в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taroŋ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tarə-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na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1SG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до сих пор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  холодный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-DUR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все еще мерзну(=мне все еще холодно)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tɕaɕi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ahku-gə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tɕolaʁa-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буддистский монах-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SG.INDEF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встретить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-PER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встретил буддистского монаха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FF601B-859C-41FE-8FFA-D6D161C0BCC6}"/>
              </a:ext>
            </a:extLst>
          </p:cNvPr>
          <p:cNvSpPr txBox="1"/>
          <p:nvPr/>
        </p:nvSpPr>
        <p:spPr>
          <a:xfrm>
            <a:off x="1160670" y="583135"/>
            <a:ext cx="9219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: показатели категорий времени, аспектуальности, модальности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: показатели числа, падежа</a:t>
            </a:r>
          </a:p>
        </p:txBody>
      </p:sp>
    </p:spTree>
    <p:extLst>
      <p:ext uri="{BB962C8B-B14F-4D97-AF65-F5344CB8AC3E}">
        <p14:creationId xmlns:p14="http://schemas.microsoft.com/office/powerpoint/2010/main" val="3469522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F68D1-8539-43D6-A28F-C04F7B1099F1}"/>
              </a:ext>
            </a:extLst>
          </p:cNvPr>
          <p:cNvSpPr txBox="1"/>
          <p:nvPr/>
        </p:nvSpPr>
        <p:spPr>
          <a:xfrm>
            <a:off x="2109033" y="1080404"/>
            <a:ext cx="8667823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Частичное вершинное маркирование</a:t>
            </a:r>
          </a:p>
          <a:p>
            <a:pPr algn="just"/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Информация о лице субъекта может передаваться показателем категории </a:t>
            </a:r>
            <a:r>
              <a:rPr lang="ru-RU" sz="20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Speaker</a:t>
            </a:r>
            <a:r>
              <a:rPr lang="ru-RU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Perspective</a:t>
            </a:r>
            <a:endParaRPr lang="ru-RU" sz="2000" b="1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Категория </a:t>
            </a:r>
            <a:r>
              <a:rPr lang="ru-RU" sz="20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Speaker</a:t>
            </a:r>
            <a:r>
              <a:rPr lang="ru-RU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Perspective</a:t>
            </a:r>
            <a:r>
              <a:rPr lang="ru-RU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- 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специфическая ареальная черта диалектов провинций Цинхай и Ганьсу (в </a:t>
            </a:r>
            <a:r>
              <a:rPr lang="ru-RU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баоаньском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– это структурное заимствование из </a:t>
            </a:r>
            <a:r>
              <a:rPr lang="ru-RU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амдо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67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4">
            <a:extLst>
              <a:ext uri="{FF2B5EF4-FFF2-40B4-BE49-F238E27FC236}">
                <a16:creationId xmlns:a16="http://schemas.microsoft.com/office/drawing/2014/main" id="{88C3AA71-0DB8-4483-A13D-17AC6AF19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662676"/>
              </p:ext>
            </p:extLst>
          </p:nvPr>
        </p:nvGraphicFramePr>
        <p:xfrm>
          <a:off x="1058061" y="3020648"/>
          <a:ext cx="10486417" cy="32969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033345">
                  <a:extLst>
                    <a:ext uri="{9D8B030D-6E8A-4147-A177-3AD203B41FA5}">
                      <a16:colId xmlns:a16="http://schemas.microsoft.com/office/drawing/2014/main" val="2011911318"/>
                    </a:ext>
                  </a:extLst>
                </a:gridCol>
                <a:gridCol w="3705974">
                  <a:extLst>
                    <a:ext uri="{9D8B030D-6E8A-4147-A177-3AD203B41FA5}">
                      <a16:colId xmlns:a16="http://schemas.microsoft.com/office/drawing/2014/main" val="843817250"/>
                    </a:ext>
                  </a:extLst>
                </a:gridCol>
                <a:gridCol w="4747098">
                  <a:extLst>
                    <a:ext uri="{9D8B030D-6E8A-4147-A177-3AD203B41FA5}">
                      <a16:colId xmlns:a16="http://schemas.microsoft.com/office/drawing/2014/main" val="105416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субъектные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объектные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27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утвердительные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pə</a:t>
                      </a:r>
                      <a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o-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tɕi</a:t>
                      </a:r>
                      <a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1SG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идти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-IMPF.SUBJ</a:t>
                      </a:r>
                      <a:endParaRPr lang="ru-RU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‘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Я иду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.’</a:t>
                      </a:r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nokə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au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       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silaŋ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da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       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o-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tɕo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этот  мужчина  </a:t>
                      </a:r>
                      <a:r>
                        <a:rPr lang="ru-RU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Ксининг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LOC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идти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IMPF.OBJ </a:t>
                      </a:r>
                      <a:endParaRPr lang="ru-RU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‘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Этот мужчина идет в </a:t>
                      </a:r>
                      <a:r>
                        <a:rPr lang="ru-RU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Ксининг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.’</a:t>
                      </a:r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56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вопросительные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tɕʰənnə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gər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anə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     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bi</a:t>
                      </a:r>
                      <a:endParaRPr lang="ru-RU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2SG.GEN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дом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который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COP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.SUBJ</a:t>
                      </a:r>
                      <a:endParaRPr lang="ru-RU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‘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Какой дом твой?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’</a:t>
                      </a:r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pə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lo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  <a:r>
                        <a:rPr lang="en-US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kʰətʰoŋ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wa</a:t>
                      </a:r>
                      <a:endParaRPr lang="ru-RU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1SG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год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сколько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COP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</a:t>
                      </a:r>
                      <a:r>
                        <a:rPr lang="en-US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.OBJ</a:t>
                      </a:r>
                      <a:endParaRPr lang="ru-RU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‘</a:t>
                      </a:r>
                      <a:r>
                        <a:rPr lang="ru-RU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Сколько мне лет?</a:t>
                      </a:r>
                      <a:r>
                        <a:rPr lang="en-US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’</a:t>
                      </a:r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endParaRPr lang="ru-RU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6771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64761C8-4D2B-40EC-BA21-BD355BBB9C9B}"/>
              </a:ext>
            </a:extLst>
          </p:cNvPr>
          <p:cNvSpPr txBox="1"/>
          <p:nvPr/>
        </p:nvSpPr>
        <p:spPr>
          <a:xfrm>
            <a:off x="2497172" y="334556"/>
            <a:ext cx="80370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Схема для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баоаньского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Утвердительная клауза: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1 лицо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субъектная форма, 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            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2, 3 лица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объектная форма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Вопросительная клауза: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1, 3 лица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объектная форма, 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             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2 лицо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– субъектная форма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Не все глагольные формы требуют выражения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speaker perspective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598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6005" y="2039372"/>
            <a:ext cx="9966960" cy="292608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Тип ролевой кодировки</a:t>
            </a: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836" y="3869634"/>
            <a:ext cx="8767860" cy="138816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360"/>
              </a:spcBef>
              <a:buFont typeface="+mj-lt"/>
              <a:buAutoNum type="arabicPeriod"/>
            </a:pPr>
            <a:r>
              <a:rPr lang="ru-RU" sz="2400" b="1" dirty="0" err="1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аккузативный</a:t>
            </a:r>
            <a:r>
              <a:rPr lang="en-US" sz="2400" b="1" dirty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/</a:t>
            </a:r>
            <a:r>
              <a:rPr lang="ru-RU" sz="2400" b="1" dirty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нейтральный</a:t>
            </a:r>
            <a:r>
              <a:rPr lang="en-US" sz="2400" b="1" dirty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(</a:t>
            </a:r>
            <a:r>
              <a:rPr lang="ru-RU" sz="2400" b="1" dirty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и субъект и объект в </a:t>
            </a:r>
            <a:r>
              <a:rPr lang="en-US" sz="2400" b="1" dirty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Nom)</a:t>
            </a:r>
            <a:endParaRPr lang="ru-RU" sz="2400" b="1" dirty="0">
              <a:solidFill>
                <a:schemeClr val="bg1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900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FB88A0-9580-42EA-8D3B-067F84E7BE4F}"/>
              </a:ext>
            </a:extLst>
          </p:cNvPr>
          <p:cNvSpPr txBox="1"/>
          <p:nvPr/>
        </p:nvSpPr>
        <p:spPr>
          <a:xfrm>
            <a:off x="1306286" y="10543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00481-B5F0-43CF-B313-01E6C22B50F0}"/>
              </a:ext>
            </a:extLst>
          </p:cNvPr>
          <p:cNvSpPr txBox="1"/>
          <p:nvPr/>
        </p:nvSpPr>
        <p:spPr>
          <a:xfrm>
            <a:off x="5549882" y="274459"/>
            <a:ext cx="6368784" cy="40470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В транзитивных клаузах субъект – </a:t>
            </a:r>
            <a:r>
              <a:rPr lang="en-US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Nom, </a:t>
            </a:r>
            <a:r>
              <a:rPr lang="ru-RU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объект – </a:t>
            </a:r>
            <a:r>
              <a:rPr lang="en-US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Acc/Nom</a:t>
            </a:r>
            <a:r>
              <a:rPr lang="ru-RU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b="1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r"/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[+ Acc]</a:t>
            </a:r>
            <a:endParaRPr lang="ru-RU" b="1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dortɕə</a:t>
            </a:r>
            <a:r>
              <a:rPr lang="ru-RU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wor-tɕə</a:t>
            </a:r>
            <a:r>
              <a:rPr lang="ru-RU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ru-RU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htoŋ-nə</a:t>
            </a:r>
            <a:r>
              <a:rPr lang="ru-RU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waχa-tɕə</a:t>
            </a:r>
            <a:endParaRPr lang="ru-RU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ru-RU" sz="1600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Дорцзе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встать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-IMPF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зуб-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ACC  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мыть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-IMPF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встал и почистил зубы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.’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[- Acc]</a:t>
            </a:r>
            <a:endParaRPr lang="en-US" b="1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tɕaɕi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en-US" b="1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maʁa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de-</a:t>
            </a:r>
            <a:r>
              <a:rPr lang="en-US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tɕo</a:t>
            </a:r>
            <a:endParaRPr lang="ru-RU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мясо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есть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-IMPF.OBJ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ел мясо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B5C3EC-3375-4DEA-BEBC-56FFEF7AF7DB}"/>
              </a:ext>
            </a:extLst>
          </p:cNvPr>
          <p:cNvSpPr txBox="1"/>
          <p:nvPr/>
        </p:nvSpPr>
        <p:spPr>
          <a:xfrm>
            <a:off x="7288440" y="884636"/>
            <a:ext cx="6097554" cy="36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742F80-9CA2-41B7-9C0B-E30A69E45F84}"/>
              </a:ext>
            </a:extLst>
          </p:cNvPr>
          <p:cNvSpPr txBox="1"/>
          <p:nvPr/>
        </p:nvSpPr>
        <p:spPr>
          <a:xfrm>
            <a:off x="273334" y="274459"/>
            <a:ext cx="5371687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В </a:t>
            </a:r>
            <a:r>
              <a:rPr lang="ru-RU" u="sng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нетранзитивных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клаузах субъект – </a:t>
            </a:r>
            <a:r>
              <a:rPr lang="en-US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Nom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it-IT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it-I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nokə </a:t>
            </a:r>
            <a:r>
              <a:rPr lang="it-IT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au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</a:t>
            </a:r>
            <a:r>
              <a:rPr lang="it-I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silaŋ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it-I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da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it-I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su-tɕi-saŋ</a:t>
            </a:r>
          </a:p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этот мужчина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LOC  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оставаться-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IMPF.SUBJ-POS </a:t>
            </a:r>
          </a:p>
          <a:p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Этот мужчина живет в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au</a:t>
            </a:r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la </a:t>
            </a:r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silaŋ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-da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o-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мужчина-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PL     </a:t>
            </a:r>
            <a:r>
              <a:rPr lang="ru-RU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LOC      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идти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</a:p>
          <a:p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Мужчины идут в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Ксининг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37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7EC8F5-136B-4FD7-9366-DC1C7964B4FF}"/>
              </a:ext>
            </a:extLst>
          </p:cNvPr>
          <p:cNvSpPr txBox="1"/>
          <p:nvPr/>
        </p:nvSpPr>
        <p:spPr>
          <a:xfrm>
            <a:off x="2085781" y="472391"/>
            <a:ext cx="8812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В </a:t>
            </a:r>
            <a:r>
              <a:rPr lang="ru-RU" u="sng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дитранзитивных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клаузах </a:t>
            </a:r>
            <a:r>
              <a:rPr lang="ru-RU" u="sng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агенс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 – </a:t>
            </a:r>
            <a:r>
              <a:rPr lang="en-US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Nom, </a:t>
            </a:r>
            <a:r>
              <a:rPr lang="ru-RU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объект (тема) – </a:t>
            </a:r>
            <a:r>
              <a:rPr lang="en-US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Acc/Nom</a:t>
            </a:r>
            <a:r>
              <a:rPr lang="ru-RU" b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реципиент - </a:t>
            </a:r>
            <a:r>
              <a:rPr lang="en-US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Loc</a:t>
            </a:r>
            <a:endParaRPr lang="ru-RU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FC9DF-ABFA-4ECD-AB24-BCF8BF224629}"/>
              </a:ext>
            </a:extLst>
          </p:cNvPr>
          <p:cNvSpPr txBox="1"/>
          <p:nvPr/>
        </p:nvSpPr>
        <p:spPr>
          <a:xfrm>
            <a:off x="504767" y="1387726"/>
            <a:ext cx="767818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[+ Acc]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au-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aku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da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samtə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o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мальчик-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SG.INDEF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девочка-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SG.INDEF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LOC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подарок-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ACC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дать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Мальчик дал девочке подарок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97767-04F3-48DE-98CB-D708DD5769AB}"/>
              </a:ext>
            </a:extLst>
          </p:cNvPr>
          <p:cNvSpPr txBox="1"/>
          <p:nvPr/>
        </p:nvSpPr>
        <p:spPr>
          <a:xfrm>
            <a:off x="504767" y="3078028"/>
            <a:ext cx="7678180" cy="1963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[- Acc]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tɕaɕi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dʐoma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da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tsʰamto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χ-</a:t>
            </a: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gə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r>
              <a:rPr lang="ru-RU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χ</a:t>
            </a:r>
            <a:r>
              <a:rPr lang="en-US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tɕo</a:t>
            </a:r>
            <a:endParaRPr lang="ru-RU" sz="2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Дрома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LOC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подарок-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SG.INDEF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дать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- IMPF.OBJ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Цзиаши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дал </a:t>
            </a:r>
            <a:r>
              <a:rPr lang="ru-RU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Дроме</a:t>
            </a:r>
            <a:r>
              <a:rPr lang="ru-RU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подарок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’</a:t>
            </a:r>
            <a:endParaRPr lang="ru-RU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94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76695"/>
            <a:ext cx="9966960" cy="2926080"/>
          </a:xfrm>
        </p:spPr>
        <p:txBody>
          <a:bodyPr/>
          <a:lstStyle/>
          <a:p>
            <a:r>
              <a:rPr lang="ru-RU" sz="2800" b="1" dirty="0"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Базовый порядок слов</a:t>
            </a: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595" y="3766998"/>
            <a:ext cx="8767860" cy="138816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360"/>
              </a:spcBef>
              <a:buFont typeface="+mj-lt"/>
              <a:buAutoNum type="arabicPeriod"/>
            </a:pP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SOV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7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D09AB7-B8FE-41B2-8B0F-4A241ED70946}"/>
              </a:ext>
            </a:extLst>
          </p:cNvPr>
          <p:cNvSpPr txBox="1"/>
          <p:nvPr/>
        </p:nvSpPr>
        <p:spPr>
          <a:xfrm>
            <a:off x="4184001" y="304649"/>
            <a:ext cx="4017607" cy="3976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SOXV</a:t>
            </a:r>
            <a:r>
              <a:rPr lang="ru-RU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X – </a:t>
            </a:r>
            <a:r>
              <a:rPr lang="ru-RU" sz="20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косвенное дополнение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29A8E6B-D588-4A1C-B63B-3AABFB988315}"/>
              </a:ext>
            </a:extLst>
          </p:cNvPr>
          <p:cNvGrpSpPr/>
          <p:nvPr/>
        </p:nvGrpSpPr>
        <p:grpSpPr>
          <a:xfrm>
            <a:off x="319185" y="1173109"/>
            <a:ext cx="5873619" cy="3968524"/>
            <a:chOff x="319185" y="1173109"/>
            <a:chExt cx="5873619" cy="39685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0637DC-5E38-4304-9481-86062AE9A90C}"/>
                </a:ext>
              </a:extLst>
            </p:cNvPr>
            <p:cNvSpPr txBox="1"/>
            <p:nvPr/>
          </p:nvSpPr>
          <p:spPr>
            <a:xfrm>
              <a:off x="319185" y="1173109"/>
              <a:ext cx="5873619" cy="178510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tsʰedʐigesəm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</a:t>
              </a:r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tso</a:t>
              </a:r>
              <a:r>
                <a:rPr lang="el-GR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χ</a:t>
              </a:r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kə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  </a:t>
              </a:r>
              <a:r>
                <a:rPr lang="en-US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su-tɕo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                      pe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pPr algn="just"/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священные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собираться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оставаться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-IMPF.OBJ  EMPH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S V </a:t>
              </a:r>
              <a:endParaRPr lang="ru-RU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Священные собрались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и ждут!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7469D0-942F-40C7-AD16-F9C5D6243B47}"/>
                </a:ext>
              </a:extLst>
            </p:cNvPr>
            <p:cNvSpPr txBox="1"/>
            <p:nvPr/>
          </p:nvSpPr>
          <p:spPr>
            <a:xfrm>
              <a:off x="371669" y="3356529"/>
              <a:ext cx="5724331" cy="178510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dedə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la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laχɕi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  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tɕo-tɕə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дед-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PL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полотенце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носить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-IMPF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S O V </a:t>
              </a:r>
              <a:endParaRPr lang="ru-RU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Деды одеты в полотенца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.’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FBB8F00-0A85-48B7-9A44-E39F93006AD5}"/>
              </a:ext>
            </a:extLst>
          </p:cNvPr>
          <p:cNvGrpSpPr/>
          <p:nvPr/>
        </p:nvGrpSpPr>
        <p:grpSpPr>
          <a:xfrm>
            <a:off x="6096000" y="1173109"/>
            <a:ext cx="5835519" cy="4245523"/>
            <a:chOff x="6096000" y="1173109"/>
            <a:chExt cx="5835519" cy="42455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8A66E5-7943-4294-9A1E-DD0236B6151E}"/>
                </a:ext>
              </a:extLst>
            </p:cNvPr>
            <p:cNvSpPr txBox="1"/>
            <p:nvPr/>
          </p:nvSpPr>
          <p:spPr>
            <a:xfrm>
              <a:off x="6192804" y="1173109"/>
              <a:ext cx="5684674" cy="178510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tɕaɕi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tsʰamto</a:t>
              </a:r>
              <a:r>
                <a:rPr lang="el-G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χ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gə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 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dʐoma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da    o</a:t>
              </a:r>
              <a:r>
                <a:rPr lang="el-G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χ-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tɕo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pPr algn="just"/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Церан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подарок-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SG.INDEF   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Дрома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LOC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дать-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IMPF.OBJ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S O X V </a:t>
              </a:r>
              <a:endParaRPr lang="ru-RU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Церан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дал подарок 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Дроме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.’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59EEF8-3532-46DE-B061-E42E593A63A4}"/>
                </a:ext>
              </a:extLst>
            </p:cNvPr>
            <p:cNvSpPr txBox="1"/>
            <p:nvPr/>
          </p:nvSpPr>
          <p:spPr>
            <a:xfrm>
              <a:off x="6096000" y="3356529"/>
              <a:ext cx="5835519" cy="206210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tɕaɕi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dʐoma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da    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tsʰamto</a:t>
              </a:r>
              <a:r>
                <a:rPr lang="el-G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χ</a:t>
              </a:r>
              <a:r>
                <a:rPr lang="ru-RU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gə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            o</a:t>
              </a:r>
              <a:r>
                <a:rPr lang="el-GR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χ-</a:t>
              </a:r>
              <a:r>
                <a:rPr lang="en-US" sz="20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tɕo</a:t>
              </a:r>
              <a:r>
                <a:rPr lang="en-US" sz="20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endParaRPr lang="ru-RU" sz="2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pPr algn="just"/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Церан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 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Дрома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LOC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подарок-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SG.INDEF    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дать-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IMPF.OBJ 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S X O V </a:t>
              </a:r>
              <a:endParaRPr lang="ru-RU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‘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Церан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дал </a:t>
              </a:r>
              <a:r>
                <a:rPr lang="ru-RU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Дроме</a:t>
              </a:r>
              <a:r>
                <a:rPr lang="ru-RU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подарок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.’</a:t>
              </a:r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endParaRPr lang="ru-RU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596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56DDD3-6A71-4233-BBA0-6BF381D53A18}"/>
              </a:ext>
            </a:extLst>
          </p:cNvPr>
          <p:cNvSpPr txBox="1"/>
          <p:nvPr/>
        </p:nvSpPr>
        <p:spPr>
          <a:xfrm>
            <a:off x="1138829" y="447870"/>
            <a:ext cx="1017406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Порядок слов может меняться при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топикализации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объекта (прямого/косвенного дополнения)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FB7CB1-72D8-4BBD-9284-4FC92746C811}"/>
              </a:ext>
            </a:extLst>
          </p:cNvPr>
          <p:cNvSpPr txBox="1"/>
          <p:nvPr/>
        </p:nvSpPr>
        <p:spPr>
          <a:xfrm>
            <a:off x="603381" y="1554377"/>
            <a:ext cx="5050970" cy="1785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/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atɕaŋnə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hkudə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dortɕə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ji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saŋ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3SG.ACC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вчера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  ударять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-POS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en-US" sz="105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TOPIC</a:t>
            </a:r>
            <a:r>
              <a:rPr lang="en-US" sz="105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SV</a:t>
            </a:r>
            <a:endParaRPr lang="ru-RU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Дорцзе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его вчера ударил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5A73D-58E4-4D32-BFD8-4B654975346A}"/>
              </a:ext>
            </a:extLst>
          </p:cNvPr>
          <p:cNvSpPr txBox="1"/>
          <p:nvPr/>
        </p:nvSpPr>
        <p:spPr>
          <a:xfrm>
            <a:off x="5654351" y="1554377"/>
            <a:ext cx="5658545" cy="1785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/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lapsi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-da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</a:t>
            </a:r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əra-tɕə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лапси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-LOC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жертва  жечь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-IMPF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sz="105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TOPIC</a:t>
            </a:r>
            <a:r>
              <a:rPr lang="ru-RU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OV</a:t>
            </a:r>
            <a:endParaRPr lang="ru-RU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На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лапси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устраивали жертвоприношение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08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1BDB6-795F-4B32-9E8A-1C5F24A9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76695"/>
            <a:ext cx="9966960" cy="2926080"/>
          </a:xfrm>
        </p:spPr>
        <p:txBody>
          <a:bodyPr/>
          <a:lstStyle/>
          <a:p>
            <a:r>
              <a:rPr lang="ru-RU" sz="2800" b="1" dirty="0"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Другие особенности</a:t>
            </a:r>
            <a:br>
              <a:rPr lang="ru-RU" sz="2400" dirty="0">
                <a:solidFill>
                  <a:srgbClr val="00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570C4-16A5-4B7C-9D43-1AC3875F8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595" y="3766998"/>
            <a:ext cx="8767860" cy="138816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360"/>
              </a:spcBef>
            </a:pP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78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1B1031-34B7-440A-B185-B272BA133866}"/>
              </a:ext>
            </a:extLst>
          </p:cNvPr>
          <p:cNvSpPr txBox="1"/>
          <p:nvPr/>
        </p:nvSpPr>
        <p:spPr>
          <a:xfrm>
            <a:off x="1634802" y="1510377"/>
            <a:ext cx="859155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dʐoma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[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roŋ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=da            o-ki]</a:t>
            </a:r>
            <a:r>
              <a:rPr lang="en-US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kʰəl-tɕo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Дрома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1SG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город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-LOC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идти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-FUT.SUBJ=QUOT.IMPF    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говорить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Дрома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сказала: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“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пойду в город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”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AB85B-008F-46A6-9CB1-86844076349F}"/>
              </a:ext>
            </a:extLst>
          </p:cNvPr>
          <p:cNvSpPr txBox="1"/>
          <p:nvPr/>
        </p:nvSpPr>
        <p:spPr>
          <a:xfrm>
            <a:off x="1634802" y="3279473"/>
            <a:ext cx="859155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[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su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jinjə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χ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-da            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jindamənda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ʂakə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kʰər-na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]</a:t>
            </a:r>
            <a:r>
              <a:rPr lang="en-US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так английский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-LOC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точно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хороший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требоваться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-DUR=QUOT.IMPF.OBJ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(Он сказал):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“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Так что у ученика точно должен быть хороший английский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”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’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4E48C3-B85F-4E79-B0D9-C549724E47E2}"/>
              </a:ext>
            </a:extLst>
          </p:cNvPr>
          <p:cNvSpPr txBox="1"/>
          <p:nvPr/>
        </p:nvSpPr>
        <p:spPr>
          <a:xfrm>
            <a:off x="1634803" y="5048569"/>
            <a:ext cx="859155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[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o-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çi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]</a:t>
            </a:r>
            <a:r>
              <a:rPr lang="en-US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tɕi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1SG    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идти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-FUT    NEG.COP</a:t>
            </a:r>
            <a:r>
              <a:rPr lang="en-US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.SUBJ=QUOT.IMPF.SUBJ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не пойду туда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’ (‘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говорю: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“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Я не пойду туда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”.’)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EE2D5-E950-46CA-8488-8184E203226B}"/>
              </a:ext>
            </a:extLst>
          </p:cNvPr>
          <p:cNvSpPr txBox="1"/>
          <p:nvPr/>
        </p:nvSpPr>
        <p:spPr>
          <a:xfrm>
            <a:off x="4469233" y="239770"/>
            <a:ext cx="260039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Цитационные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 частицы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71D7C9-7782-4D94-BF6A-83D2ACF5F5C0}"/>
              </a:ext>
            </a:extLst>
          </p:cNvPr>
          <p:cNvSpPr txBox="1"/>
          <p:nvPr/>
        </p:nvSpPr>
        <p:spPr>
          <a:xfrm>
            <a:off x="2371141" y="736574"/>
            <a:ext cx="7449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ru-RU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цитационный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комплемент – не финальная составляющая 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tɕo</a:t>
            </a:r>
            <a:r>
              <a:rPr lang="en-US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- </a:t>
            </a:r>
            <a:r>
              <a:rPr lang="en-US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tɕi</a:t>
            </a:r>
            <a:r>
              <a:rPr lang="en-US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цитационный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комплемент -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финальная составляющая</a:t>
            </a:r>
          </a:p>
        </p:txBody>
      </p:sp>
    </p:spTree>
    <p:extLst>
      <p:ext uri="{BB962C8B-B14F-4D97-AF65-F5344CB8AC3E}">
        <p14:creationId xmlns:p14="http://schemas.microsoft.com/office/powerpoint/2010/main" val="1342668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DDEFBC-589C-4704-BBB6-179D4447366B}"/>
              </a:ext>
            </a:extLst>
          </p:cNvPr>
          <p:cNvSpPr txBox="1"/>
          <p:nvPr/>
        </p:nvSpPr>
        <p:spPr>
          <a:xfrm>
            <a:off x="925723" y="759022"/>
            <a:ext cx="790535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[</a:t>
            </a:r>
            <a:r>
              <a:rPr lang="en-US" sz="2000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oroŋ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tʰər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ʁali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-la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-to]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kʰəl-saŋ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ja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3SG.</a:t>
            </a:r>
            <a:r>
              <a:rPr lang="en-U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LOG</a:t>
            </a:r>
            <a:r>
              <a:rPr lang="ru-RU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то-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ACC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смотреть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-PURP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делать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-PERF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говорить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-POS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PRT 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‘(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Он</a:t>
            </a:r>
            <a:r>
              <a:rPr lang="en-US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сказал, что он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пошел посмотреть на это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2FAF9-4C9D-4CAC-83F1-AB5D4364A355}"/>
              </a:ext>
            </a:extLst>
          </p:cNvPr>
          <p:cNvSpPr txBox="1"/>
          <p:nvPr/>
        </p:nvSpPr>
        <p:spPr>
          <a:xfrm>
            <a:off x="925723" y="2367244"/>
            <a:ext cx="8274262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возможно использование обычного личного местоимения:</a:t>
            </a:r>
          </a:p>
          <a:p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dʐoma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[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atɕaŋ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roŋ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da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o-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gi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]=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kʰəl-tɕo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Дрома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</a:t>
            </a:r>
            <a:r>
              <a:rPr lang="en-US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3SG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город-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LOC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идти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-FUT.SUBJ=QUOT.IMPF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говорить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Дрома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сказала, что она</a:t>
            </a:r>
            <a:r>
              <a:rPr lang="en-US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пойдет в город.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’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207A7-0B5E-412B-9D7A-A1B1CDF9E3AE}"/>
              </a:ext>
            </a:extLst>
          </p:cNvPr>
          <p:cNvSpPr txBox="1"/>
          <p:nvPr/>
        </p:nvSpPr>
        <p:spPr>
          <a:xfrm>
            <a:off x="4655975" y="241867"/>
            <a:ext cx="42916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Логофорическое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(-</a:t>
            </a:r>
            <a:r>
              <a:rPr lang="ru-RU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ие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местоимение(-я)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4DD08-EC36-4911-A28E-53F137D77A29}"/>
              </a:ext>
            </a:extLst>
          </p:cNvPr>
          <p:cNvSpPr txBox="1"/>
          <p:nvPr/>
        </p:nvSpPr>
        <p:spPr>
          <a:xfrm>
            <a:off x="925723" y="4591019"/>
            <a:ext cx="9556879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лог. местоимение в зависимой клаузе может стоять в косвенном падеже:</a:t>
            </a:r>
          </a:p>
          <a:p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aku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[</a:t>
            </a:r>
            <a:r>
              <a:rPr lang="en-US" sz="2000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oroŋ</a:t>
            </a:r>
            <a:r>
              <a:rPr lang="en-US" sz="2000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da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kormu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ki]=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tɕə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</a:t>
            </a:r>
            <a:r>
              <a:rPr lang="en-US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kʰəl-tɕo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женщина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3SG.</a:t>
            </a:r>
            <a:r>
              <a:rPr lang="en-U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LOC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деньги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NEG.COP1.SUBJ=QUOT.IMPF </a:t>
            </a:r>
            <a:r>
              <a:rPr lang="ru-R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говорить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-IMPF.OBJ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‘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Женщина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сказала, что у нее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нет денег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.’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3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A51E92-69AA-46D5-A99F-CA4151D02C84}"/>
              </a:ext>
            </a:extLst>
          </p:cNvPr>
          <p:cNvSpPr txBox="1"/>
          <p:nvPr/>
        </p:nvSpPr>
        <p:spPr>
          <a:xfrm>
            <a:off x="2854018" y="539992"/>
            <a:ext cx="3669263" cy="619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 лицо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2 лицо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3 лицо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ACC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аккузатив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ANTIC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антикаузатив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декаузатив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CAUS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каузатив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COND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кондиционал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COP</a:t>
            </a:r>
            <a:r>
              <a:rPr lang="en-US" sz="12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wa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wi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COP</a:t>
            </a:r>
            <a:r>
              <a:rPr lang="en-US" sz="12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ba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/bi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DU  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дуалис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DUR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дуратив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EMPH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эмфатив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FUT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футурум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GEN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генетив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IMPF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имперфект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LOC  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локатив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LOG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логофорическое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местоимение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7A94A-8916-4775-88D8-1DC98240A428}"/>
              </a:ext>
            </a:extLst>
          </p:cNvPr>
          <p:cNvSpPr txBox="1"/>
          <p:nvPr/>
        </p:nvSpPr>
        <p:spPr>
          <a:xfrm>
            <a:off x="6473109" y="539992"/>
            <a:ext cx="4173118" cy="619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NDEF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неопределенность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NEG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отрицание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объект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OBJ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объектная форма 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speaker perspective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PAU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паукальность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PERF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перфект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PL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множественное число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POS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эпистемическая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возможность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PRED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POSS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поссесивный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предикат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PRT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частица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PURP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цель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QUOT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цитационная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частица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RECP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реципрокальность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субъект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SG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единственное число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SUBJ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субъектная форма </a:t>
            </a: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speaker perspective</a:t>
            </a:r>
            <a:endParaRPr lang="ru-RU" sz="16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 </a:t>
            </a:r>
            <a:r>
              <a:rPr lang="ru-RU" sz="16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глагол</a:t>
            </a:r>
            <a:endParaRPr lang="ru-R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5E9171-039D-4FB1-B251-D81430B3E62B}"/>
              </a:ext>
            </a:extLst>
          </p:cNvPr>
          <p:cNvSpPr txBox="1"/>
          <p:nvPr/>
        </p:nvSpPr>
        <p:spPr>
          <a:xfrm>
            <a:off x="233265" y="254639"/>
            <a:ext cx="26709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СПИСОК СОКРАЩЕНИЙ</a:t>
            </a:r>
          </a:p>
        </p:txBody>
      </p:sp>
    </p:spTree>
    <p:extLst>
      <p:ext uri="{BB962C8B-B14F-4D97-AF65-F5344CB8AC3E}">
        <p14:creationId xmlns:p14="http://schemas.microsoft.com/office/powerpoint/2010/main" val="2267566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1BD947-AE8E-48D1-9AB6-289DF59E445D}"/>
              </a:ext>
            </a:extLst>
          </p:cNvPr>
          <p:cNvSpPr txBox="1"/>
          <p:nvPr/>
        </p:nvSpPr>
        <p:spPr>
          <a:xfrm>
            <a:off x="369088" y="1259633"/>
            <a:ext cx="114538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hlinkClick r:id="rId2"/>
              </a:rPr>
              <a:t>https://glottolog.org/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hlinkClick r:id="rId3"/>
              </a:rPr>
              <a:t>https://www.endangeredlanguages.com/lang/8198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GRAMMAR OF BAO’AN TU, A MONGOLIC LANGUAGE OF NORTHWEST CHINA. Robert Wayne Fried, 2010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БАОАНЬСКИЙ ЯЗЫК. Х. Б. Тодаева, 1964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DD4EEE-30C9-44CC-A602-BCF6FB624CDF}"/>
              </a:ext>
            </a:extLst>
          </p:cNvPr>
          <p:cNvSpPr txBox="1"/>
          <p:nvPr/>
        </p:nvSpPr>
        <p:spPr>
          <a:xfrm>
            <a:off x="434402" y="438538"/>
            <a:ext cx="15510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>
                <a:latin typeface="Cambria Math" panose="02040503050406030204" pitchFamily="18" charset="0"/>
                <a:ea typeface="Cambria Math" panose="02040503050406030204" pitchFamily="18" charset="0"/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85309940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2207</TotalTime>
  <Words>1856</Words>
  <Application>Microsoft Office PowerPoint</Application>
  <PresentationFormat>Широкоэкранный</PresentationFormat>
  <Paragraphs>372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Arial</vt:lpstr>
      <vt:lpstr>Arial Rounded MT Bold</vt:lpstr>
      <vt:lpstr>Calibri</vt:lpstr>
      <vt:lpstr>Cambria Math</vt:lpstr>
      <vt:lpstr>Corbel</vt:lpstr>
      <vt:lpstr>Courier New</vt:lpstr>
      <vt:lpstr>Segoe UI</vt:lpstr>
      <vt:lpstr>Segoe UI Semibold</vt:lpstr>
      <vt:lpstr>Times New Roman</vt:lpstr>
      <vt:lpstr>Базис</vt:lpstr>
      <vt:lpstr> Баоаньский язык</vt:lpstr>
      <vt:lpstr>Презентация PowerPoint</vt:lpstr>
      <vt:lpstr>Презентация PowerPoint</vt:lpstr>
      <vt:lpstr>Презентация PowerPoint</vt:lpstr>
      <vt:lpstr>Презентация PowerPoint</vt:lpstr>
      <vt:lpstr>Типологические характеристики</vt:lpstr>
      <vt:lpstr>Степень свободы выражения грамматических значений </vt:lpstr>
      <vt:lpstr>Презентация PowerPoint</vt:lpstr>
      <vt:lpstr>Презентация PowerPoint</vt:lpstr>
      <vt:lpstr>Презентация PowerPoint</vt:lpstr>
      <vt:lpstr>Характер границы между морфемами  </vt:lpstr>
      <vt:lpstr>Презентация PowerPoint</vt:lpstr>
      <vt:lpstr>Презентация PowerPoint</vt:lpstr>
      <vt:lpstr>Локус маркирования  ПИГ   </vt:lpstr>
      <vt:lpstr>Презентация PowerPoint</vt:lpstr>
      <vt:lpstr>Локус маркирования  предикация   </vt:lpstr>
      <vt:lpstr>Презентация PowerPoint</vt:lpstr>
      <vt:lpstr>Презентация PowerPoint</vt:lpstr>
      <vt:lpstr>Презентация PowerPoint</vt:lpstr>
      <vt:lpstr>Тип ролевой кодировки   </vt:lpstr>
      <vt:lpstr>Презентация PowerPoint</vt:lpstr>
      <vt:lpstr>Презентация PowerPoint</vt:lpstr>
      <vt:lpstr>Базовый порядок слов   </vt:lpstr>
      <vt:lpstr>Презентация PowerPoint</vt:lpstr>
      <vt:lpstr>Презентация PowerPoint</vt:lpstr>
      <vt:lpstr>Другие особенности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Степень свободы выражения грамматических значений</dc:title>
  <dc:creator>Вера Краснобаева</dc:creator>
  <cp:lastModifiedBy>Вера Краснобаева</cp:lastModifiedBy>
  <cp:revision>10</cp:revision>
  <dcterms:created xsi:type="dcterms:W3CDTF">2022-03-24T20:13:50Z</dcterms:created>
  <dcterms:modified xsi:type="dcterms:W3CDTF">2022-05-29T12:12:05Z</dcterms:modified>
</cp:coreProperties>
</file>