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72" r:id="rId3"/>
    <p:sldId id="270" r:id="rId4"/>
    <p:sldId id="267" r:id="rId5"/>
    <p:sldId id="266" r:id="rId6"/>
    <p:sldId id="273" r:id="rId7"/>
    <p:sldId id="257" r:id="rId8"/>
    <p:sldId id="259" r:id="rId9"/>
    <p:sldId id="260" r:id="rId10"/>
    <p:sldId id="261" r:id="rId11"/>
    <p:sldId id="262" r:id="rId12"/>
    <p:sldId id="263" r:id="rId13"/>
    <p:sldId id="265" r:id="rId14"/>
    <p:sldId id="268" r:id="rId15"/>
    <p:sldId id="269" r:id="rId16"/>
    <p:sldId id="271" r:id="rId17"/>
    <p:sldId id="264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97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A5259-4CBE-4BD8-9404-9E9E9EF6FE65}" type="datetimeFigureOut">
              <a:rPr lang="ru-RU" smtClean="0"/>
              <a:t>20.05.2025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11B3D-5F80-4418-9BEE-1C1823B8B48B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4574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A5259-4CBE-4BD8-9404-9E9E9EF6FE65}" type="datetimeFigureOut">
              <a:rPr lang="ru-RU" smtClean="0"/>
              <a:t>20.05.2025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11B3D-5F80-4418-9BEE-1C1823B8B4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7193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A5259-4CBE-4BD8-9404-9E9E9EF6FE65}" type="datetimeFigureOut">
              <a:rPr lang="ru-RU" smtClean="0"/>
              <a:t>20.05.2025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11B3D-5F80-4418-9BEE-1C1823B8B48B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1168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A5259-4CBE-4BD8-9404-9E9E9EF6FE65}" type="datetimeFigureOut">
              <a:rPr lang="ru-RU" smtClean="0"/>
              <a:t>20.05.2025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11B3D-5F80-4418-9BEE-1C1823B8B4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7758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A5259-4CBE-4BD8-9404-9E9E9EF6FE65}" type="datetimeFigureOut">
              <a:rPr lang="ru-RU" smtClean="0"/>
              <a:t>20.05.2025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11B3D-5F80-4418-9BEE-1C1823B8B4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854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A5259-4CBE-4BD8-9404-9E9E9EF6FE65}" type="datetimeFigureOut">
              <a:rPr lang="ru-RU" smtClean="0"/>
              <a:t>20.05.2025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11B3D-5F80-4418-9BEE-1C1823B8B4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4629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A5259-4CBE-4BD8-9404-9E9E9EF6FE65}" type="datetimeFigureOut">
              <a:rPr lang="ru-RU" smtClean="0"/>
              <a:t>20.05.2025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11B3D-5F80-4418-9BEE-1C1823B8B4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8416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FE1A5259-4CBE-4BD8-9404-9E9E9EF6FE65}" type="datetimeFigureOut">
              <a:rPr lang="ru-RU" smtClean="0"/>
              <a:t>20.05.2025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8611B3D-5F80-4418-9BEE-1C1823B8B4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6727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A5259-4CBE-4BD8-9404-9E9E9EF6FE65}" type="datetimeFigureOut">
              <a:rPr lang="ru-RU" smtClean="0"/>
              <a:t>20.05.2025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11B3D-5F80-4418-9BEE-1C1823B8B4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0186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A5259-4CBE-4BD8-9404-9E9E9EF6FE65}" type="datetimeFigureOut">
              <a:rPr lang="ru-RU" smtClean="0"/>
              <a:t>20.05.2025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11B3D-5F80-4418-9BEE-1C1823B8B4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4858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A5259-4CBE-4BD8-9404-9E9E9EF6FE65}" type="datetimeFigureOut">
              <a:rPr lang="ru-RU" smtClean="0"/>
              <a:t>20.05.2025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11B3D-5F80-4418-9BEE-1C1823B8B4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7106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FE1A5259-4CBE-4BD8-9404-9E9E9EF6FE65}" type="datetimeFigureOut">
              <a:rPr lang="ru-RU" smtClean="0"/>
              <a:t>20.05.2025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28611B3D-5F80-4418-9BEE-1C1823B8B48B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2208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minlang.iling-ran.ru/lang/altay-kizhi-yazyk" TargetMode="External"/><Relationship Id="rId2" Type="http://schemas.openxmlformats.org/officeDocument/2006/relationships/hyperlink" Target="https://jazykirf.iling-ran.ru/groups/Tu.%20Gorno-Altai.s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rosstat.gov.ru/storage/mediabank/Tom5_tab6_VPN-2020.xlsx" TargetMode="External"/><Relationship Id="rId4" Type="http://schemas.openxmlformats.org/officeDocument/2006/relationships/hyperlink" Target="https://glottolog.org/resource/languoid/id/sout269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EE8B1E-2075-24E2-5A6E-4E7913606D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0160" y="889461"/>
            <a:ext cx="10058400" cy="3566160"/>
          </a:xfrm>
        </p:spPr>
        <p:txBody>
          <a:bodyPr/>
          <a:lstStyle/>
          <a:p>
            <a:r>
              <a:rPr lang="ru-RU" dirty="0"/>
              <a:t>Алтайский язык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CAD7D83-23FB-BAA9-AC20-E95A2E8B973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Выполнил Иваненко Михаил, </a:t>
            </a:r>
            <a:r>
              <a:rPr lang="ru-RU" dirty="0" err="1"/>
              <a:t>ОТиПЛ</a:t>
            </a:r>
            <a:r>
              <a:rPr lang="ru-RU" dirty="0"/>
              <a:t>, гр.135, 2025</a:t>
            </a:r>
          </a:p>
        </p:txBody>
      </p:sp>
    </p:spTree>
    <p:extLst>
      <p:ext uri="{BB962C8B-B14F-4D97-AF65-F5344CB8AC3E}">
        <p14:creationId xmlns:p14="http://schemas.microsoft.com/office/powerpoint/2010/main" val="11761279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06F281-B762-E195-BE7A-6CFCCCDBE0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Общая информация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1E9984-678B-9DBB-E7AC-C38D438509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2177626"/>
          </a:xfrm>
        </p:spPr>
        <p:txBody>
          <a:bodyPr/>
          <a:lstStyle/>
          <a:p>
            <a:r>
              <a:rPr lang="ru-RU" dirty="0"/>
              <a:t>Название: алтайский язык (также язык </a:t>
            </a:r>
            <a:r>
              <a:rPr lang="ru-RU" dirty="0" err="1"/>
              <a:t>алтай-кижи</a:t>
            </a:r>
            <a:r>
              <a:rPr lang="ru-RU" dirty="0"/>
              <a:t>, </a:t>
            </a:r>
            <a:r>
              <a:rPr lang="ru-RU" dirty="0" err="1"/>
              <a:t>южноалтайский</a:t>
            </a:r>
            <a:r>
              <a:rPr lang="ru-RU" dirty="0"/>
              <a:t> язык, ранее ойротский язык; самоназвание: </a:t>
            </a:r>
            <a:r>
              <a:rPr lang="ru-RU" dirty="0" err="1"/>
              <a:t>алтай</a:t>
            </a:r>
            <a:r>
              <a:rPr lang="ru-RU" dirty="0"/>
              <a:t> </a:t>
            </a:r>
            <a:r>
              <a:rPr lang="ru-RU" dirty="0" err="1"/>
              <a:t>тил</a:t>
            </a:r>
            <a:r>
              <a:rPr lang="ru-RU" dirty="0"/>
              <a:t>)</a:t>
            </a:r>
          </a:p>
          <a:p>
            <a:r>
              <a:rPr lang="ru-RU" dirty="0"/>
              <a:t>Язык алтайцев – народа, проживающего в основном на территории России</a:t>
            </a:r>
          </a:p>
          <a:p>
            <a:r>
              <a:rPr lang="ru-RU" dirty="0"/>
              <a:t>Письменность: на основе кириллицы</a:t>
            </a:r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3462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AB0A13-132D-4072-2C80-50CAC3859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Генеалогическая информация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8D4778F-88F0-0B81-096E-9C2D262460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380038" cy="4351338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Алтайская </a:t>
            </a:r>
            <a:r>
              <a:rPr lang="ru-RU" dirty="0" err="1"/>
              <a:t>макросемья</a:t>
            </a:r>
            <a:r>
              <a:rPr lang="ru-RU" dirty="0"/>
              <a:t> </a:t>
            </a:r>
            <a:r>
              <a:rPr lang="en-US" dirty="0"/>
              <a:t>(Altaic)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Тюркская языковая семья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Кыпчакская ветвь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Центрально-восточная группа</a:t>
            </a:r>
            <a:endParaRPr lang="en-US" dirty="0"/>
          </a:p>
          <a:p>
            <a:pPr marL="0" indent="0">
              <a:buNone/>
            </a:pPr>
            <a:r>
              <a:rPr lang="ru-RU" dirty="0"/>
              <a:t>Либо отдельная горно-алтайская ветвь в тюркских.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ru-RU" dirty="0"/>
              <a:t>Либо один язык с несколькими диалектами, либо несколько отдельных языков (</a:t>
            </a:r>
            <a:r>
              <a:rPr lang="ru-RU" dirty="0" err="1"/>
              <a:t>тубаларский</a:t>
            </a:r>
            <a:r>
              <a:rPr lang="ru-RU" dirty="0"/>
              <a:t>, </a:t>
            </a:r>
            <a:r>
              <a:rPr lang="ru-RU" dirty="0" err="1"/>
              <a:t>теленгитский</a:t>
            </a:r>
            <a:r>
              <a:rPr lang="ru-RU" dirty="0"/>
              <a:t>, </a:t>
            </a:r>
            <a:r>
              <a:rPr lang="ru-RU" dirty="0" err="1"/>
              <a:t>кумандинский</a:t>
            </a:r>
            <a:r>
              <a:rPr lang="ru-RU" dirty="0"/>
              <a:t> и т.д.). 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E69F0025-0210-328A-8D10-BDF46713E9D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18238" y="2289755"/>
            <a:ext cx="4937125" cy="3135741"/>
          </a:xfrm>
        </p:spPr>
      </p:pic>
    </p:spTree>
    <p:extLst>
      <p:ext uri="{BB962C8B-B14F-4D97-AF65-F5344CB8AC3E}">
        <p14:creationId xmlns:p14="http://schemas.microsoft.com/office/powerpoint/2010/main" val="33027090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1CAF92-C4F3-9D75-84C1-CEC77A885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Ареальная информация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1D3343-22F8-512B-4144-4982E2CB4D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257800" cy="4351338"/>
          </a:xfrm>
        </p:spPr>
        <p:txBody>
          <a:bodyPr/>
          <a:lstStyle/>
          <a:p>
            <a:r>
              <a:rPr lang="ru-RU" dirty="0"/>
              <a:t>Ареал: Северная Азия</a:t>
            </a:r>
          </a:p>
          <a:p>
            <a:r>
              <a:rPr lang="ru-RU" dirty="0"/>
              <a:t>Язык распространен в России, преимущественно в Республике Алтай и прилегающих регионах (Алтайский край, Кемеровская, Новосибирская, Томская области).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0035DCCF-BD13-6793-9777-DCB1888E602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14654" y="2154238"/>
            <a:ext cx="2840907" cy="402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E5D9D99-CCAD-1AA5-EE96-5F232117C2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5988" y="2154238"/>
            <a:ext cx="2112038" cy="181210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61DC6A6-3A35-3982-B5B9-04C34507AE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5988" y="4159696"/>
            <a:ext cx="2112038" cy="2017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0182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A0D585-793B-E726-B620-168101F24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Социолингвистическая информация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815C008-66B2-4ECF-868D-B338AB666EB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Число носителей: от 40 до 70 тыс. чел.</a:t>
            </a:r>
          </a:p>
          <a:p>
            <a:r>
              <a:rPr lang="ru-RU" dirty="0"/>
              <a:t>Сферы функционирования: семейно-бытовое общение, образование, культура, СМИ, государственная сфера </a:t>
            </a:r>
          </a:p>
          <a:p>
            <a:r>
              <a:rPr lang="ru-RU" dirty="0"/>
              <a:t>Межпоколенческая передача: сохраняется на заметной территории</a:t>
            </a:r>
          </a:p>
          <a:p>
            <a:r>
              <a:rPr lang="ru-RU" dirty="0"/>
              <a:t>Статус витальности: 3Б-</a:t>
            </a:r>
          </a:p>
          <a:p>
            <a:r>
              <a:rPr lang="ru-RU" dirty="0"/>
              <a:t>Является официальным языком в Республике Алтай.</a:t>
            </a:r>
          </a:p>
          <a:p>
            <a:r>
              <a:rPr lang="ru-RU" dirty="0"/>
              <a:t>Несмотря на широкую сферу использования, в данный момент язык имеет довольно низкий престиж.</a:t>
            </a:r>
          </a:p>
        </p:txBody>
      </p:sp>
      <p:pic>
        <p:nvPicPr>
          <p:cNvPr id="1026" name="Picture 2" descr="Алтайский язык — Википедия">
            <a:extLst>
              <a:ext uri="{FF2B5EF4-FFF2-40B4-BE49-F238E27FC236}">
                <a16:creationId xmlns:a16="http://schemas.microsoft.com/office/drawing/2014/main" id="{00E439BC-9B49-FD13-A40A-B50320953330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84957" y="2070517"/>
            <a:ext cx="2800951" cy="2104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37A3A2F-AC06-54FB-8D4A-40C22930B5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845735"/>
            <a:ext cx="3027997" cy="428269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983499E-93E2-FF0F-59F9-91C547C085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84957" y="4508631"/>
            <a:ext cx="2800952" cy="1360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5114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E18364-7ED3-BD73-E515-494AEB45F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Общая типологическая информация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7080BB-8147-9ABF-3B90-A348FB27A4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/>
              <a:t>Тип выражения грамматических значений:</a:t>
            </a:r>
            <a:r>
              <a:rPr lang="ru-RU" dirty="0"/>
              <a:t> синтетизм (с чертами </a:t>
            </a:r>
            <a:r>
              <a:rPr lang="ru-RU" dirty="0" err="1"/>
              <a:t>аналитизма</a:t>
            </a:r>
            <a:r>
              <a:rPr lang="ru-RU" dirty="0"/>
              <a:t>)</a:t>
            </a:r>
          </a:p>
          <a:p>
            <a:pPr marL="0" indent="0">
              <a:buNone/>
            </a:pPr>
            <a:r>
              <a:rPr lang="ru-RU" b="1" dirty="0"/>
              <a:t>Характер границы между морфемами: </a:t>
            </a:r>
            <a:r>
              <a:rPr lang="ru-RU" dirty="0"/>
              <a:t>агглютинация</a:t>
            </a:r>
          </a:p>
          <a:p>
            <a:pPr marL="0" indent="0">
              <a:buNone/>
            </a:pPr>
            <a:r>
              <a:rPr lang="ru-RU" b="1" dirty="0"/>
              <a:t>Локус маркирования: </a:t>
            </a:r>
            <a:r>
              <a:rPr lang="ru-RU" dirty="0"/>
              <a:t>в </a:t>
            </a:r>
            <a:r>
              <a:rPr lang="ru-RU" dirty="0" err="1"/>
              <a:t>поссессивной</a:t>
            </a:r>
            <a:r>
              <a:rPr lang="ru-RU" dirty="0"/>
              <a:t> именной группе – двойное, в предикации – </a:t>
            </a:r>
            <a:r>
              <a:rPr lang="ru-RU" dirty="0" err="1"/>
              <a:t>зависимостное</a:t>
            </a:r>
            <a:endParaRPr lang="ru-RU" dirty="0"/>
          </a:p>
          <a:p>
            <a:pPr marL="0" indent="0">
              <a:buNone/>
            </a:pPr>
            <a:r>
              <a:rPr lang="ru-RU" b="1" dirty="0"/>
              <a:t>Тип ролевой кодировки: </a:t>
            </a:r>
            <a:r>
              <a:rPr lang="ru-RU" dirty="0"/>
              <a:t>номинативно-</a:t>
            </a:r>
            <a:r>
              <a:rPr lang="ru-RU" dirty="0" err="1"/>
              <a:t>аккузативный</a:t>
            </a:r>
            <a:endParaRPr lang="ru-RU" dirty="0"/>
          </a:p>
          <a:p>
            <a:pPr marL="0" indent="0">
              <a:buNone/>
            </a:pPr>
            <a:r>
              <a:rPr lang="ru-RU" b="1" dirty="0"/>
              <a:t>Базовый порядок слов: </a:t>
            </a:r>
            <a:r>
              <a:rPr lang="en-US" dirty="0"/>
              <a:t>SOV</a:t>
            </a: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62453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EAD79D-F30E-CE76-A58F-C1DF22474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0705"/>
            <a:ext cx="10515600" cy="1055687"/>
          </a:xfrm>
        </p:spPr>
        <p:txBody>
          <a:bodyPr>
            <a:normAutofit fontScale="90000"/>
          </a:bodyPr>
          <a:lstStyle/>
          <a:p>
            <a:r>
              <a:rPr lang="ru-RU" dirty="0"/>
              <a:t>Тип выражения грамматических значений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DBCAC62-3540-DECF-B689-F4DBD74ED8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73944"/>
            <a:ext cx="10515600" cy="48955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600" dirty="0">
                <a:latin typeface="+mj-lt"/>
              </a:rPr>
              <a:t>Синтетизм (с чертами </a:t>
            </a:r>
            <a:r>
              <a:rPr lang="ru-RU" sz="3600" dirty="0" err="1">
                <a:latin typeface="+mj-lt"/>
              </a:rPr>
              <a:t>аналитизма</a:t>
            </a:r>
            <a:r>
              <a:rPr lang="ru-RU" sz="3600" dirty="0">
                <a:latin typeface="+mj-lt"/>
              </a:rPr>
              <a:t>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330327-063D-24E4-CAE0-36872CA18E87}"/>
              </a:ext>
            </a:extLst>
          </p:cNvPr>
          <p:cNvSpPr txBox="1"/>
          <p:nvPr/>
        </p:nvSpPr>
        <p:spPr>
          <a:xfrm>
            <a:off x="838200" y="2631055"/>
            <a:ext cx="44536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СИНТЕТИЗМ: </a:t>
            </a:r>
          </a:p>
          <a:p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Число, падеж, время, принадлежность, отрицание…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A20172-D638-FCA9-3584-BCE04B3D7439}"/>
              </a:ext>
            </a:extLst>
          </p:cNvPr>
          <p:cNvSpPr txBox="1"/>
          <p:nvPr/>
        </p:nvSpPr>
        <p:spPr>
          <a:xfrm>
            <a:off x="838200" y="3768713"/>
            <a:ext cx="36073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kern="1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ойно</a:t>
            </a:r>
            <a:r>
              <a:rPr lang="ru-RU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</a:t>
            </a:r>
            <a:r>
              <a:rPr lang="ru-RU" sz="2000" kern="1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бо</a:t>
            </a:r>
            <a:r>
              <a:rPr lang="ru-RU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</a:t>
            </a:r>
            <a:r>
              <a:rPr lang="ru-RU" sz="2000" kern="1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ды</a:t>
            </a:r>
            <a:r>
              <a:rPr lang="ru-RU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-лар</a:t>
            </a:r>
          </a:p>
          <a:p>
            <a:r>
              <a:rPr lang="ru-RU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играть-</a:t>
            </a:r>
            <a:r>
              <a:rPr lang="en-US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NEG</a:t>
            </a:r>
            <a:r>
              <a:rPr lang="ru-RU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</a:t>
            </a:r>
            <a:r>
              <a:rPr lang="en-US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PAST.EXP</a:t>
            </a:r>
            <a:r>
              <a:rPr lang="ru-RU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-3</a:t>
            </a:r>
            <a:r>
              <a:rPr lang="en-US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Pl</a:t>
            </a:r>
            <a:endParaRPr lang="ru-RU" sz="2000" kern="100" dirty="0">
              <a:solidFill>
                <a:schemeClr val="tx1">
                  <a:lumMod val="75000"/>
                  <a:lumOff val="25000"/>
                </a:schemeClr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ru-RU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‘они не играли’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14E4C8-7D93-BD1B-1B89-72E54F14B6A1}"/>
              </a:ext>
            </a:extLst>
          </p:cNvPr>
          <p:cNvSpPr txBox="1"/>
          <p:nvPr/>
        </p:nvSpPr>
        <p:spPr>
          <a:xfrm>
            <a:off x="838200" y="4906371"/>
            <a:ext cx="407957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kern="1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эрин</a:t>
            </a:r>
            <a:r>
              <a:rPr lang="ru-RU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-дер-и-</a:t>
            </a:r>
            <a:r>
              <a:rPr lang="ru-RU" sz="2000" i="1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н</a:t>
            </a:r>
            <a:r>
              <a:rPr lang="ru-RU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-де </a:t>
            </a:r>
          </a:p>
          <a:p>
            <a:r>
              <a:rPr lang="ru-RU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губа</a:t>
            </a:r>
            <a:r>
              <a:rPr lang="en-US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-Pl-P</a:t>
            </a:r>
            <a:r>
              <a:rPr lang="en-US" sz="20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OSS</a:t>
            </a:r>
            <a:r>
              <a:rPr lang="en-US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.3Sg-[POSS.3Sg]-LOC</a:t>
            </a:r>
            <a:endParaRPr lang="ru-RU" sz="2000" kern="100" dirty="0">
              <a:solidFill>
                <a:schemeClr val="tx1">
                  <a:lumMod val="75000"/>
                  <a:lumOff val="25000"/>
                </a:schemeClr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ru-RU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‘на его губах’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78C796-7E1A-04DF-9A94-6DBECBD5A6C8}"/>
              </a:ext>
            </a:extLst>
          </p:cNvPr>
          <p:cNvSpPr txBox="1"/>
          <p:nvPr/>
        </p:nvSpPr>
        <p:spPr>
          <a:xfrm>
            <a:off x="5633231" y="2631054"/>
            <a:ext cx="49238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АНАЛИТИЗМ: </a:t>
            </a:r>
          </a:p>
          <a:p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Некоторые времена, послелоги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AB6228-36A2-B5F9-D364-520CB8843435}"/>
              </a:ext>
            </a:extLst>
          </p:cNvPr>
          <p:cNvSpPr txBox="1"/>
          <p:nvPr/>
        </p:nvSpPr>
        <p:spPr>
          <a:xfrm>
            <a:off x="5633232" y="3768713"/>
            <a:ext cx="62831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kern="1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кычыр</a:t>
            </a:r>
            <a:r>
              <a:rPr lang="en-US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-</a:t>
            </a:r>
            <a:r>
              <a:rPr lang="ru-RU" sz="2000" kern="1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ып</a:t>
            </a:r>
            <a:r>
              <a:rPr lang="ru-RU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      тур</a:t>
            </a:r>
            <a:r>
              <a:rPr lang="en-US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-</a:t>
            </a:r>
            <a:r>
              <a:rPr lang="ru-RU" sz="2000" kern="1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ган</a:t>
            </a:r>
            <a:r>
              <a:rPr lang="en-US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-</a:t>
            </a:r>
            <a:r>
              <a:rPr lang="en-US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Cambria Math" panose="02040503050406030204" pitchFamily="18" charset="0"/>
              </a:rPr>
              <a:t>∅</a:t>
            </a:r>
            <a:r>
              <a:rPr lang="en-US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               э</a:t>
            </a:r>
            <a:r>
              <a:rPr lang="en-US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-</a:t>
            </a:r>
            <a:r>
              <a:rPr lang="ru-RU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ди</a:t>
            </a:r>
            <a:r>
              <a:rPr lang="en-US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-</a:t>
            </a:r>
            <a:r>
              <a:rPr lang="en-US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Cambria Math" panose="02040503050406030204" pitchFamily="18" charset="0"/>
              </a:rPr>
              <a:t>∅</a:t>
            </a:r>
            <a:endParaRPr lang="ru-RU" sz="2000" kern="100" dirty="0">
              <a:solidFill>
                <a:schemeClr val="tx1">
                  <a:lumMod val="75000"/>
                  <a:lumOff val="25000"/>
                </a:schemeClr>
              </a:solidFill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ru-RU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читать</a:t>
            </a:r>
            <a:r>
              <a:rPr lang="en-US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-ADV </a:t>
            </a:r>
            <a:r>
              <a:rPr lang="ru-RU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   стоять</a:t>
            </a:r>
            <a:r>
              <a:rPr lang="en-US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-PERF-</a:t>
            </a:r>
            <a:r>
              <a:rPr lang="en-US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Cambria Math" panose="02040503050406030204" pitchFamily="18" charset="0"/>
              </a:rPr>
              <a:t>∅</a:t>
            </a:r>
            <a:r>
              <a:rPr lang="en-US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      быть</a:t>
            </a:r>
            <a:r>
              <a:rPr lang="en-US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-PAST.EXP-3Sg</a:t>
            </a:r>
            <a:endParaRPr lang="ru-RU" sz="2000" kern="100" dirty="0">
              <a:solidFill>
                <a:schemeClr val="tx1">
                  <a:lumMod val="75000"/>
                  <a:lumOff val="25000"/>
                </a:schemeClr>
              </a:solidFill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ru-RU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‘он читал’ </a:t>
            </a:r>
            <a:r>
              <a:rPr lang="en-US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(</a:t>
            </a:r>
            <a:r>
              <a:rPr lang="ru-RU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Плюсквамперфект</a:t>
            </a:r>
            <a:r>
              <a:rPr lang="en-US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II)</a:t>
            </a:r>
            <a:endParaRPr lang="ru-RU" sz="2000" kern="100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83754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4C6B6-DDF6-B1B0-29EC-60CBCE2134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7D9DAC-C750-C8AB-C9AB-68268A534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5825"/>
            <a:ext cx="10515600" cy="1055687"/>
          </a:xfrm>
        </p:spPr>
        <p:txBody>
          <a:bodyPr>
            <a:normAutofit/>
          </a:bodyPr>
          <a:lstStyle/>
          <a:p>
            <a:r>
              <a:rPr lang="ru-RU" dirty="0"/>
              <a:t>Характер границы между морфемами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F5588EC-AAC2-F48D-66C5-6D583A950C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61949"/>
            <a:ext cx="10515600" cy="48955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600" dirty="0">
                <a:latin typeface="+mj-lt"/>
              </a:rPr>
              <a:t>Агглютинация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85A055-16CD-CACA-27A1-58684804AAA1}"/>
              </a:ext>
            </a:extLst>
          </p:cNvPr>
          <p:cNvSpPr txBox="1"/>
          <p:nvPr/>
        </p:nvSpPr>
        <p:spPr>
          <a:xfrm>
            <a:off x="838200" y="2651944"/>
            <a:ext cx="3578157" cy="3614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buNone/>
            </a:pPr>
            <a:r>
              <a:rPr lang="ru-RU" sz="2000" kern="1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агаш</a:t>
            </a:r>
            <a:r>
              <a:rPr lang="ru-RU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– ‘дерево’</a:t>
            </a:r>
          </a:p>
          <a:p>
            <a:pPr>
              <a:lnSpc>
                <a:spcPct val="115000"/>
              </a:lnSpc>
              <a:buNone/>
            </a:pPr>
            <a:endParaRPr lang="ru-RU" sz="2000" kern="100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buNone/>
            </a:pPr>
            <a:r>
              <a:rPr lang="ru-RU" sz="2000" kern="1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агаш</a:t>
            </a:r>
            <a:r>
              <a:rPr lang="ru-RU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-тар – ‘деревья’</a:t>
            </a:r>
          </a:p>
          <a:p>
            <a:pPr>
              <a:lnSpc>
                <a:spcPct val="115000"/>
              </a:lnSpc>
              <a:buNone/>
            </a:pPr>
            <a:r>
              <a:rPr lang="ru-RU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дерево-</a:t>
            </a:r>
            <a:r>
              <a:rPr lang="en-US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Pl</a:t>
            </a:r>
            <a:endParaRPr lang="ru-RU" sz="2000" kern="100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buNone/>
            </a:pPr>
            <a:endParaRPr lang="ru-RU" sz="2000" kern="100" dirty="0">
              <a:solidFill>
                <a:schemeClr val="tx1">
                  <a:lumMod val="75000"/>
                  <a:lumOff val="25000"/>
                </a:schemeClr>
              </a:solidFill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buNone/>
            </a:pPr>
            <a:r>
              <a:rPr lang="ru-RU" sz="2000" kern="1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агаж-ыбыс</a:t>
            </a:r>
            <a:r>
              <a:rPr lang="ru-RU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– ‘наше дерево’</a:t>
            </a:r>
          </a:p>
          <a:p>
            <a:pPr>
              <a:lnSpc>
                <a:spcPct val="115000"/>
              </a:lnSpc>
              <a:buNone/>
            </a:pPr>
            <a:r>
              <a:rPr lang="ru-RU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дерево-</a:t>
            </a:r>
            <a:r>
              <a:rPr lang="en-US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POSS.1Pl</a:t>
            </a:r>
            <a:endParaRPr lang="ru-RU" sz="2000" kern="100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buNone/>
            </a:pPr>
            <a:endParaRPr lang="ru-RU" sz="2000" kern="100" dirty="0">
              <a:solidFill>
                <a:schemeClr val="tx1">
                  <a:lumMod val="75000"/>
                  <a:lumOff val="25000"/>
                </a:schemeClr>
              </a:solidFill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buNone/>
            </a:pPr>
            <a:r>
              <a:rPr lang="ru-RU" sz="2000" kern="1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агаш</a:t>
            </a:r>
            <a:r>
              <a:rPr lang="ru-RU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-ка – ‘дереву’ (</a:t>
            </a:r>
            <a:r>
              <a:rPr lang="en-US" sz="2000" kern="100" dirty="0">
                <a:solidFill>
                  <a:schemeClr val="tx1">
                    <a:lumMod val="75000"/>
                    <a:lumOff val="25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DAT.</a:t>
            </a:r>
            <a:r>
              <a:rPr lang="ru-RU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15000"/>
              </a:lnSpc>
              <a:buNone/>
            </a:pPr>
            <a:r>
              <a:rPr lang="ru-RU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дерево-</a:t>
            </a:r>
            <a:r>
              <a:rPr lang="en-US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DAT</a:t>
            </a:r>
            <a:endParaRPr lang="ru-RU" sz="2000" kern="100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EA5F5D-1F88-C3EB-AEF3-8A89D3005DBE}"/>
              </a:ext>
            </a:extLst>
          </p:cNvPr>
          <p:cNvSpPr txBox="1"/>
          <p:nvPr/>
        </p:nvSpPr>
        <p:spPr>
          <a:xfrm>
            <a:off x="6096000" y="4105162"/>
            <a:ext cx="44688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kern="1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Агаш</a:t>
            </a:r>
            <a:r>
              <a:rPr lang="ru-RU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-тар-</a:t>
            </a:r>
            <a:r>
              <a:rPr lang="ru-RU" sz="2000" kern="1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ыбыс</a:t>
            </a:r>
            <a:r>
              <a:rPr lang="ru-RU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-ка – ‘нашим деревьям’ </a:t>
            </a:r>
          </a:p>
          <a:p>
            <a:r>
              <a:rPr lang="ru-RU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дерево</a:t>
            </a:r>
            <a:r>
              <a:rPr lang="en-US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-Pl-</a:t>
            </a:r>
            <a:r>
              <a:rPr lang="en-US" sz="2000" kern="100" dirty="0">
                <a:solidFill>
                  <a:schemeClr val="tx1">
                    <a:lumMod val="75000"/>
                    <a:lumOff val="25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POSS</a:t>
            </a:r>
            <a:r>
              <a:rPr lang="en-US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.1Pl-DAT</a:t>
            </a:r>
            <a:endParaRPr lang="ru-RU" sz="2000" kern="100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93945D39-3BE1-F544-9537-0EC43B034E40}"/>
              </a:ext>
            </a:extLst>
          </p:cNvPr>
          <p:cNvCxnSpPr>
            <a:cxnSpLocks/>
            <a:stCxn id="4" idx="3"/>
            <a:endCxn id="9" idx="1"/>
          </p:cNvCxnSpPr>
          <p:nvPr/>
        </p:nvCxnSpPr>
        <p:spPr>
          <a:xfrm flipV="1">
            <a:off x="4416357" y="4459105"/>
            <a:ext cx="1679643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04251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5FDEE5-1EAD-437C-67D2-6A173722A0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874FC8-4F1C-1615-7991-80B8482618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055687"/>
          </a:xfrm>
        </p:spPr>
        <p:txBody>
          <a:bodyPr/>
          <a:lstStyle/>
          <a:p>
            <a:r>
              <a:rPr lang="ru-RU" dirty="0"/>
              <a:t>Локус маркирования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1C426CC-D756-A051-58FF-7168F2351B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63259"/>
            <a:ext cx="10515600" cy="60379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600" dirty="0">
                <a:latin typeface="+mj-lt"/>
              </a:rPr>
              <a:t>В </a:t>
            </a:r>
            <a:r>
              <a:rPr lang="ru-RU" sz="3600" dirty="0" err="1">
                <a:latin typeface="+mj-lt"/>
              </a:rPr>
              <a:t>посессивной</a:t>
            </a:r>
            <a:r>
              <a:rPr lang="ru-RU" sz="3600" dirty="0">
                <a:latin typeface="+mj-lt"/>
              </a:rPr>
              <a:t> именной группе: двойное</a:t>
            </a:r>
          </a:p>
          <a:p>
            <a:pPr marL="0" indent="0">
              <a:buNone/>
            </a:pPr>
            <a:endParaRPr lang="ru-RU" sz="3600" dirty="0">
              <a:latin typeface="+mj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06F59A0-AEDD-005E-ADEC-8B6C638C70D2}"/>
              </a:ext>
            </a:extLst>
          </p:cNvPr>
          <p:cNvSpPr txBox="1"/>
          <p:nvPr/>
        </p:nvSpPr>
        <p:spPr>
          <a:xfrm>
            <a:off x="3150028" y="3730187"/>
            <a:ext cx="4453647" cy="1701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ада-</a:t>
            </a:r>
            <a:r>
              <a:rPr lang="ru-RU" sz="2400" kern="1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ныҥ</a:t>
            </a:r>
            <a:r>
              <a:rPr lang="ru-RU" sz="24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      ака-</a:t>
            </a:r>
            <a:r>
              <a:rPr lang="ru-RU" sz="2400" kern="1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зы</a:t>
            </a:r>
            <a:endParaRPr lang="ru-RU" sz="2400" kern="100" dirty="0">
              <a:solidFill>
                <a:schemeClr val="tx1">
                  <a:lumMod val="75000"/>
                  <a:lumOff val="25000"/>
                </a:schemeClr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4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отец-</a:t>
            </a:r>
            <a:r>
              <a:rPr lang="en-US" sz="24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GEN </a:t>
            </a:r>
            <a:r>
              <a:rPr lang="ru-RU" sz="24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  брат-</a:t>
            </a:r>
            <a:r>
              <a:rPr lang="en-US" sz="24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POSS</a:t>
            </a:r>
            <a:r>
              <a:rPr lang="ru-RU" sz="24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.3</a:t>
            </a:r>
            <a:r>
              <a:rPr lang="en-US" sz="24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Sg</a:t>
            </a:r>
            <a:endParaRPr lang="ru-RU" sz="2400" kern="100" dirty="0">
              <a:solidFill>
                <a:schemeClr val="tx1">
                  <a:lumMod val="75000"/>
                  <a:lumOff val="25000"/>
                </a:schemeClr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4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‘Брат отца’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036DB1B-1729-5369-B88F-7EA583A62AAA}"/>
              </a:ext>
            </a:extLst>
          </p:cNvPr>
          <p:cNvSpPr txBox="1"/>
          <p:nvPr/>
        </p:nvSpPr>
        <p:spPr>
          <a:xfrm>
            <a:off x="838200" y="2598003"/>
            <a:ext cx="92101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 обладателе – аффикс родительного («притяжательного») падежа,</a:t>
            </a:r>
          </a:p>
          <a:p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 обладаемом – 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посессивный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аффикс</a:t>
            </a:r>
          </a:p>
        </p:txBody>
      </p:sp>
    </p:spTree>
    <p:extLst>
      <p:ext uri="{BB962C8B-B14F-4D97-AF65-F5344CB8AC3E}">
        <p14:creationId xmlns:p14="http://schemas.microsoft.com/office/powerpoint/2010/main" val="40282136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B8997A-FEDA-26BC-2D66-5EC13FAAF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028AEE-517F-E9AD-2E6A-DAC0BCA9E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055687"/>
          </a:xfrm>
        </p:spPr>
        <p:txBody>
          <a:bodyPr/>
          <a:lstStyle/>
          <a:p>
            <a:r>
              <a:rPr lang="ru-RU" dirty="0"/>
              <a:t>Локус маркирования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BCE1269-6CFF-A92A-C308-D71E84BB94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71247"/>
            <a:ext cx="10864174" cy="60379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600" dirty="0">
                <a:latin typeface="+mj-lt"/>
              </a:rPr>
              <a:t>В предикации: </a:t>
            </a:r>
            <a:r>
              <a:rPr lang="ru-RU" sz="3600" dirty="0" err="1">
                <a:latin typeface="+mj-lt"/>
              </a:rPr>
              <a:t>зависимостное</a:t>
            </a:r>
            <a:r>
              <a:rPr lang="ru-RU" sz="3600" dirty="0">
                <a:latin typeface="+mj-lt"/>
              </a:rPr>
              <a:t> (с чертами вершинного)</a:t>
            </a:r>
          </a:p>
          <a:p>
            <a:pPr marL="0" indent="0">
              <a:buNone/>
            </a:pPr>
            <a:endParaRPr lang="ru-RU" sz="3600" dirty="0">
              <a:latin typeface="+mj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29E02F-10FE-1746-BEB8-7B87F639690C}"/>
              </a:ext>
            </a:extLst>
          </p:cNvPr>
          <p:cNvSpPr txBox="1"/>
          <p:nvPr/>
        </p:nvSpPr>
        <p:spPr>
          <a:xfrm>
            <a:off x="2395486" y="3820471"/>
            <a:ext cx="8878871" cy="1701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ru-RU" sz="24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Мен         </a:t>
            </a:r>
            <a:r>
              <a:rPr lang="ru-RU" sz="2400" kern="1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олор-ды</a:t>
            </a:r>
            <a:r>
              <a:rPr lang="ru-RU" sz="24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    </a:t>
            </a:r>
            <a:r>
              <a:rPr lang="ru-RU" sz="2400" kern="1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кöл-гö</a:t>
            </a:r>
            <a:r>
              <a:rPr lang="ru-RU" sz="24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          </a:t>
            </a:r>
            <a:r>
              <a:rPr lang="ru-RU" sz="2400" kern="1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экел</a:t>
            </a:r>
            <a:r>
              <a:rPr lang="ru-RU" sz="24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-ди-м</a:t>
            </a:r>
          </a:p>
          <a:p>
            <a:pPr>
              <a:lnSpc>
                <a:spcPct val="150000"/>
              </a:lnSpc>
              <a:buNone/>
            </a:pPr>
            <a:r>
              <a:rPr lang="ru-RU" sz="24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я-</a:t>
            </a:r>
            <a:r>
              <a:rPr lang="en-US" sz="24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NOM </a:t>
            </a:r>
            <a:r>
              <a:rPr lang="ru-RU" sz="24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  они-</a:t>
            </a:r>
            <a:r>
              <a:rPr lang="en-US" sz="24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ACC </a:t>
            </a:r>
            <a:r>
              <a:rPr lang="ru-RU" sz="24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   озеро-</a:t>
            </a:r>
            <a:r>
              <a:rPr lang="en-US" sz="24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DAT </a:t>
            </a:r>
            <a:r>
              <a:rPr lang="ru-RU" sz="24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  привозить-</a:t>
            </a:r>
            <a:r>
              <a:rPr lang="en-US" sz="24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PAST.EXP</a:t>
            </a:r>
            <a:r>
              <a:rPr lang="ru-RU" sz="24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-1</a:t>
            </a:r>
            <a:r>
              <a:rPr lang="en-US" sz="24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Sg</a:t>
            </a:r>
            <a:endParaRPr lang="ru-RU" sz="2400" kern="100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4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‘Я довез их до озера’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7C4CED-0821-A51B-7E81-8CA42438B191}"/>
              </a:ext>
            </a:extLst>
          </p:cNvPr>
          <p:cNvSpPr txBox="1"/>
          <p:nvPr/>
        </p:nvSpPr>
        <p:spPr>
          <a:xfrm>
            <a:off x="838200" y="2575037"/>
            <a:ext cx="101869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 зависимых: падежи, отражающие место в синтаксической структуре</a:t>
            </a:r>
          </a:p>
          <a:p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 предикате: грамматические показатели, соответствующие подлежащему</a:t>
            </a:r>
          </a:p>
        </p:txBody>
      </p:sp>
    </p:spTree>
    <p:extLst>
      <p:ext uri="{BB962C8B-B14F-4D97-AF65-F5344CB8AC3E}">
        <p14:creationId xmlns:p14="http://schemas.microsoft.com/office/powerpoint/2010/main" val="7532028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3D3210-22AC-9D99-9907-E87F154B2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95E583-E04A-1E61-9C64-B78504DCC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558" y="728254"/>
            <a:ext cx="10515600" cy="841105"/>
          </a:xfrm>
        </p:spPr>
        <p:txBody>
          <a:bodyPr>
            <a:normAutofit/>
          </a:bodyPr>
          <a:lstStyle/>
          <a:p>
            <a:r>
              <a:rPr lang="ru-RU" dirty="0"/>
              <a:t>Тип ролевой кодировки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D335897-06F0-4BF4-63AD-050B5780A2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0850" y="1832339"/>
            <a:ext cx="10864174" cy="60379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600" dirty="0">
                <a:latin typeface="+mj-lt"/>
              </a:rPr>
              <a:t>Номинативно-</a:t>
            </a:r>
            <a:r>
              <a:rPr lang="ru-RU" sz="3600" dirty="0" err="1">
                <a:latin typeface="+mj-lt"/>
              </a:rPr>
              <a:t>аккузативный</a:t>
            </a:r>
            <a:endParaRPr lang="ru-RU" sz="3600" dirty="0"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4932267-C2ED-EA8B-5014-5B5CC4E6407C}"/>
              </a:ext>
            </a:extLst>
          </p:cNvPr>
          <p:cNvSpPr txBox="1"/>
          <p:nvPr/>
        </p:nvSpPr>
        <p:spPr>
          <a:xfrm>
            <a:off x="860850" y="2436130"/>
            <a:ext cx="110198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Субъект кодируется одинаково вне зависимости от типа глагола (нулевым аффиксом </a:t>
            </a:r>
            <a:r>
              <a:rPr lang="en-US" sz="2400" dirty="0"/>
              <a:t>NOM</a:t>
            </a:r>
            <a:r>
              <a:rPr lang="ru-RU" sz="2400" dirty="0"/>
              <a:t>); объект маркируется косвенным падежом.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61555C2-246F-3729-A7EB-D49BCFDFD4E6}"/>
              </a:ext>
            </a:extLst>
          </p:cNvPr>
          <p:cNvSpPr txBox="1"/>
          <p:nvPr/>
        </p:nvSpPr>
        <p:spPr>
          <a:xfrm>
            <a:off x="768485" y="339816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2FF8DECB-EF72-3B2E-97A4-B14761623A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8054410"/>
              </p:ext>
            </p:extLst>
          </p:nvPr>
        </p:nvGraphicFramePr>
        <p:xfrm>
          <a:off x="953216" y="3267127"/>
          <a:ext cx="10585316" cy="29292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63375">
                  <a:extLst>
                    <a:ext uri="{9D8B030D-6E8A-4147-A177-3AD203B41FA5}">
                      <a16:colId xmlns:a16="http://schemas.microsoft.com/office/drawing/2014/main" val="2906305173"/>
                    </a:ext>
                  </a:extLst>
                </a:gridCol>
                <a:gridCol w="6121941">
                  <a:extLst>
                    <a:ext uri="{9D8B030D-6E8A-4147-A177-3AD203B41FA5}">
                      <a16:colId xmlns:a16="http://schemas.microsoft.com/office/drawing/2014/main" val="1733831088"/>
                    </a:ext>
                  </a:extLst>
                </a:gridCol>
              </a:tblGrid>
              <a:tr h="273309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80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Айана</a:t>
                      </a:r>
                      <a:r>
                        <a:rPr lang="en-US" sz="180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en-US" sz="180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Cambria Math" panose="02040503050406030204" pitchFamily="18" charset="0"/>
                        </a:rPr>
                        <a:t>∅</a:t>
                      </a:r>
                      <a:r>
                        <a:rPr lang="en-US" sz="180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          </a:t>
                      </a:r>
                      <a:r>
                        <a:rPr lang="en-US" sz="180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j</a:t>
                      </a:r>
                      <a:r>
                        <a:rPr lang="ru-RU" sz="1800" kern="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ÿгÿр</a:t>
                      </a:r>
                      <a:r>
                        <a:rPr lang="en-US" sz="180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800" kern="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ет</a:t>
                      </a:r>
                      <a:r>
                        <a:rPr lang="en-US" sz="180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en-US" sz="180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Cambria Math" panose="02040503050406030204" pitchFamily="18" charset="0"/>
                        </a:rPr>
                        <a:t>∅</a:t>
                      </a:r>
                      <a:endParaRPr lang="ru-RU" sz="1800" kern="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80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Айана-</a:t>
                      </a:r>
                      <a:r>
                        <a:rPr lang="en-US" sz="180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NOM </a:t>
                      </a:r>
                      <a:r>
                        <a:rPr lang="ru-RU" sz="180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   бежать-</a:t>
                      </a:r>
                      <a:r>
                        <a:rPr lang="en-US" sz="180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PRES</a:t>
                      </a:r>
                      <a:r>
                        <a:rPr lang="ru-RU" sz="180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-3</a:t>
                      </a:r>
                      <a:r>
                        <a:rPr lang="en-US" sz="180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Sg</a:t>
                      </a:r>
                      <a:endParaRPr lang="ru-RU" sz="1800" kern="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80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‘Айана </a:t>
                      </a:r>
                      <a:r>
                        <a:rPr lang="en-US" sz="180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(A)</a:t>
                      </a:r>
                      <a:r>
                        <a:rPr lang="ru-RU" sz="180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бежит</a:t>
                      </a:r>
                      <a:r>
                        <a:rPr lang="ru-RU" sz="180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’</a:t>
                      </a:r>
                      <a:endParaRPr lang="en-US" sz="1800" kern="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endParaRPr lang="en-US" sz="1800" kern="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80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Айана</a:t>
                      </a:r>
                      <a:r>
                        <a:rPr lang="en-US" sz="180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en-US" sz="180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Cambria Math" panose="02040503050406030204" pitchFamily="18" charset="0"/>
                        </a:rPr>
                        <a:t>∅</a:t>
                      </a:r>
                      <a:r>
                        <a:rPr lang="ru-RU" sz="180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           </a:t>
                      </a:r>
                      <a:r>
                        <a:rPr lang="ru-RU" sz="1800" kern="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уйукта-йт</a:t>
                      </a:r>
                      <a:r>
                        <a:rPr lang="en-US" sz="180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en-US" sz="180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Cambria Math" panose="02040503050406030204" pitchFamily="18" charset="0"/>
                        </a:rPr>
                        <a:t>∅</a:t>
                      </a:r>
                      <a:endParaRPr lang="en-US" sz="1800" kern="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Айана</a:t>
                      </a:r>
                      <a:r>
                        <a:rPr lang="en-US"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-NOM </a:t>
                      </a:r>
                      <a:r>
                        <a:rPr lang="ru-RU"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   спать</a:t>
                      </a:r>
                      <a:r>
                        <a:rPr lang="en-US"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-PRES</a:t>
                      </a:r>
                      <a:r>
                        <a:rPr lang="ru-RU"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en-US"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3S</a:t>
                      </a:r>
                      <a:r>
                        <a:rPr lang="en-US"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g</a:t>
                      </a:r>
                      <a:endParaRPr lang="ru-RU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80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‘Айана </a:t>
                      </a:r>
                      <a:r>
                        <a:rPr lang="en-US" sz="180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(S) </a:t>
                      </a:r>
                      <a:r>
                        <a:rPr lang="ru-RU" sz="180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спит’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80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Айана-</a:t>
                      </a:r>
                      <a:r>
                        <a:rPr lang="ru-RU" sz="180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Cambria Math" panose="02040503050406030204" pitchFamily="18" charset="0"/>
                        </a:rPr>
                        <a:t>∅</a:t>
                      </a:r>
                      <a:r>
                        <a:rPr lang="ru-RU" sz="180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          Учар-</a:t>
                      </a:r>
                      <a:r>
                        <a:rPr lang="ru-RU" sz="1800" kern="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ды</a:t>
                      </a:r>
                      <a:r>
                        <a:rPr lang="ru-RU" sz="180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     </a:t>
                      </a:r>
                      <a:r>
                        <a:rPr lang="ru-RU" sz="1800" kern="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саба-йт</a:t>
                      </a:r>
                      <a:r>
                        <a:rPr lang="ru-RU" sz="180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80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Cambria Math" panose="02040503050406030204" pitchFamily="18" charset="0"/>
                        </a:rPr>
                        <a:t>∅</a:t>
                      </a:r>
                      <a:endParaRPr lang="ru-RU" sz="1800" kern="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80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Айана-</a:t>
                      </a:r>
                      <a:r>
                        <a:rPr lang="en-US" sz="180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NOM </a:t>
                      </a:r>
                      <a:r>
                        <a:rPr lang="ru-RU" sz="180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  Учар-</a:t>
                      </a:r>
                      <a:r>
                        <a:rPr lang="en-US" sz="180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ACC </a:t>
                      </a:r>
                      <a:r>
                        <a:rPr lang="ru-RU" sz="180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  бить-</a:t>
                      </a:r>
                      <a:r>
                        <a:rPr lang="en-US" sz="180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PRES</a:t>
                      </a:r>
                      <a:r>
                        <a:rPr lang="ru-RU" sz="180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-3</a:t>
                      </a:r>
                      <a:r>
                        <a:rPr lang="en-US" sz="180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Sg</a:t>
                      </a:r>
                      <a:endParaRPr lang="ru-RU" sz="1800" kern="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80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‘Айана</a:t>
                      </a:r>
                      <a:r>
                        <a:rPr lang="en-US" sz="180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(A)</a:t>
                      </a:r>
                      <a:r>
                        <a:rPr lang="ru-RU" sz="180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бьет Учара</a:t>
                      </a:r>
                      <a:r>
                        <a:rPr lang="en-US" sz="180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(P)</a:t>
                      </a:r>
                      <a:r>
                        <a:rPr lang="ru-RU" sz="180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’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269850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52557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43AD05-1DEC-0E6A-A098-AF5CBEE950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02BD9F-2091-1E75-6650-7828D6664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055687"/>
          </a:xfrm>
        </p:spPr>
        <p:txBody>
          <a:bodyPr/>
          <a:lstStyle/>
          <a:p>
            <a:r>
              <a:rPr lang="ru-RU" dirty="0"/>
              <a:t>Базовый порядок слов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EE74C65-D5B7-D3BE-C7EA-4654B83352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4719" y="1971247"/>
            <a:ext cx="10864174" cy="60379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dirty="0">
                <a:latin typeface="+mj-lt"/>
              </a:rPr>
              <a:t>SOV (Subject-Object-Verb)</a:t>
            </a:r>
            <a:endParaRPr lang="ru-RU" sz="3600" dirty="0">
              <a:latin typeface="+mj-lt"/>
            </a:endParaRPr>
          </a:p>
          <a:p>
            <a:pPr marL="0" indent="0">
              <a:buNone/>
            </a:pPr>
            <a:endParaRPr lang="ru-RU" sz="3600" dirty="0">
              <a:latin typeface="+mj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9C6BB91-DFCD-C120-5B27-16FFB42050F1}"/>
              </a:ext>
            </a:extLst>
          </p:cNvPr>
          <p:cNvSpPr txBox="1"/>
          <p:nvPr/>
        </p:nvSpPr>
        <p:spPr>
          <a:xfrm>
            <a:off x="838200" y="2756856"/>
            <a:ext cx="9382760" cy="37412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Уулчак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</a:t>
            </a:r>
            <a:r>
              <a:rPr lang="ru-RU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∅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          куш-ты          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ат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-ты-</a:t>
            </a:r>
            <a:r>
              <a:rPr lang="ru-RU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∅</a:t>
            </a:r>
          </a:p>
          <a:p>
            <a:pPr>
              <a:lnSpc>
                <a:spcPct val="150000"/>
              </a:lnSpc>
            </a:pPr>
            <a:r>
              <a:rPr lang="ru-RU" sz="2000" kern="100" dirty="0">
                <a:solidFill>
                  <a:schemeClr val="tx1">
                    <a:lumMod val="75000"/>
                    <a:lumOff val="25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мальчик-</a:t>
            </a:r>
            <a:r>
              <a:rPr lang="en-US" sz="2000" kern="100" dirty="0">
                <a:solidFill>
                  <a:schemeClr val="tx1">
                    <a:lumMod val="75000"/>
                    <a:lumOff val="25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NOM</a:t>
            </a:r>
            <a:r>
              <a:rPr lang="ru-RU" sz="2000" kern="100" dirty="0">
                <a:solidFill>
                  <a:schemeClr val="tx1">
                    <a:lumMod val="75000"/>
                    <a:lumOff val="25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    птица-</a:t>
            </a:r>
            <a:r>
              <a:rPr lang="en-US" sz="2000" kern="100" dirty="0">
                <a:solidFill>
                  <a:schemeClr val="tx1">
                    <a:lumMod val="75000"/>
                    <a:lumOff val="25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ACC    </a:t>
            </a:r>
            <a:r>
              <a:rPr lang="ru-RU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стрелять-</a:t>
            </a:r>
            <a:r>
              <a:rPr lang="en-US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PAST.EXP</a:t>
            </a:r>
            <a:r>
              <a:rPr lang="ru-RU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-</a:t>
            </a:r>
            <a:r>
              <a:rPr lang="en-US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3Sg</a:t>
            </a:r>
            <a:endParaRPr lang="en-US" sz="2000" kern="100" dirty="0">
              <a:solidFill>
                <a:schemeClr val="tx1">
                  <a:lumMod val="75000"/>
                  <a:lumOff val="25000"/>
                </a:schemeClr>
              </a:solidFill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2000" kern="100" dirty="0">
                <a:solidFill>
                  <a:schemeClr val="tx1">
                    <a:lumMod val="75000"/>
                    <a:lumOff val="25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‘</a:t>
            </a:r>
            <a:r>
              <a:rPr lang="ru-RU" sz="2000" kern="100" dirty="0">
                <a:solidFill>
                  <a:schemeClr val="tx1">
                    <a:lumMod val="75000"/>
                    <a:lumOff val="25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Мальчик застрелил птицу</a:t>
            </a:r>
            <a:r>
              <a:rPr lang="en-US" sz="2000" kern="100" dirty="0">
                <a:solidFill>
                  <a:schemeClr val="tx1">
                    <a:lumMod val="75000"/>
                    <a:lumOff val="25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’</a:t>
            </a:r>
            <a:endParaRPr lang="ru-RU" sz="2000" kern="100" dirty="0">
              <a:solidFill>
                <a:schemeClr val="tx1">
                  <a:lumMod val="75000"/>
                  <a:lumOff val="25000"/>
                </a:schemeClr>
              </a:solidFill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ru-RU" sz="2000" kern="100" dirty="0">
              <a:solidFill>
                <a:schemeClr val="tx1">
                  <a:lumMod val="75000"/>
                  <a:lumOff val="25000"/>
                </a:schemeClr>
              </a:solidFill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000" kern="1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Айу</a:t>
            </a:r>
            <a:r>
              <a:rPr lang="ru-RU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-∅                     тайга=</a:t>
            </a:r>
            <a:r>
              <a:rPr lang="en-US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j</a:t>
            </a:r>
            <a:r>
              <a:rPr lang="ru-RU" sz="2000" kern="100" dirty="0" err="1">
                <a:solidFill>
                  <a:schemeClr val="tx1">
                    <a:lumMod val="75000"/>
                    <a:lumOff val="25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аар</a:t>
            </a:r>
            <a:r>
              <a:rPr lang="ru-RU" sz="2000" kern="100" dirty="0">
                <a:solidFill>
                  <a:schemeClr val="tx1">
                    <a:lumMod val="75000"/>
                    <a:lumOff val="25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    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јӱр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-е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        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бер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-ди</a:t>
            </a:r>
            <a:r>
              <a:rPr lang="ru-RU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-∅</a:t>
            </a:r>
            <a:endParaRPr lang="ru-RU" sz="2000" kern="100" dirty="0">
              <a:solidFill>
                <a:schemeClr val="tx1">
                  <a:lumMod val="75000"/>
                  <a:lumOff val="25000"/>
                </a:schemeClr>
              </a:solidFill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ru-RU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медведь-</a:t>
            </a:r>
            <a:r>
              <a:rPr lang="en-US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NOM </a:t>
            </a:r>
            <a:r>
              <a:rPr lang="ru-RU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   тайга=к          ходить-</a:t>
            </a:r>
            <a:r>
              <a:rPr lang="en-US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ADV</a:t>
            </a:r>
            <a:r>
              <a:rPr lang="ru-RU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   </a:t>
            </a:r>
            <a:r>
              <a:rPr lang="ru-RU" sz="2000" kern="100" dirty="0">
                <a:solidFill>
                  <a:schemeClr val="tx1">
                    <a:lumMod val="75000"/>
                    <a:lumOff val="25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давать</a:t>
            </a:r>
            <a:r>
              <a:rPr lang="ru-RU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-</a:t>
            </a:r>
            <a:r>
              <a:rPr lang="en-US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PAST.EXP-3Sg</a:t>
            </a:r>
          </a:p>
          <a:p>
            <a:pPr>
              <a:lnSpc>
                <a:spcPct val="150000"/>
              </a:lnSpc>
              <a:buNone/>
            </a:pPr>
            <a:r>
              <a:rPr lang="en-US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‘</a:t>
            </a:r>
            <a:r>
              <a:rPr lang="ru-RU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Медведь ушел в тайгу’</a:t>
            </a:r>
          </a:p>
          <a:p>
            <a:pPr>
              <a:lnSpc>
                <a:spcPct val="150000"/>
              </a:lnSpc>
              <a:buNone/>
            </a:pPr>
            <a:endParaRPr lang="ru-RU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77861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2DE1C-76B8-F253-C60E-51C327BC5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D7A068-9E1B-609B-4D9A-BCED71972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00062"/>
            <a:ext cx="10515600" cy="1055687"/>
          </a:xfrm>
        </p:spPr>
        <p:txBody>
          <a:bodyPr/>
          <a:lstStyle/>
          <a:p>
            <a:r>
              <a:rPr lang="ru-RU" dirty="0"/>
              <a:t>Особенности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8BBE0D2-35DC-6DEF-4C65-C0E549C643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57644"/>
            <a:ext cx="10864174" cy="60379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600" dirty="0">
                <a:latin typeface="+mj-lt"/>
              </a:rPr>
              <a:t>Фонетика:</a:t>
            </a:r>
          </a:p>
          <a:p>
            <a:pPr marL="0" indent="0">
              <a:buNone/>
            </a:pPr>
            <a:endParaRPr lang="ru-RU" sz="3600" dirty="0"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00FD1A4-25C4-386A-2DBE-F9B1FBF9CE3B}"/>
              </a:ext>
            </a:extLst>
          </p:cNvPr>
          <p:cNvSpPr txBox="1"/>
          <p:nvPr/>
        </p:nvSpPr>
        <p:spPr>
          <a:xfrm>
            <a:off x="838199" y="2630891"/>
            <a:ext cx="7274668" cy="32796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Гласные фонему противопоставляются по ряду, подъему,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огубленности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(«тюркский куб гласных») и долготе.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Гармония гласных по ряду, частично по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огубленности</a:t>
            </a:r>
            <a:endParaRPr lang="ru-RU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1">
              <a:lnSpc>
                <a:spcPct val="150000"/>
              </a:lnSpc>
            </a:pP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Пример: аффикс множественного числа</a:t>
            </a:r>
          </a:p>
          <a:p>
            <a:pPr>
              <a:lnSpc>
                <a:spcPct val="150000"/>
              </a:lnSpc>
            </a:pP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ер-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лер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– ‘места’                      тура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лар – ‘дома’ </a:t>
            </a:r>
          </a:p>
          <a:p>
            <a:pPr>
              <a:lnSpc>
                <a:spcPct val="150000"/>
              </a:lnSpc>
            </a:pP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ӧй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лӧр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– ‘времена’                 кой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лор ‘овцы’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6BE624A-4900-D885-2EC4-F030FFA5A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2867" y="2763330"/>
            <a:ext cx="3713606" cy="2025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8448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00C318-6F2D-49A7-E7FE-4E6D0554BF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AD505D-0877-9F3D-B01F-4734B04CF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00062"/>
            <a:ext cx="10515600" cy="1055687"/>
          </a:xfrm>
        </p:spPr>
        <p:txBody>
          <a:bodyPr/>
          <a:lstStyle/>
          <a:p>
            <a:r>
              <a:rPr lang="ru-RU" dirty="0"/>
              <a:t>Особенности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99C0404-DEBC-59C8-87D1-714FEF2CE1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944856"/>
            <a:ext cx="10864174" cy="60379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600" dirty="0">
                <a:latin typeface="+mj-lt"/>
              </a:rPr>
              <a:t>Категория определенности</a:t>
            </a:r>
          </a:p>
          <a:p>
            <a:pPr marL="0" indent="0">
              <a:buNone/>
            </a:pPr>
            <a:endParaRPr lang="ru-RU" sz="3600" dirty="0"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3DECEF4-65F1-FCEC-B71C-9FD4DDFAD5A1}"/>
              </a:ext>
            </a:extLst>
          </p:cNvPr>
          <p:cNvSpPr txBox="1"/>
          <p:nvPr/>
        </p:nvSpPr>
        <p:spPr>
          <a:xfrm>
            <a:off x="838199" y="2548647"/>
            <a:ext cx="5257801" cy="3111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«Оформленный»/«неоформленный» аккузатив</a:t>
            </a:r>
            <a:r>
              <a:rPr lang="ru-RU" sz="2000" kern="100" dirty="0">
                <a:solidFill>
                  <a:schemeClr val="tx1">
                    <a:lumMod val="75000"/>
                    <a:lumOff val="25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: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2000" kern="100" dirty="0">
                <a:solidFill>
                  <a:schemeClr val="tx1">
                    <a:lumMod val="75000"/>
                    <a:lumOff val="25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В случае, если прямое дополнение отражает определенный объект (семантически или грамматически), оно маркируется аффиксом аккузатива.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2000" kern="100" dirty="0">
                <a:solidFill>
                  <a:schemeClr val="tx1">
                    <a:lumMod val="75000"/>
                    <a:lumOff val="25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В ином случае прямое дополнение маркируется нулевой морфемой.</a:t>
            </a:r>
            <a:endParaRPr lang="en-US" sz="2000" kern="100" dirty="0">
              <a:solidFill>
                <a:schemeClr val="tx1">
                  <a:lumMod val="75000"/>
                  <a:lumOff val="25000"/>
                </a:schemeClr>
              </a:solidFill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5BCDB24-20DD-F982-D2ED-87AB65394B60}"/>
              </a:ext>
            </a:extLst>
          </p:cNvPr>
          <p:cNvSpPr txBox="1"/>
          <p:nvPr/>
        </p:nvSpPr>
        <p:spPr>
          <a:xfrm>
            <a:off x="6517530" y="2548647"/>
            <a:ext cx="5184843" cy="3164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2000" kern="1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ол</a:t>
            </a:r>
            <a:r>
              <a:rPr lang="ru-RU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-</a:t>
            </a:r>
            <a:r>
              <a:rPr lang="ru-RU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Cambria Math" panose="02040503050406030204" pitchFamily="18" charset="0"/>
              </a:rPr>
              <a:t>∅</a:t>
            </a:r>
            <a:r>
              <a:rPr lang="ru-RU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           </a:t>
            </a:r>
            <a:r>
              <a:rPr lang="ru-RU" sz="2000" kern="1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элик</a:t>
            </a:r>
            <a:r>
              <a:rPr lang="ru-RU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-</a:t>
            </a:r>
            <a:r>
              <a:rPr lang="ru-RU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Cambria Math" panose="02040503050406030204" pitchFamily="18" charset="0"/>
              </a:rPr>
              <a:t>∅</a:t>
            </a:r>
            <a:r>
              <a:rPr lang="ru-RU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      </a:t>
            </a:r>
            <a:r>
              <a:rPr lang="ru-RU" sz="2000" kern="1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ат</a:t>
            </a:r>
            <a:r>
              <a:rPr lang="ru-RU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-ты-∅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он-</a:t>
            </a:r>
            <a:r>
              <a:rPr lang="en-US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NOM </a:t>
            </a:r>
            <a:r>
              <a:rPr lang="ru-RU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  косуля-</a:t>
            </a:r>
            <a:r>
              <a:rPr lang="ru-RU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Cambria Math" panose="02040503050406030204" pitchFamily="18" charset="0"/>
              </a:rPr>
              <a:t>∅</a:t>
            </a:r>
            <a:r>
              <a:rPr lang="ru-RU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   стрелять-</a:t>
            </a:r>
            <a:r>
              <a:rPr lang="en-US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PAST.EXP</a:t>
            </a:r>
            <a:r>
              <a:rPr lang="ru-RU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-</a:t>
            </a:r>
            <a:r>
              <a:rPr lang="en-US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3Sg</a:t>
            </a:r>
            <a:endParaRPr lang="ru-RU" sz="2000" kern="100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‘он застрелил косулю (какую-то)’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2000" kern="1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ол</a:t>
            </a:r>
            <a:r>
              <a:rPr lang="ru-RU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-</a:t>
            </a:r>
            <a:r>
              <a:rPr lang="ru-RU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Cambria Math" panose="02040503050406030204" pitchFamily="18" charset="0"/>
              </a:rPr>
              <a:t>∅</a:t>
            </a:r>
            <a:r>
              <a:rPr lang="ru-RU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           </a:t>
            </a:r>
            <a:r>
              <a:rPr lang="ru-RU" sz="2000" kern="10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элик-ти          </a:t>
            </a:r>
            <a:r>
              <a:rPr lang="ru-RU" sz="2000" kern="1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ат</a:t>
            </a:r>
            <a:r>
              <a:rPr lang="ru-RU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-ты-∅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он-</a:t>
            </a:r>
            <a:r>
              <a:rPr lang="en-US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NOM</a:t>
            </a:r>
            <a:r>
              <a:rPr lang="ru-RU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   косуля-</a:t>
            </a:r>
            <a:r>
              <a:rPr lang="en-US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ACC </a:t>
            </a:r>
            <a:r>
              <a:rPr lang="ru-RU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   стрелять-</a:t>
            </a:r>
            <a:r>
              <a:rPr lang="en-US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PAST.EXP-3Sg</a:t>
            </a:r>
            <a:endParaRPr lang="ru-RU" sz="2000" kern="100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ru-RU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‘он застрелил косулю (конкретную)’</a:t>
            </a:r>
          </a:p>
        </p:txBody>
      </p:sp>
    </p:spTree>
    <p:extLst>
      <p:ext uri="{BB962C8B-B14F-4D97-AF65-F5344CB8AC3E}">
        <p14:creationId xmlns:p14="http://schemas.microsoft.com/office/powerpoint/2010/main" val="38883096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129606-D368-AED7-FF0B-BF1728EB25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72B093-4D6C-9006-93BC-F13CA0A4B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310"/>
            <a:ext cx="10515600" cy="1055687"/>
          </a:xfrm>
        </p:spPr>
        <p:txBody>
          <a:bodyPr/>
          <a:lstStyle/>
          <a:p>
            <a:r>
              <a:rPr lang="ru-RU" dirty="0"/>
              <a:t>Особенности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58A1B0E-3DEB-9D43-4E92-A76C98AB7F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35128"/>
            <a:ext cx="10864174" cy="60379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600" dirty="0">
                <a:latin typeface="+mj-lt"/>
              </a:rPr>
              <a:t>Категория </a:t>
            </a:r>
            <a:r>
              <a:rPr lang="ru-RU" sz="3600" dirty="0" err="1">
                <a:latin typeface="+mj-lt"/>
              </a:rPr>
              <a:t>эвиденциальности</a:t>
            </a:r>
            <a:endParaRPr lang="ru-RU" sz="3600" dirty="0">
              <a:latin typeface="+mj-lt"/>
            </a:endParaRPr>
          </a:p>
          <a:p>
            <a:pPr marL="0" indent="0">
              <a:buNone/>
            </a:pPr>
            <a:endParaRPr lang="ru-RU" sz="3600" dirty="0"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DB58EC6-A5F8-A02D-746E-48140C2987F8}"/>
              </a:ext>
            </a:extLst>
          </p:cNvPr>
          <p:cNvSpPr txBox="1"/>
          <p:nvPr/>
        </p:nvSpPr>
        <p:spPr>
          <a:xfrm>
            <a:off x="838200" y="2538919"/>
            <a:ext cx="10083800" cy="1432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Категория словоизменения, указывающая на источник или способ получения информации (в алтайском – прямая и косвенная э.). </a:t>
            </a:r>
          </a:p>
          <a:p>
            <a:pPr>
              <a:lnSpc>
                <a:spcPct val="150000"/>
              </a:lnSpc>
            </a:pP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Так, глагольные времена делятся на обычные и «заглазные», например: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FFACCF-EDFF-846F-32E1-DACE01961A53}"/>
              </a:ext>
            </a:extLst>
          </p:cNvPr>
          <p:cNvSpPr txBox="1"/>
          <p:nvPr/>
        </p:nvSpPr>
        <p:spPr>
          <a:xfrm>
            <a:off x="1397541" y="4063034"/>
            <a:ext cx="9396918" cy="2400657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«Прошедшее категорическое»</a:t>
            </a:r>
          </a:p>
          <a:p>
            <a:pPr>
              <a:lnSpc>
                <a:spcPct val="150000"/>
              </a:lnSpc>
            </a:pP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бар-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ды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-м </a:t>
            </a:r>
          </a:p>
          <a:p>
            <a:pPr>
              <a:lnSpc>
                <a:spcPct val="150000"/>
              </a:lnSpc>
            </a:pP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идти-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PAST.EXP-1Sg</a:t>
            </a:r>
            <a:endParaRPr lang="ru-RU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‘я ходил’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</a:pPr>
            <a:endParaRPr lang="ru-RU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ru-RU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«Прошедшее заглазное»</a:t>
            </a:r>
          </a:p>
          <a:p>
            <a:pPr>
              <a:lnSpc>
                <a:spcPct val="150000"/>
              </a:lnSpc>
            </a:pP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бар-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ыптыр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-ым </a:t>
            </a:r>
          </a:p>
          <a:p>
            <a:pPr>
              <a:lnSpc>
                <a:spcPct val="150000"/>
              </a:lnSpc>
            </a:pP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идти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-PAST.NEXP-1Sg</a:t>
            </a:r>
            <a:endParaRPr lang="ru-RU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‘я ходил, оказывается’</a:t>
            </a:r>
          </a:p>
        </p:txBody>
      </p:sp>
    </p:spTree>
    <p:extLst>
      <p:ext uri="{BB962C8B-B14F-4D97-AF65-F5344CB8AC3E}">
        <p14:creationId xmlns:p14="http://schemas.microsoft.com/office/powerpoint/2010/main" val="29177596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AF97F7-BA03-E04A-07F9-4D600EAA72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7B692A-5819-A9D3-3932-A6A146BE8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Список сокращений и обозначений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7D7ABF-7B92-71E1-47A1-5D50157272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48347"/>
            <a:ext cx="10515600" cy="3564513"/>
          </a:xfrm>
        </p:spPr>
        <p:txBody>
          <a:bodyPr numCol="2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000" b="1" dirty="0"/>
              <a:t>NOM</a:t>
            </a:r>
            <a:r>
              <a:rPr lang="en-US" sz="2000" dirty="0"/>
              <a:t> – </a:t>
            </a:r>
            <a:r>
              <a:rPr lang="ru-RU" sz="2000" dirty="0"/>
              <a:t>Именительный падеж</a:t>
            </a:r>
            <a:endParaRPr lang="en-US" sz="20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000" b="1" dirty="0"/>
              <a:t>GEN </a:t>
            </a:r>
            <a:r>
              <a:rPr lang="ru-RU" sz="2000" dirty="0"/>
              <a:t>– Родительный падеж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000" b="1" dirty="0"/>
              <a:t>ACC</a:t>
            </a:r>
            <a:r>
              <a:rPr lang="en-US" sz="2000" dirty="0"/>
              <a:t> – </a:t>
            </a:r>
            <a:r>
              <a:rPr lang="ru-RU" sz="2000" dirty="0"/>
              <a:t>Винительный падеж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000" b="1" dirty="0"/>
              <a:t>DAT</a:t>
            </a:r>
            <a:r>
              <a:rPr lang="en-US" sz="2000" dirty="0"/>
              <a:t> – </a:t>
            </a:r>
            <a:r>
              <a:rPr lang="ru-RU" sz="2000" dirty="0"/>
              <a:t>Дательно-направительный падеж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000" b="1" dirty="0"/>
              <a:t>LOC</a:t>
            </a:r>
            <a:r>
              <a:rPr lang="en-US" sz="2000" dirty="0"/>
              <a:t> – </a:t>
            </a:r>
            <a:r>
              <a:rPr lang="ru-RU" sz="2000" dirty="0"/>
              <a:t>Местный падеж</a:t>
            </a:r>
            <a:endParaRPr lang="en-US" sz="20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000" b="1" dirty="0"/>
              <a:t>POSS</a:t>
            </a:r>
            <a:r>
              <a:rPr lang="en-US" sz="2000" dirty="0"/>
              <a:t> – </a:t>
            </a:r>
            <a:r>
              <a:rPr lang="ru-RU" sz="2000" dirty="0" err="1"/>
              <a:t>Посессивный</a:t>
            </a:r>
            <a:r>
              <a:rPr lang="ru-RU" sz="2000" dirty="0"/>
              <a:t> аффикс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000" b="1" dirty="0"/>
              <a:t>ADV</a:t>
            </a:r>
            <a:r>
              <a:rPr lang="en-US" sz="2000" dirty="0"/>
              <a:t> – </a:t>
            </a:r>
            <a:r>
              <a:rPr lang="ru-RU" sz="2000" dirty="0"/>
              <a:t>Деепричастный аффикс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000" b="1" dirty="0"/>
              <a:t>PRES</a:t>
            </a:r>
            <a:r>
              <a:rPr lang="en-US" sz="2000" dirty="0"/>
              <a:t> – </a:t>
            </a:r>
            <a:r>
              <a:rPr lang="ru-RU" dirty="0"/>
              <a:t>Настоящее время</a:t>
            </a:r>
            <a:endParaRPr lang="en-US" sz="20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000" b="1" dirty="0"/>
              <a:t>PAST</a:t>
            </a:r>
            <a:r>
              <a:rPr lang="en-US" sz="2000" dirty="0"/>
              <a:t> – </a:t>
            </a:r>
            <a:r>
              <a:rPr lang="ru-RU" sz="2000" dirty="0"/>
              <a:t>«Категорическое прошедшее»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000" b="1" dirty="0"/>
              <a:t>PERF</a:t>
            </a:r>
            <a:r>
              <a:rPr lang="en-US" sz="2000" dirty="0"/>
              <a:t> – </a:t>
            </a:r>
            <a:r>
              <a:rPr lang="ru-RU" sz="2000" dirty="0"/>
              <a:t>«Прошедшее результативное» (перфект)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000" b="1" dirty="0"/>
              <a:t>EXP </a:t>
            </a:r>
            <a:r>
              <a:rPr lang="en-US" sz="2000" dirty="0"/>
              <a:t>– </a:t>
            </a:r>
            <a:r>
              <a:rPr lang="ru-RU" sz="2000" dirty="0"/>
              <a:t>Прямая </a:t>
            </a:r>
            <a:r>
              <a:rPr lang="ru-RU" sz="2000" dirty="0" err="1"/>
              <a:t>эвиденциальность</a:t>
            </a:r>
            <a:endParaRPr lang="ru-RU" sz="20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000" b="1" dirty="0"/>
              <a:t>NEXP</a:t>
            </a:r>
            <a:r>
              <a:rPr lang="en-US" sz="2000" dirty="0"/>
              <a:t> – </a:t>
            </a:r>
            <a:r>
              <a:rPr lang="ru-RU" sz="2000" dirty="0"/>
              <a:t>Косвенная </a:t>
            </a:r>
            <a:r>
              <a:rPr lang="ru-RU" sz="2000" dirty="0" err="1"/>
              <a:t>эвиденциальность</a:t>
            </a:r>
            <a:endParaRPr lang="en-US" sz="20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000" b="1" dirty="0"/>
              <a:t>1, 2, 3 </a:t>
            </a:r>
            <a:r>
              <a:rPr lang="en-US" sz="2000" dirty="0"/>
              <a:t>– </a:t>
            </a:r>
            <a:r>
              <a:rPr lang="ru-RU" sz="2000" dirty="0"/>
              <a:t>Первое, второе, третье лицо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000" b="1" dirty="0"/>
              <a:t>Sg, Pl </a:t>
            </a:r>
            <a:r>
              <a:rPr lang="en-US" sz="2000" dirty="0"/>
              <a:t>– </a:t>
            </a:r>
            <a:r>
              <a:rPr lang="ru-RU" sz="2000" dirty="0"/>
              <a:t>Единственное, множественное число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2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∅ </a:t>
            </a:r>
            <a:r>
              <a:rPr lang="ru-RU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– Нулевая морфема</a:t>
            </a:r>
          </a:p>
        </p:txBody>
      </p:sp>
    </p:spTree>
    <p:extLst>
      <p:ext uri="{BB962C8B-B14F-4D97-AF65-F5344CB8AC3E}">
        <p14:creationId xmlns:p14="http://schemas.microsoft.com/office/powerpoint/2010/main" val="27605371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0BBB89-3B51-F5AB-4101-A2277A381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Использованные источники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BE8F8AF-B6E9-BF6C-DE9E-F5AEB438D1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2000" dirty="0"/>
              <a:t>Невская И.А. </a:t>
            </a:r>
            <a:r>
              <a:rPr lang="ru-RU" dirty="0"/>
              <a:t>(отв. ред.)</a:t>
            </a:r>
            <a:r>
              <a:rPr lang="ru-RU" sz="2000" dirty="0"/>
              <a:t>, Грамматика современного алтайского языка. Морфология, 2017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2000" dirty="0" err="1"/>
              <a:t>Дыренкова</a:t>
            </a:r>
            <a:r>
              <a:rPr lang="ru-RU" sz="2000" dirty="0"/>
              <a:t> Н.П., Грамматика ойротского языка, 1940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2000" dirty="0" err="1"/>
              <a:t>Чумакаев</a:t>
            </a:r>
            <a:r>
              <a:rPr lang="ru-RU" sz="2000" dirty="0"/>
              <a:t> А.Э. </a:t>
            </a:r>
            <a:r>
              <a:rPr lang="ru-RU" dirty="0"/>
              <a:t>(отв. ред.)</a:t>
            </a:r>
            <a:r>
              <a:rPr lang="ru-RU" sz="2000" dirty="0"/>
              <a:t>, </a:t>
            </a:r>
            <a:r>
              <a:rPr lang="ru-RU" sz="2000" dirty="0" err="1"/>
              <a:t>Алтайско</a:t>
            </a:r>
            <a:r>
              <a:rPr lang="ru-RU" sz="2000" dirty="0"/>
              <a:t>-русский словарь, 2018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2000" dirty="0"/>
              <a:t>Сайт проекта «Языки России» РАН, </a:t>
            </a:r>
            <a:r>
              <a:rPr lang="en-US" sz="2000" dirty="0">
                <a:hlinkClick r:id="rId2"/>
              </a:rPr>
              <a:t>https://jazykirf.iling-ran.ru/groups/Tu.%20Gorno-Altai.shtml</a:t>
            </a:r>
            <a:endParaRPr lang="ru-RU" sz="20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2000" dirty="0"/>
              <a:t>Сайт проекта «Малые языки России» РАН, </a:t>
            </a:r>
            <a:r>
              <a:rPr lang="en-US" sz="2000" dirty="0">
                <a:hlinkClick r:id="rId3"/>
              </a:rPr>
              <a:t>https://minlang.iling-ran.ru/lang/altay-kizhi-yazyk</a:t>
            </a:r>
            <a:endParaRPr lang="ru-RU" sz="20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000" dirty="0" err="1"/>
              <a:t>Glottolog</a:t>
            </a:r>
            <a:r>
              <a:rPr lang="en-US" sz="2000" dirty="0"/>
              <a:t> 5.1. – Southern Altai, </a:t>
            </a:r>
            <a:r>
              <a:rPr lang="en-US" sz="2000" dirty="0">
                <a:hlinkClick r:id="rId4"/>
              </a:rPr>
              <a:t>https://glottolog.org/resource/languoid/id/sout2694</a:t>
            </a:r>
            <a:endParaRPr lang="ru-RU" sz="20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dirty="0"/>
              <a:t>Росстат – Население по родному языку, </a:t>
            </a:r>
            <a:r>
              <a:rPr lang="en-US" dirty="0">
                <a:hlinkClick r:id="rId5"/>
              </a:rPr>
              <a:t>https://rosstat.gov.ru/storage/mediabank/Tom5_tab6_VPN-2020.xlsx</a:t>
            </a:r>
            <a:endParaRPr lang="ru-RU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lang="ru-RU" sz="20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5777028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336</TotalTime>
  <Words>1014</Words>
  <Application>Microsoft Office PowerPoint</Application>
  <PresentationFormat>Широкоэкранный</PresentationFormat>
  <Paragraphs>152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Aptos</vt:lpstr>
      <vt:lpstr>Arial</vt:lpstr>
      <vt:lpstr>Calibri</vt:lpstr>
      <vt:lpstr>Calibri Light</vt:lpstr>
      <vt:lpstr>Ретро</vt:lpstr>
      <vt:lpstr>Алтайский язык</vt:lpstr>
      <vt:lpstr>Общая информация</vt:lpstr>
      <vt:lpstr>Генеалогическая информация</vt:lpstr>
      <vt:lpstr>Ареальная информация</vt:lpstr>
      <vt:lpstr>Социолингвистическая информация</vt:lpstr>
      <vt:lpstr>Общая типологическая информация</vt:lpstr>
      <vt:lpstr>Тип выражения грамматических значений</vt:lpstr>
      <vt:lpstr>Характер границы между морфемами</vt:lpstr>
      <vt:lpstr>Локус маркирования</vt:lpstr>
      <vt:lpstr>Локус маркирования</vt:lpstr>
      <vt:lpstr>Тип ролевой кодировки</vt:lpstr>
      <vt:lpstr>Базовый порядок слов</vt:lpstr>
      <vt:lpstr>Особенности</vt:lpstr>
      <vt:lpstr>Особенности</vt:lpstr>
      <vt:lpstr>Особенности</vt:lpstr>
      <vt:lpstr>Список сокращений и обозначений</vt:lpstr>
      <vt:lpstr>Использованные источники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Иваненко Елена</dc:creator>
  <cp:lastModifiedBy>Иваненко Елена</cp:lastModifiedBy>
  <cp:revision>25</cp:revision>
  <dcterms:created xsi:type="dcterms:W3CDTF">2025-05-10T04:30:11Z</dcterms:created>
  <dcterms:modified xsi:type="dcterms:W3CDTF">2025-05-20T10:53:58Z</dcterms:modified>
</cp:coreProperties>
</file>