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8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61" r:id="rId16"/>
    <p:sldId id="262" r:id="rId17"/>
    <p:sldId id="272" r:id="rId18"/>
    <p:sldId id="275" r:id="rId19"/>
    <p:sldId id="276" r:id="rId20"/>
    <p:sldId id="273" r:id="rId21"/>
    <p:sldId id="277" r:id="rId22"/>
    <p:sldId id="274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kBrown" initials="D" lastIdx="0" clrIdx="0">
    <p:extLst>
      <p:ext uri="{19B8F6BF-5375-455C-9EA6-DF929625EA0E}">
        <p15:presenceInfo xmlns:p15="http://schemas.microsoft.com/office/powerpoint/2012/main" userId="b901766bb958d28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825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11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342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955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521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188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380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524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014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531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001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923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5949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72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34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149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D300E-B6BD-4264-A513-37F59858D78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46084DD-1585-4E3D-9AD3-FF82AB50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24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lottolog.org/" TargetMode="External"/><Relationship Id="rId2" Type="http://schemas.openxmlformats.org/officeDocument/2006/relationships/hyperlink" Target="https://en.wikipedia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thnologue.com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Язык </a:t>
            </a:r>
            <a:r>
              <a:rPr lang="ru-RU" dirty="0" err="1" smtClean="0"/>
              <a:t>абун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Бурмистров Даниил</a:t>
            </a:r>
            <a:br>
              <a:rPr lang="ru-RU" dirty="0" smtClean="0"/>
            </a:br>
            <a:r>
              <a:rPr lang="ru-RU" dirty="0" err="1" smtClean="0"/>
              <a:t>ОТиПЛ</a:t>
            </a:r>
            <a:r>
              <a:rPr lang="ru-RU" dirty="0" smtClean="0"/>
              <a:t>, </a:t>
            </a:r>
            <a:r>
              <a:rPr lang="en-US" dirty="0" smtClean="0"/>
              <a:t>I </a:t>
            </a:r>
            <a:r>
              <a:rPr lang="ru-RU" dirty="0" smtClean="0"/>
              <a:t>курс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182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Общие сведения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dirty="0" err="1" smtClean="0"/>
              <a:t>Абун</a:t>
            </a:r>
            <a:r>
              <a:rPr lang="ru-RU" sz="2400" dirty="0" smtClean="0"/>
              <a:t> (также </a:t>
            </a:r>
            <a:r>
              <a:rPr lang="ru-RU" sz="2400" i="1" dirty="0" err="1" smtClean="0"/>
              <a:t>анден</a:t>
            </a:r>
            <a:r>
              <a:rPr lang="ru-RU" sz="2400" dirty="0" smtClean="0"/>
              <a:t>, </a:t>
            </a:r>
            <a:r>
              <a:rPr lang="ru-RU" sz="2400" i="1" dirty="0" err="1" smtClean="0"/>
              <a:t>йимбун</a:t>
            </a:r>
            <a:r>
              <a:rPr lang="ru-RU" sz="2400" dirty="0" smtClean="0"/>
              <a:t>, </a:t>
            </a:r>
            <a:r>
              <a:rPr lang="ru-RU" sz="2400" i="1" dirty="0" err="1" smtClean="0"/>
              <a:t>маниф</a:t>
            </a:r>
            <a:r>
              <a:rPr lang="ru-RU" sz="2400" dirty="0" smtClean="0"/>
              <a:t>, </a:t>
            </a:r>
            <a:r>
              <a:rPr lang="ru-RU" sz="2400" i="1" dirty="0" err="1" smtClean="0"/>
              <a:t>карон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пантай</a:t>
            </a:r>
            <a:r>
              <a:rPr lang="ru-RU" sz="2400" i="1" dirty="0" smtClean="0"/>
              <a:t> (неодобр.)</a:t>
            </a:r>
            <a:r>
              <a:rPr lang="ru-RU" sz="2400" dirty="0" smtClean="0"/>
              <a:t> </a:t>
            </a:r>
            <a:r>
              <a:rPr lang="ru-RU" sz="2400" b="1" dirty="0" smtClean="0"/>
              <a:t>или бун</a:t>
            </a:r>
            <a:r>
              <a:rPr lang="ru-RU" sz="2400" dirty="0" smtClean="0"/>
              <a:t>) – язык в индонезийской провинции Западное Папуа, на котором говорят люди из племени </a:t>
            </a:r>
            <a:r>
              <a:rPr lang="ru-RU" sz="2400" dirty="0" err="1" smtClean="0"/>
              <a:t>Абун</a:t>
            </a:r>
            <a:r>
              <a:rPr lang="ru-RU" sz="2400" dirty="0" smtClean="0"/>
              <a:t>, находящемся на северном побережье полуострова </a:t>
            </a:r>
            <a:r>
              <a:rPr lang="ru-RU" sz="2400" dirty="0" err="1" smtClean="0"/>
              <a:t>Доберай</a:t>
            </a:r>
            <a:endParaRPr lang="ru-RU" sz="2400" dirty="0" smtClean="0"/>
          </a:p>
          <a:p>
            <a:r>
              <a:rPr lang="ru-RU" sz="2400" dirty="0" smtClean="0"/>
              <a:t>Хоть и называют его «язык </a:t>
            </a:r>
            <a:r>
              <a:rPr lang="ru-RU" sz="2400" dirty="0" err="1" smtClean="0"/>
              <a:t>абун</a:t>
            </a:r>
            <a:r>
              <a:rPr lang="ru-RU" sz="2400" dirty="0" smtClean="0"/>
              <a:t>», правильнее было бы говорить «язык бун», так как в </a:t>
            </a:r>
            <a:r>
              <a:rPr lang="en-US" sz="2400" i="1" dirty="0" err="1" smtClean="0"/>
              <a:t>abun</a:t>
            </a:r>
            <a:r>
              <a:rPr lang="en-US" sz="2400" dirty="0" smtClean="0"/>
              <a:t> </a:t>
            </a:r>
            <a:r>
              <a:rPr lang="en-US" sz="2400" i="1" dirty="0" smtClean="0"/>
              <a:t>a</a:t>
            </a:r>
            <a:r>
              <a:rPr lang="en-US" sz="2400" dirty="0" smtClean="0"/>
              <a:t> – </a:t>
            </a:r>
            <a:r>
              <a:rPr lang="ru-RU" sz="2400" dirty="0" smtClean="0"/>
              <a:t>«язык», а </a:t>
            </a:r>
            <a:r>
              <a:rPr lang="en-US" sz="2400" i="1" dirty="0" smtClean="0"/>
              <a:t>bun</a:t>
            </a:r>
            <a:r>
              <a:rPr lang="en-US" sz="2400" dirty="0" smtClean="0"/>
              <a:t> – </a:t>
            </a:r>
            <a:r>
              <a:rPr lang="ru-RU" sz="2400" dirty="0" smtClean="0"/>
              <a:t>«куст, джунгли»</a:t>
            </a:r>
          </a:p>
          <a:p>
            <a:r>
              <a:rPr lang="ru-RU" sz="2400" dirty="0" smtClean="0"/>
              <a:t>Письменность основана на латинском алфавите </a:t>
            </a:r>
            <a:endParaRPr lang="ru-RU" sz="2400" i="1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5192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Генеалогическая и ареальная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30400"/>
            <a:ext cx="6083684" cy="3880773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Изолят</a:t>
            </a:r>
            <a:endParaRPr lang="ru-RU" sz="2400" dirty="0"/>
          </a:p>
          <a:p>
            <a:r>
              <a:rPr lang="ru-RU" sz="2400" dirty="0" smtClean="0"/>
              <a:t>НО! </a:t>
            </a:r>
            <a:r>
              <a:rPr lang="en-US" sz="2400" dirty="0"/>
              <a:t>Ross (2005</a:t>
            </a:r>
            <a:r>
              <a:rPr lang="en-US" sz="2400" dirty="0" smtClean="0"/>
              <a:t>)</a:t>
            </a:r>
            <a:r>
              <a:rPr lang="ru-RU" sz="2400" dirty="0" smtClean="0"/>
              <a:t> относит к </a:t>
            </a:r>
            <a:r>
              <a:rPr lang="ru-RU" sz="2400" dirty="0" err="1" smtClean="0"/>
              <a:t>западнопапуасской</a:t>
            </a:r>
            <a:r>
              <a:rPr lang="ru-RU" sz="2400" dirty="0" smtClean="0"/>
              <a:t> семье из-за схожести в местоимениях</a:t>
            </a:r>
          </a:p>
          <a:p>
            <a:r>
              <a:rPr lang="ru-RU" sz="2400" dirty="0" smtClean="0"/>
              <a:t>Регентство </a:t>
            </a:r>
            <a:r>
              <a:rPr lang="ru-RU" sz="2400" dirty="0" err="1" smtClean="0"/>
              <a:t>Тамбраув</a:t>
            </a:r>
            <a:r>
              <a:rPr lang="ru-RU" sz="2400" dirty="0" smtClean="0"/>
              <a:t>, п-ов </a:t>
            </a:r>
            <a:r>
              <a:rPr lang="ru-RU" sz="2400" dirty="0" err="1" smtClean="0"/>
              <a:t>Доберай</a:t>
            </a:r>
            <a:r>
              <a:rPr lang="ru-RU" sz="2400" dirty="0" smtClean="0"/>
              <a:t>, </a:t>
            </a:r>
            <a:r>
              <a:rPr lang="en-US" sz="2400" dirty="0" smtClean="0"/>
              <a:t>~</a:t>
            </a:r>
            <a:r>
              <a:rPr lang="ru-RU" sz="2400" dirty="0" smtClean="0"/>
              <a:t>20 деревень в районах </a:t>
            </a:r>
            <a:r>
              <a:rPr lang="ru-RU" sz="2400" dirty="0" err="1" smtClean="0"/>
              <a:t>Айамару</a:t>
            </a:r>
            <a:r>
              <a:rPr lang="ru-RU" sz="2400" dirty="0" smtClean="0"/>
              <a:t>, </a:t>
            </a:r>
            <a:r>
              <a:rPr lang="ru-RU" sz="2400" dirty="0" err="1" smtClean="0"/>
              <a:t>Морайд</a:t>
            </a:r>
            <a:r>
              <a:rPr lang="ru-RU" sz="2400" dirty="0" smtClean="0"/>
              <a:t> и </a:t>
            </a:r>
            <a:r>
              <a:rPr lang="ru-RU" sz="2400" dirty="0" err="1" smtClean="0"/>
              <a:t>Саусапор</a:t>
            </a:r>
            <a:endParaRPr lang="ru-RU" sz="2400" dirty="0" smtClean="0"/>
          </a:p>
          <a:p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309" y="2159432"/>
            <a:ext cx="5480764" cy="378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55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Социолингвистическая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~</a:t>
            </a:r>
            <a:r>
              <a:rPr lang="ru-RU" sz="2400" dirty="0" smtClean="0"/>
              <a:t>3000 говорящих (1987 г.)</a:t>
            </a:r>
          </a:p>
          <a:p>
            <a:r>
              <a:rPr lang="ru-RU" sz="2400" dirty="0" smtClean="0"/>
              <a:t>18 деревень + несколько отдалённых поселений</a:t>
            </a:r>
          </a:p>
          <a:p>
            <a:r>
              <a:rPr lang="ru-RU" sz="2400" dirty="0" smtClean="0"/>
              <a:t>4 диалекта: </a:t>
            </a:r>
            <a:r>
              <a:rPr lang="ru-RU" sz="2400" dirty="0" err="1" smtClean="0"/>
              <a:t>Абун</a:t>
            </a:r>
            <a:r>
              <a:rPr lang="ru-RU" sz="2400" dirty="0" smtClean="0"/>
              <a:t> Тат; </a:t>
            </a:r>
            <a:r>
              <a:rPr lang="ru-RU" sz="2400" dirty="0" err="1" smtClean="0"/>
              <a:t>Абун</a:t>
            </a:r>
            <a:r>
              <a:rPr lang="ru-RU" sz="2400" dirty="0" smtClean="0"/>
              <a:t> </a:t>
            </a:r>
            <a:r>
              <a:rPr lang="ru-RU" sz="2400" dirty="0" err="1" smtClean="0"/>
              <a:t>Йе</a:t>
            </a:r>
            <a:r>
              <a:rPr lang="ru-RU" sz="2400" dirty="0" smtClean="0"/>
              <a:t>; </a:t>
            </a:r>
            <a:r>
              <a:rPr lang="ru-RU" sz="2400" dirty="0" err="1" smtClean="0"/>
              <a:t>Абун</a:t>
            </a:r>
            <a:r>
              <a:rPr lang="ru-RU" sz="2400" dirty="0" smtClean="0"/>
              <a:t> Джи </a:t>
            </a:r>
            <a:r>
              <a:rPr lang="en-US" sz="2400" dirty="0" smtClean="0"/>
              <a:t>/r/</a:t>
            </a:r>
            <a:r>
              <a:rPr lang="ru-RU" sz="2400" dirty="0" smtClean="0"/>
              <a:t>; </a:t>
            </a:r>
            <a:r>
              <a:rPr lang="ru-RU" sz="2400" dirty="0" err="1" smtClean="0"/>
              <a:t>Абун</a:t>
            </a:r>
            <a:r>
              <a:rPr lang="ru-RU" sz="2400" dirty="0" smtClean="0"/>
              <a:t> Джи </a:t>
            </a:r>
            <a:r>
              <a:rPr lang="en-US" sz="2400" dirty="0" smtClean="0"/>
              <a:t>/l/</a:t>
            </a:r>
            <a:endParaRPr lang="ru-RU" sz="2400" dirty="0" smtClean="0"/>
          </a:p>
          <a:p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255" y="3616010"/>
            <a:ext cx="6338454" cy="324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61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Социолингвистическая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Носители разных диалектов способны понять друг друга</a:t>
            </a:r>
          </a:p>
          <a:p>
            <a:r>
              <a:rPr lang="ru-RU" sz="2400" dirty="0" smtClean="0"/>
              <a:t>Чем дальше расположены друг от друга деревни с разными диалектами, тем сложнее понимание</a:t>
            </a:r>
          </a:p>
          <a:p>
            <a:r>
              <a:rPr lang="ru-RU" sz="2400" dirty="0" smtClean="0"/>
              <a:t>Процент совпадающей лексики:</a:t>
            </a:r>
            <a:br>
              <a:rPr lang="ru-RU" sz="2400" dirty="0" smtClean="0"/>
            </a:br>
            <a:r>
              <a:rPr lang="en-US" sz="2400" dirty="0" err="1"/>
              <a:t>Abun</a:t>
            </a:r>
            <a:r>
              <a:rPr lang="en-US" sz="2400" dirty="0"/>
              <a:t> Tat (</a:t>
            </a:r>
            <a:r>
              <a:rPr lang="en-US" sz="2400" dirty="0" err="1"/>
              <a:t>Wau</a:t>
            </a:r>
            <a:r>
              <a:rPr lang="en-US" sz="2400" dirty="0"/>
              <a:t>) with </a:t>
            </a:r>
            <a:r>
              <a:rPr lang="en-US" sz="2400" dirty="0" err="1"/>
              <a:t>Abun</a:t>
            </a:r>
            <a:r>
              <a:rPr lang="en-US" sz="2400" dirty="0"/>
              <a:t> Ye (</a:t>
            </a:r>
            <a:r>
              <a:rPr lang="en-US" sz="2400" dirty="0" err="1"/>
              <a:t>Sausapor</a:t>
            </a:r>
            <a:r>
              <a:rPr lang="en-US" sz="2400" dirty="0"/>
              <a:t>) </a:t>
            </a:r>
            <a:r>
              <a:rPr lang="en-US" sz="2400" dirty="0" smtClean="0"/>
              <a:t>- 86%</a:t>
            </a:r>
            <a:br>
              <a:rPr lang="en-US" sz="2400" dirty="0" smtClean="0"/>
            </a:br>
            <a:r>
              <a:rPr lang="en-US" sz="2400" dirty="0" err="1" smtClean="0"/>
              <a:t>Abun</a:t>
            </a:r>
            <a:r>
              <a:rPr lang="en-US" sz="2400" dirty="0" smtClean="0"/>
              <a:t> </a:t>
            </a:r>
            <a:r>
              <a:rPr lang="en-US" sz="2400" dirty="0"/>
              <a:t>Tat (</a:t>
            </a:r>
            <a:r>
              <a:rPr lang="en-US" sz="2400" dirty="0" err="1"/>
              <a:t>Wau</a:t>
            </a:r>
            <a:r>
              <a:rPr lang="en-US" sz="2400" dirty="0"/>
              <a:t>) with </a:t>
            </a:r>
            <a:r>
              <a:rPr lang="en-US" sz="2400" dirty="0" err="1"/>
              <a:t>Abun</a:t>
            </a:r>
            <a:r>
              <a:rPr lang="en-US" sz="2400" dirty="0"/>
              <a:t> Ji </a:t>
            </a:r>
            <a:r>
              <a:rPr lang="en-US" sz="2400" dirty="0" smtClean="0"/>
              <a:t>/I/ </a:t>
            </a:r>
            <a:r>
              <a:rPr lang="en-US" sz="2400" dirty="0"/>
              <a:t>(</a:t>
            </a:r>
            <a:r>
              <a:rPr lang="en-US" sz="2400" dirty="0" smtClean="0"/>
              <a:t>Mega) - 82%</a:t>
            </a:r>
            <a:br>
              <a:rPr lang="en-US" sz="2400" dirty="0" smtClean="0"/>
            </a:br>
            <a:r>
              <a:rPr lang="ru-RU" sz="2400" dirty="0" smtClean="0"/>
              <a:t>НО!</a:t>
            </a:r>
            <a:r>
              <a:rPr lang="en-US" sz="2400" dirty="0" smtClean="0"/>
              <a:t> </a:t>
            </a:r>
            <a:r>
              <a:rPr lang="en-US" sz="2400" dirty="0" err="1" smtClean="0"/>
              <a:t>Abun</a:t>
            </a:r>
            <a:r>
              <a:rPr lang="en-US" sz="2400" dirty="0" smtClean="0"/>
              <a:t> </a:t>
            </a:r>
            <a:r>
              <a:rPr lang="en-US" sz="2400" dirty="0"/>
              <a:t>Tat (</a:t>
            </a:r>
            <a:r>
              <a:rPr lang="en-US" sz="2400" dirty="0" err="1"/>
              <a:t>Wau</a:t>
            </a:r>
            <a:r>
              <a:rPr lang="en-US" sz="2400" dirty="0"/>
              <a:t>) with </a:t>
            </a:r>
            <a:r>
              <a:rPr lang="en-US" sz="2400" dirty="0" err="1"/>
              <a:t>Abun</a:t>
            </a:r>
            <a:r>
              <a:rPr lang="en-US" sz="2400" dirty="0"/>
              <a:t> Ji </a:t>
            </a:r>
            <a:r>
              <a:rPr lang="en-US" sz="2400" dirty="0" smtClean="0"/>
              <a:t>/l/ </a:t>
            </a:r>
            <a:r>
              <a:rPr lang="en-US" sz="2400" dirty="0"/>
              <a:t>(</a:t>
            </a:r>
            <a:r>
              <a:rPr lang="en-US" sz="2400" dirty="0" err="1"/>
              <a:t>Metnayam</a:t>
            </a:r>
            <a:r>
              <a:rPr lang="en-US" sz="2400" dirty="0" smtClean="0"/>
              <a:t>)</a:t>
            </a:r>
            <a:r>
              <a:rPr lang="ru-RU" sz="2400" dirty="0" smtClean="0"/>
              <a:t> -</a:t>
            </a:r>
            <a:r>
              <a:rPr lang="en-US" sz="2400" dirty="0" smtClean="0"/>
              <a:t> </a:t>
            </a:r>
            <a:r>
              <a:rPr lang="en-US" sz="2400" dirty="0"/>
              <a:t>74</a:t>
            </a:r>
            <a:r>
              <a:rPr lang="en-US" sz="2400" dirty="0" smtClean="0"/>
              <a:t>%</a:t>
            </a:r>
            <a:endParaRPr lang="ru-RU" sz="2400" dirty="0" smtClean="0"/>
          </a:p>
          <a:p>
            <a:r>
              <a:rPr lang="ru-RU" sz="2400" i="1" dirty="0" smtClean="0"/>
              <a:t>Дальнейшие примеры представлены из </a:t>
            </a:r>
            <a:r>
              <a:rPr lang="en-US" sz="2400" i="1" dirty="0" err="1" smtClean="0"/>
              <a:t>Abun</a:t>
            </a:r>
            <a:r>
              <a:rPr lang="en-US" sz="2400" i="1" dirty="0" smtClean="0"/>
              <a:t> Ye </a:t>
            </a:r>
            <a:r>
              <a:rPr lang="ru-RU" sz="2400" i="1" dirty="0" smtClean="0"/>
              <a:t>и </a:t>
            </a:r>
            <a:r>
              <a:rPr lang="en-US" sz="2400" i="1" dirty="0" err="1" smtClean="0"/>
              <a:t>Abun</a:t>
            </a:r>
            <a:r>
              <a:rPr lang="en-US" sz="2400" i="1" dirty="0" smtClean="0"/>
              <a:t> Ji /r/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180989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983902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Типологическая </a:t>
            </a:r>
            <a:r>
              <a:rPr lang="ru-RU" dirty="0" smtClean="0"/>
              <a:t>информация: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Степень свободы выражения грамматических значений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879" y="2198255"/>
            <a:ext cx="10711103" cy="3843107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Подавляющий </a:t>
            </a:r>
            <a:r>
              <a:rPr lang="ru-RU" sz="2400" dirty="0" err="1" smtClean="0"/>
              <a:t>аналитизм</a:t>
            </a:r>
            <a:endParaRPr lang="ru-RU" sz="2400" dirty="0" smtClean="0"/>
          </a:p>
          <a:p>
            <a:r>
              <a:rPr lang="ru-RU" sz="2400" dirty="0" smtClean="0"/>
              <a:t>Очень мало аффиксации на глаголах (4 суффикса); её можно заменить на аналитическую конструкцию, используя предлоги, которые и становятся суффиксами в итоге.</a:t>
            </a:r>
            <a:endParaRPr lang="ru-RU" sz="2400" dirty="0"/>
          </a:p>
          <a:p>
            <a:r>
              <a:rPr lang="ru-RU" sz="2400" dirty="0" smtClean="0"/>
              <a:t>Ещё меньше – на существительных (3 префикса), которые так же используются и не как аффиксы (но имея своё значение, отличное от роли аффикса)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5073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6571" y="247739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Типологическая информация:</a:t>
            </a:r>
            <a:br>
              <a:rPr lang="ru-RU" dirty="0"/>
            </a:br>
            <a:r>
              <a:rPr lang="ru-RU" dirty="0"/>
              <a:t>Степень свободы выражения грамматических значений (примеры)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862" y="1942683"/>
            <a:ext cx="8596668" cy="3880773"/>
          </a:xfrm>
        </p:spPr>
        <p:txBody>
          <a:bodyPr>
            <a:normAutofit/>
          </a:bodyPr>
          <a:lstStyle/>
          <a:p>
            <a:r>
              <a:rPr lang="ru-RU" dirty="0" smtClean="0"/>
              <a:t>У глаголов есть 3 частицы для выражения </a:t>
            </a:r>
            <a:br>
              <a:rPr lang="ru-RU" dirty="0" smtClean="0"/>
            </a:br>
            <a:r>
              <a:rPr lang="ru-RU" dirty="0" smtClean="0"/>
              <a:t>времени и типа действия:</a:t>
            </a:r>
          </a:p>
          <a:p>
            <a:r>
              <a:rPr lang="en-US" i="1" dirty="0" smtClean="0"/>
              <a:t>re</a:t>
            </a:r>
            <a:r>
              <a:rPr lang="en-US" dirty="0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перфектив</a:t>
            </a:r>
            <a:r>
              <a:rPr lang="ru-RU" dirty="0" smtClean="0"/>
              <a:t> (4.34)</a:t>
            </a:r>
            <a:endParaRPr lang="en-US" dirty="0"/>
          </a:p>
          <a:p>
            <a:r>
              <a:rPr lang="en-US" i="1" dirty="0" smtClean="0"/>
              <a:t>it –</a:t>
            </a:r>
            <a:r>
              <a:rPr lang="en-US" dirty="0" smtClean="0"/>
              <a:t> </a:t>
            </a:r>
            <a:r>
              <a:rPr lang="ru-RU" dirty="0" err="1" smtClean="0"/>
              <a:t>комплетив</a:t>
            </a:r>
            <a:r>
              <a:rPr lang="ru-RU" dirty="0" smtClean="0"/>
              <a:t> (4.35)</a:t>
            </a:r>
            <a:endParaRPr lang="en-US" dirty="0"/>
          </a:p>
          <a:p>
            <a:r>
              <a:rPr lang="en-US" i="1" dirty="0"/>
              <a:t>t</a:t>
            </a:r>
            <a:r>
              <a:rPr lang="ru-RU" i="1" dirty="0" smtClean="0"/>
              <a:t>о ́</a:t>
            </a:r>
            <a:r>
              <a:rPr lang="en-US" dirty="0" smtClean="0"/>
              <a:t> – </a:t>
            </a:r>
            <a:r>
              <a:rPr lang="ru-RU" dirty="0" err="1" smtClean="0"/>
              <a:t>инкомплетив</a:t>
            </a:r>
            <a:r>
              <a:rPr lang="ru-RU" dirty="0" smtClean="0"/>
              <a:t> (4.36)</a:t>
            </a:r>
          </a:p>
          <a:p>
            <a:r>
              <a:rPr lang="ru-RU" dirty="0" smtClean="0"/>
              <a:t>Также есть частицы для обозначения</a:t>
            </a:r>
            <a:br>
              <a:rPr lang="ru-RU" dirty="0" smtClean="0"/>
            </a:br>
            <a:r>
              <a:rPr lang="ru-RU" dirty="0" smtClean="0"/>
              <a:t>модальности: </a:t>
            </a:r>
          </a:p>
          <a:p>
            <a:r>
              <a:rPr lang="en-US" i="1" dirty="0" err="1" smtClean="0"/>
              <a:t>ya</a:t>
            </a:r>
            <a:r>
              <a:rPr lang="en-US" i="1" dirty="0" smtClean="0"/>
              <a:t> -</a:t>
            </a:r>
            <a:r>
              <a:rPr lang="ru-RU" dirty="0" smtClean="0"/>
              <a:t> возможность</a:t>
            </a:r>
            <a:r>
              <a:rPr lang="en-US" dirty="0" smtClean="0"/>
              <a:t> (4.38)</a:t>
            </a:r>
            <a:endParaRPr lang="en-US" dirty="0"/>
          </a:p>
          <a:p>
            <a:r>
              <a:rPr lang="en-US" i="1" dirty="0" err="1" smtClean="0"/>
              <a:t>bayok</a:t>
            </a:r>
            <a:r>
              <a:rPr lang="en-US" i="1" dirty="0" smtClean="0"/>
              <a:t> – </a:t>
            </a:r>
            <a:r>
              <a:rPr lang="ru-RU" dirty="0" smtClean="0"/>
              <a:t>вероятность </a:t>
            </a:r>
            <a:r>
              <a:rPr lang="en-US" dirty="0" smtClean="0"/>
              <a:t>(4.39)</a:t>
            </a:r>
            <a:endParaRPr lang="en-US" i="1" dirty="0"/>
          </a:p>
          <a:p>
            <a:r>
              <a:rPr lang="en-US" i="1" dirty="0"/>
              <a:t>g</a:t>
            </a:r>
            <a:r>
              <a:rPr lang="en-US" i="1" dirty="0" smtClean="0"/>
              <a:t>o</a:t>
            </a:r>
            <a:r>
              <a:rPr lang="en-US" dirty="0" smtClean="0"/>
              <a:t> - </a:t>
            </a:r>
            <a:r>
              <a:rPr lang="ru-RU" dirty="0" smtClean="0"/>
              <a:t>настойчивость</a:t>
            </a:r>
            <a:r>
              <a:rPr lang="en-US" dirty="0" smtClean="0"/>
              <a:t> (4.40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2808" y="1782618"/>
            <a:ext cx="4263266" cy="25030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628" y="4285672"/>
            <a:ext cx="5696446" cy="257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54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039321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Типологическая информация:</a:t>
            </a:r>
            <a:br>
              <a:rPr lang="ru-RU" dirty="0"/>
            </a:br>
            <a:r>
              <a:rPr lang="ru-RU" dirty="0"/>
              <a:t>Степень свободы выражения грамматических </a:t>
            </a:r>
            <a:r>
              <a:rPr lang="ru-RU" dirty="0" smtClean="0"/>
              <a:t>значений (примеры)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8308" y="2232114"/>
            <a:ext cx="5310909" cy="3880773"/>
          </a:xfrm>
        </p:spPr>
        <p:txBody>
          <a:bodyPr/>
          <a:lstStyle/>
          <a:p>
            <a:r>
              <a:rPr lang="ru-RU" dirty="0" smtClean="0"/>
              <a:t>Предлог </a:t>
            </a:r>
            <a:r>
              <a:rPr lang="en-US" dirty="0" err="1" smtClean="0"/>
              <a:t>wa</a:t>
            </a:r>
            <a:r>
              <a:rPr lang="ru-RU" dirty="0" smtClean="0"/>
              <a:t> (прим. 3.2)</a:t>
            </a:r>
            <a:r>
              <a:rPr lang="en-US" dirty="0" smtClean="0"/>
              <a:t>, </a:t>
            </a:r>
            <a:r>
              <a:rPr lang="ru-RU" dirty="0" smtClean="0"/>
              <a:t>обозначающий </a:t>
            </a:r>
            <a:r>
              <a:rPr lang="ru-RU" dirty="0" err="1" smtClean="0"/>
              <a:t>бенефактив</a:t>
            </a:r>
            <a:r>
              <a:rPr lang="ru-RU" dirty="0" smtClean="0"/>
              <a:t> («для»), также является одним из 4 суффиксов глаголов: он переводит </a:t>
            </a:r>
            <a:r>
              <a:rPr lang="ru-RU" dirty="0" err="1" smtClean="0"/>
              <a:t>нетранзитивные</a:t>
            </a:r>
            <a:r>
              <a:rPr lang="ru-RU" dirty="0" smtClean="0"/>
              <a:t> глаголы (или существительные – прим. 3.9, где </a:t>
            </a:r>
            <a:r>
              <a:rPr lang="en-US" i="1" dirty="0" err="1" smtClean="0"/>
              <a:t>syim</a:t>
            </a:r>
            <a:r>
              <a:rPr lang="en-US" dirty="0" smtClean="0"/>
              <a:t> – </a:t>
            </a:r>
            <a:r>
              <a:rPr lang="ru-RU" i="1" dirty="0" smtClean="0"/>
              <a:t>рука</a:t>
            </a:r>
            <a:r>
              <a:rPr lang="ru-RU" dirty="0" smtClean="0"/>
              <a:t>) в транзитивные (прим. 3.6), а к значению транзитивных добавляет </a:t>
            </a:r>
            <a:r>
              <a:rPr lang="ru-RU" dirty="0" err="1" smtClean="0"/>
              <a:t>бенефактивное</a:t>
            </a:r>
            <a:r>
              <a:rPr lang="ru-RU" dirty="0" smtClean="0"/>
              <a:t> понимание (прим. 3.3 (</a:t>
            </a:r>
            <a:r>
              <a:rPr lang="en-US" i="1" dirty="0" smtClean="0"/>
              <a:t>me – </a:t>
            </a:r>
            <a:r>
              <a:rPr lang="ru-RU" i="1" dirty="0" smtClean="0"/>
              <a:t>видеть</a:t>
            </a:r>
            <a:r>
              <a:rPr lang="ru-RU" dirty="0" smtClean="0"/>
              <a:t>) и 3.4</a:t>
            </a:r>
            <a:r>
              <a:rPr lang="en-US" dirty="0" smtClean="0"/>
              <a:t>(</a:t>
            </a:r>
            <a:r>
              <a:rPr lang="en-US" i="1" dirty="0" err="1" smtClean="0"/>
              <a:t>kon</a:t>
            </a:r>
            <a:r>
              <a:rPr lang="en-US" i="1" dirty="0" smtClean="0"/>
              <a:t> – </a:t>
            </a:r>
            <a:r>
              <a:rPr lang="ru-RU" i="1" dirty="0" smtClean="0"/>
              <a:t>готовить</a:t>
            </a:r>
            <a:r>
              <a:rPr lang="ru-RU" dirty="0" smtClean="0"/>
              <a:t>))</a:t>
            </a:r>
            <a:r>
              <a:rPr lang="ru-RU" i="1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3" y="2160589"/>
            <a:ext cx="3990975" cy="7810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3" y="2941639"/>
            <a:ext cx="4143375" cy="15621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33" y="4503739"/>
            <a:ext cx="3571875" cy="15906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8308" y="5332414"/>
            <a:ext cx="34671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5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Типологическая информация:</a:t>
            </a:r>
            <a:br>
              <a:rPr lang="ru-RU" dirty="0"/>
            </a:br>
            <a:r>
              <a:rPr lang="ru-RU" dirty="0"/>
              <a:t>Степень свободы выражения грамматических значений (примеры)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8509" y="2160589"/>
            <a:ext cx="3962399" cy="3880773"/>
          </a:xfrm>
        </p:spPr>
        <p:txBody>
          <a:bodyPr>
            <a:normAutofit/>
          </a:bodyPr>
          <a:lstStyle/>
          <a:p>
            <a:r>
              <a:rPr lang="ru-RU" dirty="0" smtClean="0"/>
              <a:t>В 3.28 наблюдается использование </a:t>
            </a:r>
            <a:r>
              <a:rPr lang="en-US" i="1" dirty="0" smtClean="0"/>
              <a:t>gat </a:t>
            </a:r>
            <a:r>
              <a:rPr lang="ru-RU" dirty="0" smtClean="0"/>
              <a:t>как глагола </a:t>
            </a:r>
            <a:r>
              <a:rPr lang="ru-RU" i="1" dirty="0" smtClean="0"/>
              <a:t>пронзать копьём </a:t>
            </a:r>
            <a:r>
              <a:rPr lang="ru-RU" dirty="0" smtClean="0"/>
              <a:t>и как предлога </a:t>
            </a:r>
            <a:r>
              <a:rPr lang="ru-RU" i="1" dirty="0" smtClean="0"/>
              <a:t>интенсивно </a:t>
            </a:r>
            <a:r>
              <a:rPr lang="ru-RU" dirty="0" smtClean="0"/>
              <a:t>в одном и том же предложении, в 3.29 – только в виде предлога.</a:t>
            </a:r>
          </a:p>
          <a:p>
            <a:r>
              <a:rPr lang="ru-RU" dirty="0" smtClean="0"/>
              <a:t>В 3.30-3.31 представлены примеры образования с добавлением суффикса </a:t>
            </a:r>
            <a:r>
              <a:rPr lang="en-US" i="1" dirty="0" smtClean="0"/>
              <a:t>–gat </a:t>
            </a:r>
            <a:r>
              <a:rPr lang="ru-RU" dirty="0" smtClean="0"/>
              <a:t>глаголов </a:t>
            </a:r>
            <a:r>
              <a:rPr lang="ru-RU" i="1" dirty="0" smtClean="0"/>
              <a:t>начать</a:t>
            </a:r>
            <a:r>
              <a:rPr lang="ru-RU" dirty="0" smtClean="0"/>
              <a:t> и </a:t>
            </a:r>
            <a:r>
              <a:rPr lang="ru-RU" i="1" dirty="0" smtClean="0"/>
              <a:t>приказать</a:t>
            </a:r>
            <a:r>
              <a:rPr lang="ru-RU" dirty="0" smtClean="0"/>
              <a:t> от существительных </a:t>
            </a:r>
            <a:r>
              <a:rPr lang="ru-RU" i="1" dirty="0" smtClean="0"/>
              <a:t>рука </a:t>
            </a:r>
            <a:r>
              <a:rPr lang="ru-RU" dirty="0" smtClean="0"/>
              <a:t>и </a:t>
            </a:r>
            <a:r>
              <a:rPr lang="ru-RU" i="1" dirty="0" smtClean="0"/>
              <a:t>рот</a:t>
            </a:r>
            <a:r>
              <a:rPr lang="ru-RU" dirty="0" smtClean="0"/>
              <a:t> соответственно.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596" y="2341274"/>
            <a:ext cx="4686300" cy="7715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96" y="3112799"/>
            <a:ext cx="3171825" cy="8001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96" y="4100975"/>
            <a:ext cx="4924425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21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Типологическая информация:</a:t>
            </a:r>
            <a:br>
              <a:rPr lang="ru-RU" dirty="0" smtClean="0"/>
            </a:br>
            <a:r>
              <a:rPr lang="ru-RU" dirty="0" smtClean="0"/>
              <a:t>Характер границы между морфемами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91856"/>
            <a:ext cx="8596668" cy="5066144"/>
          </a:xfrm>
        </p:spPr>
        <p:txBody>
          <a:bodyPr>
            <a:normAutofit fontScale="92500" lnSpcReduction="20000"/>
          </a:bodyPr>
          <a:lstStyle/>
          <a:p>
            <a:r>
              <a:rPr lang="ru-RU" sz="2600" b="1" dirty="0" smtClean="0"/>
              <a:t>Агглютинация</a:t>
            </a:r>
          </a:p>
          <a:p>
            <a:r>
              <a:rPr lang="ru-RU" dirty="0" smtClean="0"/>
              <a:t>Глагольные суффиксы:</a:t>
            </a:r>
            <a:br>
              <a:rPr lang="ru-RU" dirty="0" smtClean="0"/>
            </a:br>
            <a:r>
              <a:rPr lang="ru-RU" dirty="0" smtClean="0"/>
              <a:t>1) </a:t>
            </a:r>
            <a:r>
              <a:rPr lang="ru-RU" i="1" dirty="0" smtClean="0"/>
              <a:t>-</a:t>
            </a:r>
            <a:r>
              <a:rPr lang="ru-RU" i="1" dirty="0" err="1" smtClean="0"/>
              <a:t>wa</a:t>
            </a:r>
            <a:r>
              <a:rPr lang="ru-RU" i="1" dirty="0" smtClean="0"/>
              <a:t> </a:t>
            </a:r>
            <a:r>
              <a:rPr lang="ru-RU" dirty="0"/>
              <a:t>– BEN. (</a:t>
            </a:r>
            <a:r>
              <a:rPr lang="ru-RU" i="1" dirty="0"/>
              <a:t>для</a:t>
            </a:r>
            <a:r>
              <a:rPr lang="ru-RU" dirty="0"/>
              <a:t>)</a:t>
            </a:r>
            <a:br>
              <a:rPr lang="ru-RU" dirty="0"/>
            </a:br>
            <a:r>
              <a:rPr lang="ru-RU" dirty="0" smtClean="0"/>
              <a:t>2) -</a:t>
            </a:r>
            <a:r>
              <a:rPr lang="ru-RU" i="1" dirty="0" err="1" smtClean="0"/>
              <a:t>bot</a:t>
            </a:r>
            <a:r>
              <a:rPr lang="ru-RU" dirty="0" smtClean="0"/>
              <a:t> </a:t>
            </a:r>
            <a:r>
              <a:rPr lang="ru-RU" dirty="0"/>
              <a:t>– PERL. (</a:t>
            </a:r>
            <a:r>
              <a:rPr lang="ru-RU" i="1" dirty="0"/>
              <a:t>вдоль, об, </a:t>
            </a:r>
            <a:r>
              <a:rPr lang="ru-RU" i="1" dirty="0" smtClean="0"/>
              <a:t>через</a:t>
            </a:r>
            <a:r>
              <a:rPr lang="ru-RU" dirty="0" smtClean="0"/>
              <a:t>): </a:t>
            </a:r>
            <a:r>
              <a:rPr lang="ru-RU" b="1" i="1" dirty="0" err="1"/>
              <a:t>wat</a:t>
            </a:r>
            <a:r>
              <a:rPr lang="ru-RU" b="1" dirty="0"/>
              <a:t> (</a:t>
            </a:r>
            <a:r>
              <a:rPr lang="ru-RU" b="1" i="1" dirty="0"/>
              <a:t>разделять</a:t>
            </a:r>
            <a:r>
              <a:rPr lang="ru-RU" b="1" dirty="0"/>
              <a:t>) =&gt; </a:t>
            </a:r>
            <a:r>
              <a:rPr lang="ru-RU" b="1" i="1" dirty="0" err="1"/>
              <a:t>wat-bot</a:t>
            </a:r>
            <a:r>
              <a:rPr lang="ru-RU" b="1" dirty="0"/>
              <a:t> (</a:t>
            </a:r>
            <a:r>
              <a:rPr lang="ru-RU" b="1" i="1" dirty="0"/>
              <a:t>осматривать</a:t>
            </a:r>
            <a:r>
              <a:rPr lang="ru-RU" b="1" dirty="0"/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3) -</a:t>
            </a:r>
            <a:r>
              <a:rPr lang="ru-RU" i="1" dirty="0" err="1" smtClean="0"/>
              <a:t>ket</a:t>
            </a:r>
            <a:r>
              <a:rPr lang="ru-RU" dirty="0" smtClean="0"/>
              <a:t> </a:t>
            </a:r>
            <a:r>
              <a:rPr lang="ru-RU" dirty="0"/>
              <a:t>– LOC. (место или путь действия) </a:t>
            </a:r>
            <a:br>
              <a:rPr lang="ru-RU" dirty="0"/>
            </a:br>
            <a:r>
              <a:rPr lang="ru-RU" dirty="0" smtClean="0"/>
              <a:t>4) -</a:t>
            </a:r>
            <a:r>
              <a:rPr lang="ru-RU" i="1" dirty="0" err="1" smtClean="0"/>
              <a:t>gat</a:t>
            </a:r>
            <a:r>
              <a:rPr lang="ru-RU" dirty="0" smtClean="0"/>
              <a:t> </a:t>
            </a:r>
            <a:r>
              <a:rPr lang="ru-RU" dirty="0"/>
              <a:t>– глагол </a:t>
            </a:r>
            <a:r>
              <a:rPr lang="ru-RU" i="1" dirty="0"/>
              <a:t>пронзать копьём</a:t>
            </a:r>
            <a:r>
              <a:rPr lang="ru-RU" dirty="0"/>
              <a:t>, но также и предлог, обозначающий интенсивность действия: </a:t>
            </a:r>
            <a:r>
              <a:rPr lang="ru-RU" b="1" i="1" dirty="0"/>
              <a:t>i</a:t>
            </a:r>
            <a:r>
              <a:rPr lang="ru-RU" b="1" dirty="0"/>
              <a:t> (</a:t>
            </a:r>
            <a:r>
              <a:rPr lang="ru-RU" b="1" i="1" dirty="0"/>
              <a:t>болеть</a:t>
            </a:r>
            <a:r>
              <a:rPr lang="ru-RU" b="1" dirty="0"/>
              <a:t>) =&gt; </a:t>
            </a:r>
            <a:r>
              <a:rPr lang="ru-RU" b="1" i="1" dirty="0"/>
              <a:t>i-</a:t>
            </a:r>
            <a:r>
              <a:rPr lang="ru-RU" b="1" i="1" dirty="0" err="1"/>
              <a:t>gat</a:t>
            </a:r>
            <a:r>
              <a:rPr lang="ru-RU" b="1" dirty="0"/>
              <a:t> (</a:t>
            </a:r>
            <a:r>
              <a:rPr lang="ru-RU" b="1" i="1" dirty="0"/>
              <a:t>часто болеть</a:t>
            </a:r>
            <a:r>
              <a:rPr lang="ru-RU" b="1" dirty="0" smtClean="0"/>
              <a:t>)</a:t>
            </a:r>
          </a:p>
          <a:p>
            <a:r>
              <a:rPr lang="ru-RU" dirty="0" smtClean="0"/>
              <a:t>Префиксы и слияние существительных:</a:t>
            </a:r>
            <a:br>
              <a:rPr lang="ru-RU" dirty="0" smtClean="0"/>
            </a:br>
            <a:r>
              <a:rPr lang="ru-RU" dirty="0" smtClean="0"/>
              <a:t>1) </a:t>
            </a:r>
            <a:r>
              <a:rPr lang="en-US" i="1" dirty="0" err="1" smtClean="0"/>
              <a:t>suk</a:t>
            </a:r>
            <a:r>
              <a:rPr lang="en-US" i="1" dirty="0" smtClean="0"/>
              <a:t>- </a:t>
            </a:r>
            <a:r>
              <a:rPr lang="ru-RU" dirty="0" smtClean="0"/>
              <a:t>- сущ. </a:t>
            </a:r>
            <a:r>
              <a:rPr lang="ru-RU" i="1" dirty="0"/>
              <a:t>в</a:t>
            </a:r>
            <a:r>
              <a:rPr lang="ru-RU" i="1" dirty="0" smtClean="0"/>
              <a:t>ещь, </a:t>
            </a:r>
            <a:r>
              <a:rPr lang="ru-RU" dirty="0" smtClean="0"/>
              <a:t>роль </a:t>
            </a:r>
            <a:r>
              <a:rPr lang="ru-RU" dirty="0" err="1" smtClean="0"/>
              <a:t>номинализатора</a:t>
            </a:r>
            <a:r>
              <a:rPr lang="ru-RU" dirty="0" smtClean="0"/>
              <a:t>: </a:t>
            </a:r>
            <a:r>
              <a:rPr lang="en-US" b="1" i="1" dirty="0" err="1" smtClean="0"/>
              <a:t>git</a:t>
            </a:r>
            <a:r>
              <a:rPr lang="en-US" b="1" dirty="0" smtClean="0"/>
              <a:t> (</a:t>
            </a:r>
            <a:r>
              <a:rPr lang="ru-RU" b="1" i="1" dirty="0" smtClean="0"/>
              <a:t>есть</a:t>
            </a:r>
            <a:r>
              <a:rPr lang="ru-RU" b="1" dirty="0" smtClean="0"/>
              <a:t>) =</a:t>
            </a:r>
            <a:r>
              <a:rPr lang="en-US" b="1" dirty="0" smtClean="0"/>
              <a:t>&gt; </a:t>
            </a:r>
            <a:r>
              <a:rPr lang="en-US" b="1" i="1" dirty="0" err="1" smtClean="0"/>
              <a:t>su-git</a:t>
            </a:r>
            <a:r>
              <a:rPr lang="en-US" b="1" i="1" dirty="0" smtClean="0"/>
              <a:t> </a:t>
            </a:r>
            <a:r>
              <a:rPr lang="ru-RU" b="1" dirty="0" smtClean="0"/>
              <a:t>(</a:t>
            </a:r>
            <a:r>
              <a:rPr lang="ru-RU" b="1" i="1" dirty="0" smtClean="0"/>
              <a:t>еда</a:t>
            </a:r>
            <a:r>
              <a:rPr lang="ru-RU" b="1" dirty="0" smtClean="0"/>
              <a:t>); </a:t>
            </a:r>
            <a:br>
              <a:rPr lang="ru-RU" b="1" dirty="0" smtClean="0"/>
            </a:br>
            <a:r>
              <a:rPr lang="en-US" b="1" i="1" dirty="0" smtClean="0"/>
              <a:t>du </a:t>
            </a:r>
            <a:r>
              <a:rPr lang="en-US" b="1" dirty="0" smtClean="0"/>
              <a:t>(</a:t>
            </a:r>
            <a:r>
              <a:rPr lang="ru-RU" b="1" i="1" dirty="0" smtClean="0"/>
              <a:t>говорить</a:t>
            </a:r>
            <a:r>
              <a:rPr lang="ru-RU" b="1" dirty="0" smtClean="0"/>
              <a:t>) =</a:t>
            </a:r>
            <a:r>
              <a:rPr lang="en-US" b="1" dirty="0" smtClean="0"/>
              <a:t>&gt; </a:t>
            </a:r>
            <a:r>
              <a:rPr lang="en-US" b="1" i="1" dirty="0" err="1" smtClean="0"/>
              <a:t>suk</a:t>
            </a:r>
            <a:r>
              <a:rPr lang="en-US" b="1" i="1" dirty="0" smtClean="0"/>
              <a:t>-du </a:t>
            </a:r>
            <a:r>
              <a:rPr lang="en-US" b="1" dirty="0" smtClean="0"/>
              <a:t>(</a:t>
            </a:r>
            <a:r>
              <a:rPr lang="ru-RU" b="1" i="1" dirty="0" smtClean="0"/>
              <a:t>история</a:t>
            </a:r>
            <a:r>
              <a:rPr lang="ru-RU" b="1" dirty="0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2) </a:t>
            </a:r>
            <a:r>
              <a:rPr lang="en-US" i="1" dirty="0" smtClean="0"/>
              <a:t>ye- </a:t>
            </a:r>
            <a:r>
              <a:rPr lang="ru-RU" dirty="0" smtClean="0"/>
              <a:t>- сущ. </a:t>
            </a:r>
            <a:r>
              <a:rPr lang="en-US" i="1" dirty="0" smtClean="0"/>
              <a:t>person, </a:t>
            </a:r>
            <a:r>
              <a:rPr lang="ru-RU" dirty="0" smtClean="0"/>
              <a:t>роль </a:t>
            </a:r>
            <a:r>
              <a:rPr lang="ru-RU" dirty="0" err="1" smtClean="0"/>
              <a:t>персонализатора</a:t>
            </a:r>
            <a:r>
              <a:rPr lang="ru-RU" dirty="0" smtClean="0"/>
              <a:t>: </a:t>
            </a:r>
            <a:r>
              <a:rPr lang="en-US" b="1" i="1" dirty="0" smtClean="0"/>
              <a:t>ye-</a:t>
            </a:r>
            <a:r>
              <a:rPr lang="en-US" b="1" i="1" dirty="0" err="1" smtClean="0"/>
              <a:t>ka</a:t>
            </a:r>
            <a:r>
              <a:rPr lang="en-US" b="1" i="1" dirty="0" smtClean="0"/>
              <a:t>-</a:t>
            </a:r>
            <a:r>
              <a:rPr lang="en-US" b="1" i="1" dirty="0" err="1" smtClean="0"/>
              <a:t>kwo</a:t>
            </a:r>
            <a:r>
              <a:rPr lang="en-US" b="1" i="1" dirty="0" smtClean="0"/>
              <a:t> </a:t>
            </a:r>
            <a:r>
              <a:rPr lang="en-US" b="1" dirty="0" smtClean="0"/>
              <a:t>(</a:t>
            </a:r>
            <a:r>
              <a:rPr lang="en-US" b="1" i="1" dirty="0" smtClean="0"/>
              <a:t>PERS-</a:t>
            </a:r>
            <a:r>
              <a:rPr lang="ru-RU" b="1" i="1" dirty="0" smtClean="0"/>
              <a:t>тело-белый) – белый человек (тот, кто с белой кожей</a:t>
            </a:r>
            <a:r>
              <a:rPr lang="ru-RU" i="1" dirty="0" smtClean="0"/>
              <a:t>)</a:t>
            </a:r>
            <a:br>
              <a:rPr lang="ru-RU" i="1" dirty="0" smtClean="0"/>
            </a:br>
            <a:r>
              <a:rPr lang="ru-RU" dirty="0" smtClean="0"/>
              <a:t>3) Существительные могут образовывать новые при слиянии: </a:t>
            </a:r>
            <a:r>
              <a:rPr lang="en-US" b="1" i="1" dirty="0" smtClean="0"/>
              <a:t>nu-</a:t>
            </a:r>
            <a:r>
              <a:rPr lang="en-US" b="1" i="1" dirty="0" err="1" smtClean="0"/>
              <a:t>syo</a:t>
            </a:r>
            <a:r>
              <a:rPr lang="en-US" b="1" i="1" dirty="0" smtClean="0"/>
              <a:t> (</a:t>
            </a:r>
            <a:r>
              <a:rPr lang="ru-RU" b="1" i="1" dirty="0" smtClean="0"/>
              <a:t>дом-рот) = дверной проём</a:t>
            </a:r>
            <a:r>
              <a:rPr lang="en-US" b="1" i="1" dirty="0" smtClean="0"/>
              <a:t>; </a:t>
            </a:r>
            <a:r>
              <a:rPr lang="en-US" b="1" i="1" dirty="0" err="1" smtClean="0"/>
              <a:t>kwe-ngwot</a:t>
            </a:r>
            <a:r>
              <a:rPr lang="en-US" b="1" i="1" dirty="0" smtClean="0"/>
              <a:t> (</a:t>
            </a:r>
            <a:r>
              <a:rPr lang="ru-RU" b="1" i="1" dirty="0" smtClean="0"/>
              <a:t>дерево-упакованный) = книга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dirty="0" smtClean="0"/>
              <a:t>4) </a:t>
            </a:r>
            <a:r>
              <a:rPr lang="en-US" i="1" dirty="0" err="1" smtClean="0"/>
              <a:t>i</a:t>
            </a:r>
            <a:r>
              <a:rPr lang="en-US" i="1" dirty="0" smtClean="0"/>
              <a:t>- </a:t>
            </a:r>
            <a:r>
              <a:rPr lang="ru-RU" dirty="0" smtClean="0"/>
              <a:t>- роль «часть целого» для сложных существительных: </a:t>
            </a:r>
            <a:r>
              <a:rPr lang="en-US" b="1" i="1" dirty="0" err="1" smtClean="0"/>
              <a:t>gur-nat</a:t>
            </a:r>
            <a:r>
              <a:rPr lang="en-US" b="1" i="1" dirty="0" smtClean="0"/>
              <a:t> (</a:t>
            </a:r>
            <a:r>
              <a:rPr lang="ru-RU" b="1" i="1" dirty="0" smtClean="0"/>
              <a:t>кокос-листья: кокосовые листья) =</a:t>
            </a:r>
            <a:r>
              <a:rPr lang="en-US" b="1" i="1" dirty="0" smtClean="0"/>
              <a:t>&gt; </a:t>
            </a:r>
            <a:r>
              <a:rPr lang="en-US" b="1" i="1" dirty="0" err="1" smtClean="0"/>
              <a:t>i-nat</a:t>
            </a:r>
            <a:r>
              <a:rPr lang="en-US" b="1" i="1" dirty="0" smtClean="0"/>
              <a:t> </a:t>
            </a:r>
            <a:r>
              <a:rPr lang="ru-RU" b="1" i="1" dirty="0" smtClean="0"/>
              <a:t>(его листья)</a:t>
            </a:r>
            <a:r>
              <a:rPr lang="ru-RU" dirty="0" smtClean="0"/>
              <a:t>; применяется только в тексте для замены морфемы, обозначающей целое; в отрыве от контекста не имеет смысла</a:t>
            </a:r>
            <a:br>
              <a:rPr lang="ru-RU" dirty="0" smtClean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091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Типологическая информация:</a:t>
            </a:r>
            <a:br>
              <a:rPr lang="ru-RU" dirty="0" smtClean="0"/>
            </a:br>
            <a:r>
              <a:rPr lang="ru-RU" dirty="0" smtClean="0"/>
              <a:t>Тип маркирования в </a:t>
            </a:r>
            <a:r>
              <a:rPr lang="ru-RU" dirty="0" err="1" smtClean="0"/>
              <a:t>посессивной</a:t>
            </a:r>
            <a:r>
              <a:rPr lang="ru-RU" dirty="0" smtClean="0"/>
              <a:t> именной группе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3589866" cy="3880773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 smtClean="0"/>
              <a:t>Нулевое</a:t>
            </a:r>
            <a:endParaRPr lang="en-US" sz="2400" b="1" dirty="0" smtClean="0"/>
          </a:p>
          <a:p>
            <a:r>
              <a:rPr lang="ru-RU" sz="2400" dirty="0" smtClean="0"/>
              <a:t>Два типа </a:t>
            </a:r>
            <a:r>
              <a:rPr lang="ru-RU" sz="2400" dirty="0" err="1" smtClean="0"/>
              <a:t>посессивной</a:t>
            </a:r>
            <a:r>
              <a:rPr lang="ru-RU" sz="2400" dirty="0" smtClean="0"/>
              <a:t> конструкции: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b="1" dirty="0"/>
              <a:t>inalienable</a:t>
            </a:r>
            <a:r>
              <a:rPr lang="en-US" sz="2400" dirty="0"/>
              <a:t> </a:t>
            </a:r>
            <a:r>
              <a:rPr lang="en-US" sz="2400" dirty="0" smtClean="0"/>
              <a:t>(</a:t>
            </a:r>
            <a:r>
              <a:rPr lang="ru-RU" sz="2400" i="1" dirty="0" smtClean="0"/>
              <a:t>владелец</a:t>
            </a:r>
            <a:r>
              <a:rPr lang="en-US" sz="2400" i="1" dirty="0" smtClean="0"/>
              <a:t>(</a:t>
            </a:r>
            <a:r>
              <a:rPr lang="ru-RU" sz="2400" i="1" dirty="0" smtClean="0"/>
              <a:t>ИГ</a:t>
            </a:r>
            <a:r>
              <a:rPr lang="en-US" sz="2400" i="1" dirty="0" smtClean="0"/>
              <a:t>)</a:t>
            </a:r>
            <a:r>
              <a:rPr lang="en-US" sz="2400" dirty="0" smtClean="0"/>
              <a:t> </a:t>
            </a:r>
            <a:r>
              <a:rPr lang="ru-RU" sz="2400" i="1" dirty="0" smtClean="0"/>
              <a:t>владение</a:t>
            </a:r>
            <a:r>
              <a:rPr lang="en-US" sz="2400" i="1" dirty="0" smtClean="0"/>
              <a:t>(</a:t>
            </a:r>
            <a:r>
              <a:rPr lang="ru-RU" sz="2400" i="1" dirty="0" smtClean="0"/>
              <a:t>ИГ</a:t>
            </a:r>
            <a:r>
              <a:rPr lang="en-US" sz="2400" i="1" dirty="0" smtClean="0"/>
              <a:t>)</a:t>
            </a:r>
            <a:r>
              <a:rPr lang="ru-RU" sz="2400" dirty="0" smtClean="0"/>
              <a:t>; 5.69 и 5.70)</a:t>
            </a:r>
            <a:br>
              <a:rPr lang="ru-RU" sz="2400" dirty="0" smtClean="0"/>
            </a:br>
            <a:r>
              <a:rPr lang="en-US" sz="2400" b="1" dirty="0" smtClean="0"/>
              <a:t>alienable</a:t>
            </a:r>
            <a:br>
              <a:rPr lang="en-US" sz="2400" b="1" dirty="0" smtClean="0"/>
            </a:br>
            <a:r>
              <a:rPr lang="ru-RU" sz="2400" dirty="0" smtClean="0"/>
              <a:t>(</a:t>
            </a:r>
            <a:r>
              <a:rPr lang="ru-RU" sz="2400" i="1" dirty="0" smtClean="0"/>
              <a:t>владелец(ИГ) </a:t>
            </a:r>
            <a:r>
              <a:rPr lang="en-US" sz="2400" i="1" dirty="0" smtClean="0"/>
              <a:t>bi </a:t>
            </a:r>
            <a:r>
              <a:rPr lang="ru-RU" sz="2400" i="1" dirty="0" smtClean="0"/>
              <a:t>владение(ИГ); </a:t>
            </a:r>
            <a:r>
              <a:rPr lang="ru-RU" sz="2400" dirty="0" smtClean="0"/>
              <a:t>5.71 – 5.73)</a:t>
            </a:r>
            <a:br>
              <a:rPr lang="ru-RU" sz="2400" dirty="0" smtClean="0"/>
            </a:br>
            <a:endParaRPr lang="ru-RU" sz="2400" i="1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1930400"/>
            <a:ext cx="4381500" cy="17811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3765550"/>
            <a:ext cx="561975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7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Типологическая информация:</a:t>
            </a:r>
            <a:br>
              <a:rPr lang="ru-RU" dirty="0"/>
            </a:br>
            <a:r>
              <a:rPr lang="ru-RU" dirty="0"/>
              <a:t>Тип маркирования в </a:t>
            </a:r>
            <a:r>
              <a:rPr lang="ru-RU" dirty="0" smtClean="0"/>
              <a:t>предикации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Нулевое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01" y="2750271"/>
            <a:ext cx="6218671" cy="374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3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Типологическая информация:</a:t>
            </a:r>
            <a:br>
              <a:rPr lang="ru-RU" dirty="0" smtClean="0"/>
            </a:br>
            <a:r>
              <a:rPr lang="ru-RU" dirty="0" smtClean="0"/>
              <a:t>Тип ролевой кодировки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/>
              <a:t>Абун</a:t>
            </a:r>
            <a:r>
              <a:rPr lang="ru-RU" sz="2400" dirty="0" smtClean="0"/>
              <a:t> – номинативно-</a:t>
            </a:r>
            <a:r>
              <a:rPr lang="ru-RU" sz="2400" dirty="0" err="1" smtClean="0"/>
              <a:t>аккузативный</a:t>
            </a:r>
            <a:r>
              <a:rPr lang="ru-RU" sz="2400" dirty="0" smtClean="0"/>
              <a:t> язык, поскольку функции субъекта и агента объединены на синтаксическом уровне. Поэтому ролевая кодировка у него </a:t>
            </a:r>
            <a:r>
              <a:rPr lang="ru-RU" sz="2400" b="1" dirty="0" err="1" smtClean="0"/>
              <a:t>аккузативная</a:t>
            </a:r>
            <a:r>
              <a:rPr lang="ru-RU" sz="2400" dirty="0" smtClean="0"/>
              <a:t>: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9213" y="3700878"/>
            <a:ext cx="3677661" cy="257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1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Типологическая информация:</a:t>
            </a:r>
            <a:br>
              <a:rPr lang="ru-RU" dirty="0" smtClean="0"/>
            </a:br>
            <a:r>
              <a:rPr lang="ru-RU" dirty="0" smtClean="0"/>
              <a:t>Порядок слов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SVO</a:t>
            </a:r>
          </a:p>
          <a:p>
            <a:r>
              <a:rPr lang="ru-RU" sz="2400" dirty="0" smtClean="0"/>
              <a:t>Более расширенный вид:</a:t>
            </a:r>
            <a:br>
              <a:rPr lang="ru-RU" sz="2400" dirty="0" smtClean="0"/>
            </a:br>
            <a:r>
              <a:rPr lang="en-US" sz="2400" b="1" i="1" dirty="0" smtClean="0"/>
              <a:t>(</a:t>
            </a:r>
            <a:r>
              <a:rPr lang="ru-RU" sz="2400" b="1" i="1" dirty="0" smtClean="0"/>
              <a:t>адъюнкты</a:t>
            </a:r>
            <a:r>
              <a:rPr lang="en-US" sz="2400" b="1" i="1" dirty="0" smtClean="0"/>
              <a:t>) </a:t>
            </a:r>
            <a:r>
              <a:rPr lang="ru-RU" sz="2400" b="1" i="1" dirty="0" smtClean="0"/>
              <a:t>субъект</a:t>
            </a:r>
            <a:r>
              <a:rPr lang="en-US" sz="2400" b="1" i="1" dirty="0" smtClean="0"/>
              <a:t> </a:t>
            </a:r>
            <a:r>
              <a:rPr lang="ru-RU" sz="2400" b="1" i="1" dirty="0" smtClean="0"/>
              <a:t>глагол</a:t>
            </a:r>
            <a:r>
              <a:rPr lang="en-US" sz="2400" b="1" i="1" dirty="0" smtClean="0"/>
              <a:t> (</a:t>
            </a:r>
            <a:r>
              <a:rPr lang="ru-RU" sz="2400" b="1" i="1" dirty="0" smtClean="0"/>
              <a:t>прямой объект</a:t>
            </a:r>
            <a:r>
              <a:rPr lang="en-US" sz="2400" b="1" i="1" dirty="0" smtClean="0"/>
              <a:t>) (</a:t>
            </a:r>
            <a:r>
              <a:rPr lang="ru-RU" sz="2400" b="1" i="1" dirty="0" smtClean="0"/>
              <a:t>непрямой объект</a:t>
            </a:r>
            <a:r>
              <a:rPr lang="en-US" sz="2400" b="1" i="1" dirty="0" smtClean="0"/>
              <a:t>) (</a:t>
            </a:r>
            <a:r>
              <a:rPr lang="ru-RU" sz="2400" b="1" i="1" dirty="0" smtClean="0"/>
              <a:t>адъюнкты</a:t>
            </a:r>
            <a:r>
              <a:rPr lang="en-US" sz="2400" b="1" i="1" dirty="0" smtClean="0"/>
              <a:t>) (</a:t>
            </a:r>
            <a:r>
              <a:rPr lang="ru-RU" sz="2400" b="1" i="1" dirty="0" smtClean="0"/>
              <a:t>частицы</a:t>
            </a:r>
            <a:r>
              <a:rPr lang="en-US" sz="2400" b="1" i="1" dirty="0" smtClean="0"/>
              <a:t>)</a:t>
            </a:r>
            <a:endParaRPr lang="ru-RU" sz="2400" b="1" i="1" dirty="0" smtClean="0"/>
          </a:p>
          <a:p>
            <a:endParaRPr lang="ru-RU" sz="2400" b="1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275" y="1839335"/>
            <a:ext cx="3168992" cy="11255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915" y="4050144"/>
            <a:ext cx="7759106" cy="149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39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Фонологическая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09406"/>
            <a:ext cx="8596668" cy="388077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20 согласных, 5 гласных (+ 7 дифтонгов:</a:t>
            </a:r>
            <a:r>
              <a:rPr lang="fr-FR" sz="2400" dirty="0" smtClean="0"/>
              <a:t>[ai], </a:t>
            </a:r>
            <a:r>
              <a:rPr lang="fr-FR" sz="2400" dirty="0"/>
              <a:t>[au], [ei</a:t>
            </a:r>
            <a:r>
              <a:rPr lang="fr-FR" sz="2400" dirty="0" smtClean="0"/>
              <a:t>], </a:t>
            </a:r>
            <a:r>
              <a:rPr lang="fr-FR" sz="2400" dirty="0"/>
              <a:t>[eu</a:t>
            </a:r>
            <a:r>
              <a:rPr lang="fr-FR" sz="2400" dirty="0" smtClean="0"/>
              <a:t>],</a:t>
            </a:r>
            <a:r>
              <a:rPr lang="ru-RU" sz="2400" dirty="0" smtClean="0"/>
              <a:t> </a:t>
            </a:r>
            <a:r>
              <a:rPr lang="fr-FR" sz="2400" dirty="0" smtClean="0"/>
              <a:t>[oi</a:t>
            </a:r>
            <a:r>
              <a:rPr lang="en-US" sz="2400" dirty="0" smtClean="0"/>
              <a:t>]</a:t>
            </a:r>
            <a:r>
              <a:rPr lang="fr-FR" sz="2400" dirty="0" smtClean="0"/>
              <a:t>, </a:t>
            </a:r>
            <a:r>
              <a:rPr lang="fr-FR" sz="2400" dirty="0"/>
              <a:t>[ou</a:t>
            </a:r>
            <a:r>
              <a:rPr lang="fr-FR" sz="2400" dirty="0" smtClean="0"/>
              <a:t>], [ui])</a:t>
            </a:r>
            <a:endParaRPr lang="ru-RU" sz="2400" dirty="0" smtClean="0"/>
          </a:p>
          <a:p>
            <a:r>
              <a:rPr lang="ru-RU" sz="2400" dirty="0" smtClean="0"/>
              <a:t>Есть 3 тона – верхний, средний и нижний; тональность постепенно пропадает</a:t>
            </a:r>
          </a:p>
          <a:p>
            <a:r>
              <a:rPr lang="ru-RU" sz="2400" dirty="0" smtClean="0"/>
              <a:t>Ударение – на последний слог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3" y="3608427"/>
            <a:ext cx="5852775" cy="31828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161" y="3968629"/>
            <a:ext cx="4919681" cy="173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2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Морфологическая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51709"/>
            <a:ext cx="7165493" cy="4701309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4 открытых класса слов</a:t>
            </a:r>
            <a:r>
              <a:rPr lang="ru-RU" sz="2400" dirty="0" smtClean="0"/>
              <a:t>: </a:t>
            </a:r>
          </a:p>
          <a:p>
            <a:r>
              <a:rPr lang="ru-RU" sz="2400" dirty="0" smtClean="0"/>
              <a:t>глаголы (</a:t>
            </a:r>
            <a:r>
              <a:rPr lang="ru-RU" sz="2400" dirty="0" err="1" smtClean="0"/>
              <a:t>нетранзитивные</a:t>
            </a:r>
            <a:r>
              <a:rPr lang="ru-RU" sz="2400" dirty="0" smtClean="0"/>
              <a:t>, транзитивные, </a:t>
            </a:r>
            <a:r>
              <a:rPr lang="ru-RU" sz="2400" dirty="0" err="1" smtClean="0"/>
              <a:t>дитранзитивные</a:t>
            </a:r>
            <a:r>
              <a:rPr lang="ru-RU" sz="2400" dirty="0" smtClean="0"/>
              <a:t>); </a:t>
            </a:r>
          </a:p>
          <a:p>
            <a:r>
              <a:rPr lang="ru-RU" sz="2400" dirty="0" smtClean="0"/>
              <a:t>существительные (имена собственные и нарицательные, сложные существительные; части тела и </a:t>
            </a:r>
            <a:r>
              <a:rPr lang="ru-RU" sz="2400" i="1" dirty="0" smtClean="0"/>
              <a:t>относительные существительные </a:t>
            </a:r>
            <a:r>
              <a:rPr lang="ru-RU" sz="2400" dirty="0" smtClean="0"/>
              <a:t>– закрытый класс);</a:t>
            </a:r>
          </a:p>
          <a:p>
            <a:r>
              <a:rPr lang="ru-RU" sz="2400" dirty="0" smtClean="0"/>
              <a:t>прилагательные;</a:t>
            </a:r>
          </a:p>
          <a:p>
            <a:r>
              <a:rPr lang="ru-RU" sz="2400" dirty="0" smtClean="0"/>
              <a:t>наречия (направления, времени; образа действия и меры – закрытый класс).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7036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Морфологические особенности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818" y="1270000"/>
            <a:ext cx="4405746" cy="4591253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6 закрытых классов слов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18" y="1790700"/>
            <a:ext cx="10587038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53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Яркие особенности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Относительные существительные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2827" y="246784"/>
            <a:ext cx="3581400" cy="64198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2761384"/>
            <a:ext cx="7412788" cy="7946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33" y="3556000"/>
            <a:ext cx="5510689" cy="167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7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Яркие особенности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/>
              <a:t>Топикализация</a:t>
            </a:r>
            <a:r>
              <a:rPr lang="ru-RU" sz="2400" dirty="0" smtClean="0"/>
              <a:t> (част. </a:t>
            </a:r>
            <a:r>
              <a:rPr lang="en-US" sz="2400" i="1" dirty="0" smtClean="0"/>
              <a:t>ne</a:t>
            </a:r>
            <a:r>
              <a:rPr lang="en-US" sz="2400" dirty="0" smtClean="0"/>
              <a:t>)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3052617"/>
            <a:ext cx="4889502" cy="17780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836" y="3052617"/>
            <a:ext cx="4832985" cy="160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07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использованной 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Keith Berry, </a:t>
            </a:r>
            <a:r>
              <a:rPr lang="en-US" sz="2400" dirty="0"/>
              <a:t>Christine </a:t>
            </a:r>
            <a:r>
              <a:rPr lang="en-US" sz="2400" dirty="0" smtClean="0"/>
              <a:t>Berry, </a:t>
            </a:r>
            <a:r>
              <a:rPr lang="en-US" sz="2400" i="1" dirty="0"/>
              <a:t>A description of </a:t>
            </a:r>
            <a:r>
              <a:rPr lang="en-US" sz="2400" i="1" dirty="0" err="1" smtClean="0"/>
              <a:t>Abun</a:t>
            </a:r>
            <a:r>
              <a:rPr lang="en-US" sz="2400" i="1" dirty="0" smtClean="0"/>
              <a:t>: a </a:t>
            </a:r>
            <a:r>
              <a:rPr lang="en-US" sz="2400" i="1" dirty="0"/>
              <a:t>West Papuan language of Irian </a:t>
            </a:r>
            <a:r>
              <a:rPr lang="en-US" sz="2400" i="1" dirty="0" smtClean="0"/>
              <a:t>Jaya, </a:t>
            </a:r>
            <a:r>
              <a:rPr lang="en-US" sz="2400" dirty="0" smtClean="0"/>
              <a:t>1999</a:t>
            </a:r>
          </a:p>
          <a:p>
            <a:r>
              <a:rPr lang="en-US" sz="2400" dirty="0"/>
              <a:t>Keith Berry, Christine Berry, </a:t>
            </a:r>
            <a:r>
              <a:rPr lang="en-US" sz="2400" i="1" dirty="0" err="1" smtClean="0"/>
              <a:t>Abun</a:t>
            </a:r>
            <a:r>
              <a:rPr lang="en-US" sz="2400" dirty="0" smtClean="0"/>
              <a:t> / NUSA Vol. 47, 2000</a:t>
            </a:r>
          </a:p>
          <a:p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en.wikipedia.org</a:t>
            </a:r>
            <a:endParaRPr lang="ru-RU" sz="2400" dirty="0" smtClean="0"/>
          </a:p>
          <a:p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glottolog.org</a:t>
            </a:r>
            <a:endParaRPr lang="ru-RU" sz="2400" dirty="0" smtClean="0"/>
          </a:p>
          <a:p>
            <a:r>
              <a:rPr lang="en-US" sz="2400" dirty="0">
                <a:hlinkClick r:id="rId4"/>
              </a:rPr>
              <a:t>https://</a:t>
            </a:r>
            <a:r>
              <a:rPr lang="en-US" sz="2400" dirty="0" smtClean="0">
                <a:hlinkClick r:id="rId4"/>
              </a:rPr>
              <a:t>www.ethnologue.com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29373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сокращений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753" y="2160589"/>
            <a:ext cx="5871248" cy="38807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PERF – </a:t>
            </a:r>
            <a:r>
              <a:rPr lang="ru-RU" sz="2400" dirty="0" smtClean="0"/>
              <a:t>маркер </a:t>
            </a:r>
            <a:r>
              <a:rPr lang="ru-RU" sz="2400" dirty="0" err="1" smtClean="0"/>
              <a:t>перфектности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CAM –</a:t>
            </a:r>
            <a:r>
              <a:rPr lang="ru-RU" sz="2400" dirty="0" smtClean="0"/>
              <a:t> маркер </a:t>
            </a:r>
            <a:r>
              <a:rPr lang="ru-RU" sz="2400" dirty="0" err="1" smtClean="0"/>
              <a:t>комплетива</a:t>
            </a:r>
            <a:r>
              <a:rPr lang="ru-RU" sz="2400" dirty="0" smtClean="0"/>
              <a:t> (</a:t>
            </a:r>
            <a:r>
              <a:rPr lang="ru-RU" sz="2400" dirty="0" err="1" smtClean="0"/>
              <a:t>заверш</a:t>
            </a:r>
            <a:r>
              <a:rPr lang="ru-RU" sz="2400" dirty="0" smtClean="0"/>
              <a:t>.)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LOC –</a:t>
            </a:r>
            <a:r>
              <a:rPr lang="ru-RU" sz="2400" dirty="0" smtClean="0"/>
              <a:t> предлог места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INCAM –</a:t>
            </a:r>
            <a:r>
              <a:rPr lang="ru-RU" sz="2400" dirty="0" smtClean="0"/>
              <a:t> маркер </a:t>
            </a:r>
            <a:r>
              <a:rPr lang="ru-RU" sz="2400" dirty="0" err="1" smtClean="0"/>
              <a:t>инкомплетива</a:t>
            </a:r>
            <a:r>
              <a:rPr lang="ru-RU" sz="2400" dirty="0" smtClean="0"/>
              <a:t> (</a:t>
            </a:r>
            <a:r>
              <a:rPr lang="ru-RU" sz="2400" dirty="0" err="1" smtClean="0"/>
              <a:t>незаверш</a:t>
            </a:r>
            <a:r>
              <a:rPr lang="ru-RU" sz="2400" dirty="0" smtClean="0"/>
              <a:t>.)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PMM –</a:t>
            </a:r>
            <a:r>
              <a:rPr lang="ru-RU" sz="2400" dirty="0" smtClean="0"/>
              <a:t> маркер возможности (модальный)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PROB –</a:t>
            </a:r>
            <a:r>
              <a:rPr lang="ru-RU" sz="2400" dirty="0" smtClean="0"/>
              <a:t> маркер вероятности (модальный)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REL –</a:t>
            </a:r>
            <a:r>
              <a:rPr lang="ru-RU" sz="2400" dirty="0" smtClean="0"/>
              <a:t> относительное соединение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DET – </a:t>
            </a:r>
            <a:r>
              <a:rPr lang="ru-RU" sz="2400" dirty="0" err="1" smtClean="0"/>
              <a:t>детерминатор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ASS –</a:t>
            </a:r>
            <a:r>
              <a:rPr lang="ru-RU" sz="2400" dirty="0" smtClean="0"/>
              <a:t> маркер настойчивости (модальный)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NEG </a:t>
            </a:r>
            <a:r>
              <a:rPr lang="en-US" sz="2400" dirty="0" smtClean="0"/>
              <a:t>–</a:t>
            </a:r>
            <a:r>
              <a:rPr lang="ru-RU" sz="2400" dirty="0" smtClean="0"/>
              <a:t> частица отрицания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INDEF –</a:t>
            </a:r>
            <a:r>
              <a:rPr lang="ru-RU" sz="2400" dirty="0" smtClean="0"/>
              <a:t> неопределённый артикль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1" y="2160589"/>
            <a:ext cx="499618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BEN –</a:t>
            </a:r>
            <a:r>
              <a:rPr lang="ru-RU" sz="2200" dirty="0" smtClean="0"/>
              <a:t> </a:t>
            </a:r>
            <a:r>
              <a:rPr lang="ru-RU" sz="2200" dirty="0" err="1" smtClean="0"/>
              <a:t>бенефактивный</a:t>
            </a:r>
            <a:r>
              <a:rPr lang="ru-RU" sz="2200" dirty="0" smtClean="0"/>
              <a:t> предлог</a:t>
            </a:r>
            <a:endParaRPr lang="en-US" sz="2200" dirty="0" smtClean="0"/>
          </a:p>
          <a:p>
            <a:r>
              <a:rPr lang="en-US" sz="2200" dirty="0" smtClean="0"/>
              <a:t>TRS –</a:t>
            </a:r>
            <a:r>
              <a:rPr lang="ru-RU" sz="2200" dirty="0" smtClean="0"/>
              <a:t> </a:t>
            </a:r>
            <a:r>
              <a:rPr lang="ru-RU" sz="2200" dirty="0" err="1" smtClean="0"/>
              <a:t>транзитивизатор</a:t>
            </a:r>
            <a:r>
              <a:rPr lang="ru-RU" sz="2200" dirty="0" smtClean="0"/>
              <a:t> </a:t>
            </a:r>
            <a:endParaRPr lang="en-US" sz="2200" dirty="0" smtClean="0"/>
          </a:p>
          <a:p>
            <a:r>
              <a:rPr lang="en-US" sz="2200" dirty="0" smtClean="0"/>
              <a:t>SG –</a:t>
            </a:r>
            <a:r>
              <a:rPr lang="ru-RU" sz="2200" dirty="0" smtClean="0"/>
              <a:t> единственное число</a:t>
            </a:r>
            <a:endParaRPr lang="en-US" sz="2200" dirty="0" smtClean="0"/>
          </a:p>
          <a:p>
            <a:r>
              <a:rPr lang="en-US" sz="2200" dirty="0" smtClean="0"/>
              <a:t>PL –</a:t>
            </a:r>
            <a:r>
              <a:rPr lang="ru-RU" sz="2200" dirty="0" smtClean="0"/>
              <a:t> множественное число</a:t>
            </a:r>
            <a:endParaRPr lang="en-US" sz="2200" dirty="0" smtClean="0"/>
          </a:p>
          <a:p>
            <a:r>
              <a:rPr lang="en-US" sz="2200" dirty="0" smtClean="0"/>
              <a:t>INT –</a:t>
            </a:r>
            <a:r>
              <a:rPr lang="ru-RU" sz="2200" dirty="0" smtClean="0"/>
              <a:t> </a:t>
            </a:r>
            <a:r>
              <a:rPr lang="ru-RU" sz="2200" dirty="0" err="1" smtClean="0"/>
              <a:t>интенсификатор</a:t>
            </a:r>
            <a:endParaRPr lang="en-US" sz="2200" dirty="0" smtClean="0"/>
          </a:p>
          <a:p>
            <a:r>
              <a:rPr lang="en-US" sz="2200" dirty="0" smtClean="0"/>
              <a:t>PERL –</a:t>
            </a:r>
            <a:r>
              <a:rPr lang="ru-RU" sz="2200" dirty="0" smtClean="0"/>
              <a:t> </a:t>
            </a:r>
            <a:r>
              <a:rPr lang="ru-RU" sz="2200" dirty="0" err="1" smtClean="0"/>
              <a:t>перлативный</a:t>
            </a:r>
            <a:r>
              <a:rPr lang="ru-RU" sz="2200" dirty="0" smtClean="0"/>
              <a:t> предлог</a:t>
            </a:r>
            <a:endParaRPr lang="en-US" sz="2200" dirty="0" smtClean="0"/>
          </a:p>
          <a:p>
            <a:r>
              <a:rPr lang="en-US" sz="2200" dirty="0" smtClean="0"/>
              <a:t>PERS –</a:t>
            </a:r>
            <a:r>
              <a:rPr lang="ru-RU" sz="2200" dirty="0" smtClean="0"/>
              <a:t> </a:t>
            </a:r>
            <a:r>
              <a:rPr lang="ru-RU" sz="2200" dirty="0" err="1" smtClean="0"/>
              <a:t>персонализатор</a:t>
            </a:r>
            <a:endParaRPr lang="en-US" sz="2200" dirty="0" smtClean="0"/>
          </a:p>
          <a:p>
            <a:r>
              <a:rPr lang="en-US" sz="2200" dirty="0" smtClean="0"/>
              <a:t>POSS –</a:t>
            </a:r>
            <a:r>
              <a:rPr lang="ru-RU" sz="2200" dirty="0" smtClean="0"/>
              <a:t> маркер </a:t>
            </a:r>
            <a:r>
              <a:rPr lang="ru-RU" sz="2200" dirty="0" err="1" smtClean="0"/>
              <a:t>посессивности</a:t>
            </a:r>
            <a:endParaRPr lang="en-US" sz="2200" dirty="0" smtClean="0"/>
          </a:p>
          <a:p>
            <a:r>
              <a:rPr lang="en-US" sz="2200" dirty="0" smtClean="0"/>
              <a:t>CL –</a:t>
            </a:r>
            <a:r>
              <a:rPr lang="ru-RU" sz="2200" smtClean="0"/>
              <a:t> классификатор</a:t>
            </a:r>
            <a:endParaRPr lang="en-US" sz="2200" dirty="0" smtClean="0"/>
          </a:p>
          <a:p>
            <a:r>
              <a:rPr lang="en-US" sz="2200" dirty="0"/>
              <a:t>ANA – </a:t>
            </a:r>
            <a:r>
              <a:rPr lang="ru-RU" sz="2200" dirty="0"/>
              <a:t>анафорический референт</a:t>
            </a:r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309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</a:t>
            </a:r>
            <a:r>
              <a:rPr lang="ru-RU" smtClean="0"/>
              <a:t>за внимание!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21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1892</TotalTime>
  <Words>635</Words>
  <Application>Microsoft Office PowerPoint</Application>
  <PresentationFormat>Широкоэкранный</PresentationFormat>
  <Paragraphs>94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Trebuchet MS</vt:lpstr>
      <vt:lpstr>Wingdings 3</vt:lpstr>
      <vt:lpstr>Аспект</vt:lpstr>
      <vt:lpstr>Язык абун</vt:lpstr>
      <vt:lpstr>Общие сведения</vt:lpstr>
      <vt:lpstr>Генеалогическая и ареальная информация</vt:lpstr>
      <vt:lpstr>Социолингвистическая информация</vt:lpstr>
      <vt:lpstr>Социолингвистическая информация</vt:lpstr>
      <vt:lpstr>Типологическая информация: Степень свободы выражения грамматических значений </vt:lpstr>
      <vt:lpstr>Типологическая информация: Степень свободы выражения грамматических значений (примеры)</vt:lpstr>
      <vt:lpstr>Типологическая информация: Степень свободы выражения грамматических значений (примеры)</vt:lpstr>
      <vt:lpstr>Типологическая информация: Степень свободы выражения грамматических значений (примеры)</vt:lpstr>
      <vt:lpstr>Типологическая информация: Характер границы между морфемами</vt:lpstr>
      <vt:lpstr>Типологическая информация: Тип маркирования в посессивной именной группе</vt:lpstr>
      <vt:lpstr>Типологическая информация: Тип маркирования в предикации</vt:lpstr>
      <vt:lpstr>Типологическая информация: Тип ролевой кодировки</vt:lpstr>
      <vt:lpstr>Типологическая информация: Порядок слов</vt:lpstr>
      <vt:lpstr>Фонологическая информация</vt:lpstr>
      <vt:lpstr>Морфологическая информация</vt:lpstr>
      <vt:lpstr>Морфологические особенности</vt:lpstr>
      <vt:lpstr>Яркие особенности</vt:lpstr>
      <vt:lpstr>Яркие особенности</vt:lpstr>
      <vt:lpstr>Список использованной литературы</vt:lpstr>
      <vt:lpstr>Список сокращений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 абиномн</dc:title>
  <dc:creator>DanikBrown</dc:creator>
  <cp:lastModifiedBy>DanikBrown</cp:lastModifiedBy>
  <cp:revision>41</cp:revision>
  <dcterms:created xsi:type="dcterms:W3CDTF">2022-04-08T20:31:58Z</dcterms:created>
  <dcterms:modified xsi:type="dcterms:W3CDTF">2022-04-11T10:05:08Z</dcterms:modified>
</cp:coreProperties>
</file>