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Заголовок презентации"/>
          <p:cNvSpPr txBox="1"/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Вид изнутри каменной конструкции на лестницу и ясное голубое небо"/>
          <p:cNvSpPr/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22" name="Заголовок презентации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Уровень текста 1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овременное белое здание со стеклянными панелями на фоне ясного голубого неба"/>
          <p:cNvSpPr/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33" name="Заголовок слайда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pPr/>
            <a:r>
              <a:t>Заголовок слайда</a:t>
            </a:r>
          </a:p>
        </p:txBody>
      </p:sp>
      <p:sp>
        <p:nvSpPr>
          <p:cNvPr id="3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Номер слайда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43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Уровень текста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pPr/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Уровень текста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Текст пункта на слайде</a:t>
            </a:r>
          </a:p>
        </p:txBody>
      </p:sp>
      <p:sp>
        <p:nvSpPr>
          <p:cNvPr id="62" name="Небольшая часть современного моста в виде ракушки в Циндао (Шаньдун, Китай) под небом с редкими облаками"/>
          <p:cNvSpPr/>
          <p:nvPr>
            <p:ph type="pic" idx="22"/>
          </p:nvPr>
        </p:nvSpPr>
        <p:spPr>
          <a:xfrm>
            <a:off x="9271000" y="1263847"/>
            <a:ext cx="16773843" cy="11188206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6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6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2" name="Уровень текста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Текст пункта на слайде</a:t>
            </a:r>
          </a:p>
        </p:txBody>
      </p:sp>
      <p:sp>
        <p:nvSpPr>
          <p:cNvPr id="7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7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, видео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2" name="Уровень текста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Текст пункта на слайде</a:t>
            </a:r>
          </a:p>
        </p:txBody>
      </p:sp>
      <p:sp>
        <p:nvSpPr>
          <p:cNvPr id="8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8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Заголовок раздела</a:t>
            </a:r>
          </a:p>
        </p:txBody>
      </p:sp>
      <p:sp>
        <p:nvSpPr>
          <p:cNvPr id="92" name="Номер слайда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10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повестки дня</a:t>
            </a:r>
          </a:p>
        </p:txBody>
      </p:sp>
      <p:sp>
        <p:nvSpPr>
          <p:cNvPr id="109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Подзаголовок повестки дня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Уровень текста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99" sz="5500"/>
            </a:lvl1pPr>
          </a:lstStyle>
          <a:p>
            <a:pPr/>
            <a:r>
              <a:t>Темы повестки дня</a:t>
            </a:r>
          </a:p>
        </p:txBody>
      </p:sp>
      <p:sp>
        <p:nvSpPr>
          <p:cNvPr id="1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Сообщение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/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Информация о факте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Информация о факте</a:t>
            </a:r>
          </a:p>
        </p:txBody>
      </p:sp>
      <p:sp>
        <p:nvSpPr>
          <p:cNvPr id="12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Уровень текста 1…"/>
          <p:cNvSpPr txBox="1"/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Авторство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6" name="Уровень текста 1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«Важная цитата»</a:t>
            </a:r>
          </a:p>
        </p:txBody>
      </p:sp>
      <p:sp>
        <p:nvSpPr>
          <p:cNvPr id="13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Вид под углом снизу на фасад современного здания с алюминиевыми дисками под ясным голубым небом"/>
          <p:cNvSpPr/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5" name="Вид под углом снизу на современное изогнутое здание под облачным небом"/>
          <p:cNvSpPr/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6" name="Вид изнутри современного белого здания со стеклянными панелями на ясное небо с редкими облаками"/>
          <p:cNvSpPr/>
          <p:nvPr>
            <p:ph type="pic" idx="23"/>
          </p:nvPr>
        </p:nvSpPr>
        <p:spPr>
          <a:xfrm>
            <a:off x="-124636" y="1270000"/>
            <a:ext cx="16840170" cy="1124371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Вид под углом снизу на башню Азади в Тегеране (Иран) на фоне безоблачного ясного неба"/>
          <p:cNvSpPr/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5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Текст заголовка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hyperlink" Target="https://thelanguagecloset.com/2021/03/06/languages-of-taiwan-tsou/" TargetMode="External"/><Relationship Id="rId3" Type="http://schemas.openxmlformats.org/officeDocument/2006/relationships/hyperlink" Target="https://omniglot.com/writing/tsou.htm" TargetMode="External"/><Relationship Id="rId4" Type="http://schemas.openxmlformats.org/officeDocument/2006/relationships/hyperlink" Target="https://www.endangeredlanguages.com/lang/3497" TargetMode="External"/><Relationship Id="rId5" Type="http://schemas.openxmlformats.org/officeDocument/2006/relationships/hyperlink" Target="https://ru.wikipedia.org/wiki/%D0%A6%D0%BE%D1%83_(%D1%8F%D0%B7%D1%8B%D0%BA)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Абутькова Нина, 1 курс ОТиПЛ"/>
          <p:cNvSpPr txBox="1"/>
          <p:nvPr>
            <p:ph type="body" sz="quarter" idx="1"/>
          </p:nvPr>
        </p:nvSpPr>
        <p:spPr>
          <a:xfrm>
            <a:off x="1206499" y="10343512"/>
            <a:ext cx="21971002" cy="1422233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Абутькова Нина, 1 курс ОТиПЛ</a:t>
            </a:r>
          </a:p>
        </p:txBody>
      </p:sp>
      <p:sp>
        <p:nvSpPr>
          <p:cNvPr id="172" name="Язык цоу"/>
          <p:cNvSpPr txBox="1"/>
          <p:nvPr>
            <p:ph type="title"/>
          </p:nvPr>
        </p:nvSpPr>
        <p:spPr>
          <a:xfrm>
            <a:off x="1206495" y="2574991"/>
            <a:ext cx="21971006" cy="4648202"/>
          </a:xfrm>
          <a:prstGeom prst="rect">
            <a:avLst/>
          </a:prstGeom>
        </p:spPr>
        <p:txBody>
          <a:bodyPr/>
          <a:lstStyle>
            <a:lvl1pPr>
              <a:defRPr spc="-300"/>
            </a:lvl1pPr>
          </a:lstStyle>
          <a:p>
            <a:pPr/>
            <a:r>
              <a:t>Язык цоу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Общая информация"/>
          <p:cNvSpPr txBox="1"/>
          <p:nvPr>
            <p:ph type="title"/>
          </p:nvPr>
        </p:nvSpPr>
        <p:spPr>
          <a:xfrm>
            <a:off x="500070" y="884621"/>
            <a:ext cx="10595049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Общая информация </a:t>
            </a:r>
          </a:p>
        </p:txBody>
      </p:sp>
      <p:sp>
        <p:nvSpPr>
          <p:cNvPr id="175" name="Название: цоу…"/>
          <p:cNvSpPr txBox="1"/>
          <p:nvPr>
            <p:ph type="body" sz="half" idx="1"/>
          </p:nvPr>
        </p:nvSpPr>
        <p:spPr>
          <a:xfrm>
            <a:off x="1279578" y="4077987"/>
            <a:ext cx="10071318" cy="8256011"/>
          </a:xfrm>
          <a:prstGeom prst="rect">
            <a:avLst/>
          </a:prstGeom>
        </p:spPr>
        <p:txBody>
          <a:bodyPr lIns="50800" tIns="50800" rIns="50800" bIns="50800"/>
          <a:lstStyle/>
          <a:p>
            <a:pPr marL="698500" indent="-698500" defTabSz="2438337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Название: цоу </a:t>
            </a:r>
          </a:p>
          <a:p>
            <a:pPr marL="698500" indent="-698500" defTabSz="2438337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Самоназвание: Tsou </a:t>
            </a:r>
          </a:p>
          <a:p>
            <a:pPr marL="698500" indent="-698500" defTabSz="2438337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Впервые описан в  1964 </a:t>
            </a:r>
            <a:r>
              <a:rPr b="1"/>
              <a:t>Tung T'ung-ho</a:t>
            </a:r>
            <a:r>
              <a:t> «A descriptive study of the Tsou language, Formosa»</a:t>
            </a:r>
          </a:p>
        </p:txBody>
      </p:sp>
      <p:sp>
        <p:nvSpPr>
          <p:cNvPr id="176" name="Ареал: Океания…"/>
          <p:cNvSpPr txBox="1"/>
          <p:nvPr/>
        </p:nvSpPr>
        <p:spPr>
          <a:xfrm>
            <a:off x="14254249" y="3391697"/>
            <a:ext cx="8372749" cy="620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98500" indent="-698500">
              <a:buSzPct val="123000"/>
              <a:buChar char="•"/>
              <a:defRPr sz="5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Ареал: Океания</a:t>
            </a:r>
          </a:p>
          <a:p>
            <a:pPr marL="698500" indent="-698500">
              <a:buSzPct val="123000"/>
              <a:buChar char="•"/>
              <a:defRPr sz="5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Австронезийская семья</a:t>
            </a:r>
          </a:p>
          <a:p>
            <a:pPr marL="698500" indent="-698500">
              <a:buSzPct val="123000"/>
              <a:buChar char="•"/>
              <a:defRPr sz="5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Формозские </a:t>
            </a:r>
          </a:p>
          <a:p>
            <a:pPr marL="698500" indent="-698500">
              <a:buSzPct val="123000"/>
              <a:buChar char="•"/>
              <a:defRPr sz="5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Ближайшие родственники: атайал, рукаи</a:t>
            </a:r>
          </a:p>
        </p:txBody>
      </p:sp>
      <p:sp>
        <p:nvSpPr>
          <p:cNvPr id="177" name="Генеалогическая информация"/>
          <p:cNvSpPr txBox="1"/>
          <p:nvPr/>
        </p:nvSpPr>
        <p:spPr>
          <a:xfrm>
            <a:off x="14475525" y="730234"/>
            <a:ext cx="12056630" cy="2127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2267654">
              <a:lnSpc>
                <a:spcPct val="80000"/>
              </a:lnSpc>
              <a:spcBef>
                <a:spcPts val="0"/>
              </a:spcBef>
              <a:defRPr b="1" spc="-200" sz="79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Генеалогическая информация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Западная часть центральных гор, юго-восточнее округа Чинаи провинции Алишань на Тайване"/>
          <p:cNvSpPr txBox="1"/>
          <p:nvPr>
            <p:ph type="body" sz="half" idx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lIns="50800" tIns="50800" rIns="50800" bIns="50800"/>
          <a:lstStyle>
            <a:lvl1pPr marL="698500" indent="-698500" defTabSz="2438337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Западная часть центральных гор, юго-восточнее округа Чинаи провинции Алишань на Тайване </a:t>
            </a:r>
          </a:p>
        </p:txBody>
      </p:sp>
      <p:pic>
        <p:nvPicPr>
          <p:cNvPr id="180" name="IMG_0719.jpeg" descr="IMG_0719.jpeg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6834" t="0" r="6834" b="0"/>
          <a:stretch>
            <a:fillRect/>
          </a:stretch>
        </p:blipFill>
        <p:spPr>
          <a:xfrm>
            <a:off x="12191999" y="1263847"/>
            <a:ext cx="10916875" cy="11188206"/>
          </a:xfrm>
          <a:prstGeom prst="rect">
            <a:avLst/>
          </a:prstGeom>
        </p:spPr>
      </p:pic>
      <p:sp>
        <p:nvSpPr>
          <p:cNvPr id="181" name="Ареальная информаци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048204">
              <a:defRPr spc="-200" sz="71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Ареальная информация </a:t>
            </a:r>
          </a:p>
        </p:txBody>
      </p:sp>
      <p:pic>
        <p:nvPicPr>
          <p:cNvPr id="182" name="Рисунок" descr="Рисунок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490087" y="7043086"/>
            <a:ext cx="518383" cy="5470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Социолингвистическая информаци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Социолингвистическая информация </a:t>
            </a:r>
          </a:p>
        </p:txBody>
      </p:sp>
      <p:sp>
        <p:nvSpPr>
          <p:cNvPr id="185" name="Число носителей: 1000 (2015)…"/>
          <p:cNvSpPr txBox="1"/>
          <p:nvPr>
            <p:ph type="body" idx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/>
          <a:lstStyle/>
          <a:p>
            <a:pPr marL="660400" indent="-660400" defTabSz="2438337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b="0"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Число носителей: 1000 (2015)</a:t>
            </a:r>
          </a:p>
          <a:p>
            <a:pPr marL="660400" indent="-660400" defTabSz="2438337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b="0"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Статус языка цоу: под угрозой исчезновения</a:t>
            </a:r>
          </a:p>
          <a:p>
            <a:pPr marL="660400" indent="-660400" defTabSz="2438337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b="0"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Диалекты: Тапангу, Тфуэа, Духту, Лимуцзу (вымер)</a:t>
            </a:r>
          </a:p>
          <a:p>
            <a:pPr marL="660400" indent="-660400" defTabSz="2438337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b="0"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Двуязычие: китайский (мандаринский) — второй язык всех носителей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Типологическая характеристи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Типологическая характеристика </a:t>
            </a:r>
          </a:p>
        </p:txBody>
      </p:sp>
      <p:sp>
        <p:nvSpPr>
          <p:cNvPr id="188" name="Тип выражения грамматических значений"/>
          <p:cNvSpPr txBox="1"/>
          <p:nvPr>
            <p:ph type="body" sz="quarter" idx="1"/>
          </p:nvPr>
        </p:nvSpPr>
        <p:spPr>
          <a:xfrm>
            <a:off x="1206500" y="3178856"/>
            <a:ext cx="21971000" cy="934780"/>
          </a:xfrm>
          <a:prstGeom prst="rect">
            <a:avLst/>
          </a:prstGeom>
        </p:spPr>
        <p:txBody>
          <a:bodyPr/>
          <a:lstStyle>
            <a:lvl1pPr defTabSz="2438337">
              <a:lnSpc>
                <a:spcPct val="90000"/>
              </a:lnSpc>
              <a:spcBef>
                <a:spcPts val="4500"/>
              </a:spcBef>
              <a:defRPr sz="5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Тип выражения грамматических значений</a:t>
            </a:r>
          </a:p>
        </p:txBody>
      </p:sp>
      <p:sp>
        <p:nvSpPr>
          <p:cNvPr id="189" name="Язык цоу относится к синтетическим языкам.…"/>
          <p:cNvSpPr txBox="1"/>
          <p:nvPr>
            <p:ph type="body" idx="21"/>
          </p:nvPr>
        </p:nvSpPr>
        <p:spPr>
          <a:xfrm>
            <a:off x="1088766" y="4779831"/>
            <a:ext cx="23083606" cy="87505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None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Язык цоу относится к </a:t>
            </a:r>
            <a:r>
              <a:rPr b="1"/>
              <a:t>синтетическим языкам</a:t>
            </a:r>
            <a:r>
              <a:t>.</a:t>
            </a: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None/>
              <a:defRPr b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Пример:</a:t>
            </a:r>
          </a:p>
          <a:p>
            <a:pPr marL="1198032" indent="-1058332" defTabSz="457200">
              <a:lnSpc>
                <a:spcPct val="100000"/>
              </a:lnSpc>
              <a:spcBef>
                <a:spcPts val="1200"/>
              </a:spcBef>
              <a:buFont typeface="Times New Roman"/>
              <a:defRPr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ma-tafa</a:t>
            </a:r>
            <a:br/>
            <a:r>
              <a:rPr i="0"/>
              <a:t>ma- — префикс фокуса агенса;</a:t>
            </a:r>
            <a:br>
              <a:rPr i="0"/>
            </a:br>
            <a:r>
              <a:rPr i="0"/>
              <a:t>tafa — глагол «ловить».</a:t>
            </a: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None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Перевод: </a:t>
            </a:r>
            <a:r>
              <a:rPr b="1"/>
              <a:t>«Ловит» (фокус на действующем лице — субъект)</a:t>
            </a:r>
          </a:p>
          <a:p>
            <a:pPr marL="1198032" indent="-1058332" defTabSz="457200">
              <a:lnSpc>
                <a:spcPct val="100000"/>
              </a:lnSpc>
              <a:spcBef>
                <a:spcPts val="1200"/>
              </a:spcBef>
              <a:buFont typeface="Times New Roman"/>
              <a:defRPr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ta-tafa</a:t>
            </a:r>
            <a:br/>
            <a:r>
              <a:rPr i="0"/>
              <a:t>ta- — префикс фокуса объекта;</a:t>
            </a: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None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     tafa — глагол «ловить».</a:t>
            </a: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None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Перевод: </a:t>
            </a:r>
            <a:r>
              <a:rPr b="1"/>
              <a:t>«Быть пойманным» (фокус на объекте)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Типологическая характеристи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Типологическая характеристика</a:t>
            </a:r>
          </a:p>
        </p:txBody>
      </p:sp>
      <p:sp>
        <p:nvSpPr>
          <p:cNvPr id="192" name="Характер границы между морфемами"/>
          <p:cNvSpPr txBox="1"/>
          <p:nvPr>
            <p:ph type="body" sz="quarter" idx="1"/>
          </p:nvPr>
        </p:nvSpPr>
        <p:spPr>
          <a:xfrm>
            <a:off x="1206500" y="3757912"/>
            <a:ext cx="21971000" cy="1150624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Характер границы между морфемами </a:t>
            </a:r>
          </a:p>
        </p:txBody>
      </p:sp>
      <p:sp>
        <p:nvSpPr>
          <p:cNvPr id="193" name="В языке цоу чёткие морфемные границы (агглютинация)…"/>
          <p:cNvSpPr txBox="1"/>
          <p:nvPr>
            <p:ph type="body" idx="21"/>
          </p:nvPr>
        </p:nvSpPr>
        <p:spPr>
          <a:xfrm>
            <a:off x="882734" y="5214699"/>
            <a:ext cx="22618532" cy="783366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457200">
              <a:spcBef>
                <a:spcPts val="0"/>
              </a:spcBef>
              <a:defRPr spc="0" sz="6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 языке цоу </a:t>
            </a:r>
            <a:r>
              <a:rPr b="1"/>
              <a:t>чёткие морфемные границы (агглютинация) </a:t>
            </a:r>
            <a:endParaRPr b="1"/>
          </a:p>
          <a:p>
            <a:pPr defTabSz="457200">
              <a:spcBef>
                <a:spcPts val="1200"/>
              </a:spcBef>
              <a:defRPr b="1" spc="0" sz="6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Примеры:</a:t>
            </a:r>
            <a:br/>
            <a:r>
              <a:rPr b="0" i="1"/>
              <a:t>iso-maku — моя еда</a:t>
            </a:r>
          </a:p>
          <a:p>
            <a:pPr marL="1727200" indent="-1587500" defTabSz="457200">
              <a:spcBef>
                <a:spcPts val="1200"/>
              </a:spcBef>
              <a:buSzPct val="123000"/>
              <a:buFont typeface="Times New Roman"/>
              <a:buChar char="•"/>
              <a:defRPr i="1" spc="0" sz="6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iso</a:t>
            </a:r>
            <a:r>
              <a:rPr i="0"/>
              <a:t> — корень «еда»;</a:t>
            </a:r>
          </a:p>
          <a:p>
            <a:pPr marL="1647825" indent="-1508125" defTabSz="457200">
              <a:spcBef>
                <a:spcPts val="1200"/>
              </a:spcBef>
              <a:buSzPct val="123000"/>
              <a:buFont typeface="Times New Roman"/>
              <a:buChar char="•"/>
              <a:defRPr i="1" spc="0"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-maku</a:t>
            </a:r>
            <a:r>
              <a:rPr i="0"/>
              <a:t> — суффикс, обозначающий "мой".</a:t>
            </a:r>
          </a:p>
          <a:p>
            <a:pPr defTabSz="457200">
              <a:spcBef>
                <a:spcPts val="0"/>
              </a:spcBef>
              <a:defRPr i="1" spc="0"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o-si’o — ест</a:t>
            </a:r>
          </a:p>
          <a:p>
            <a:pPr marL="723900" indent="-723900" defTabSz="457200">
              <a:spcBef>
                <a:spcPts val="0"/>
              </a:spcBef>
              <a:buSzPct val="123000"/>
              <a:buChar char="•"/>
              <a:defRPr spc="0"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o- — маркер настоящего времени;</a:t>
            </a:r>
          </a:p>
          <a:p>
            <a:pPr marL="723900" indent="-723900" defTabSz="457200">
              <a:spcBef>
                <a:spcPts val="0"/>
              </a:spcBef>
              <a:buSzPct val="123000"/>
              <a:buChar char="•"/>
              <a:defRPr spc="0" sz="5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si’o — есть, кушать.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Типологическая характеристи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Типологическая характеристика</a:t>
            </a:r>
          </a:p>
        </p:txBody>
      </p:sp>
      <p:sp>
        <p:nvSpPr>
          <p:cNvPr id="196" name="Тип маркирования"/>
          <p:cNvSpPr txBox="1"/>
          <p:nvPr>
            <p:ph type="body" sz="quarter" idx="1"/>
          </p:nvPr>
        </p:nvSpPr>
        <p:spPr>
          <a:xfrm>
            <a:off x="1206500" y="2738157"/>
            <a:ext cx="21971000" cy="93478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Тип маркирования</a:t>
            </a:r>
          </a:p>
        </p:txBody>
      </p:sp>
      <p:sp>
        <p:nvSpPr>
          <p:cNvPr id="197" name="В поссесивной именной группе: вершинное маркирование…"/>
          <p:cNvSpPr txBox="1"/>
          <p:nvPr>
            <p:ph type="body" idx="21"/>
          </p:nvPr>
        </p:nvSpPr>
        <p:spPr>
          <a:xfrm>
            <a:off x="1206500" y="3896493"/>
            <a:ext cx="21971000" cy="87834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643888">
              <a:spcBef>
                <a:spcPts val="1400"/>
              </a:spcBef>
              <a:defRPr b="1" spc="-10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 поссесивной именной группе: </a:t>
            </a:r>
            <a:r>
              <a:rPr b="0"/>
              <a:t>вершинное маркирование </a:t>
            </a:r>
            <a:endParaRPr spc="-42"/>
          </a:p>
          <a:p>
            <a:pPr defTabSz="643888">
              <a:spcBef>
                <a:spcPts val="1400"/>
              </a:spcBef>
              <a:defRPr b="1" spc="-10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Пример:</a:t>
            </a:r>
            <a:br/>
            <a:r>
              <a:rPr b="0" i="1"/>
              <a:t>tama-tu pasu — «одежда ребенка»</a:t>
            </a:r>
            <a:br>
              <a:rPr b="0" i="1"/>
            </a:br>
            <a:r>
              <a:rPr b="0" i="1"/>
              <a:t>tama-tu</a:t>
            </a:r>
            <a:r>
              <a:rPr b="0"/>
              <a:t> — одежда-его/её;</a:t>
            </a:r>
            <a:br>
              <a:rPr b="0"/>
            </a:br>
            <a:r>
              <a:rPr b="0" i="1"/>
              <a:t>pasu</a:t>
            </a:r>
            <a:r>
              <a:rPr b="0"/>
              <a:t> — ребёнок.</a:t>
            </a:r>
            <a:endParaRPr spc="-42"/>
          </a:p>
          <a:p>
            <a:pPr defTabSz="643888">
              <a:spcBef>
                <a:spcPts val="1400"/>
              </a:spcBef>
              <a:defRPr b="1" spc="-42" sz="4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643888">
              <a:spcBef>
                <a:spcPts val="1400"/>
              </a:spcBef>
              <a:defRPr b="1" spc="-10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 предикации: </a:t>
            </a:r>
            <a:r>
              <a:rPr b="0"/>
              <a:t>вершинное</a:t>
            </a:r>
            <a:r>
              <a:t> </a:t>
            </a:r>
            <a:r>
              <a:rPr b="0"/>
              <a:t>маркирование </a:t>
            </a:r>
            <a:endParaRPr spc="-42"/>
          </a:p>
          <a:p>
            <a:pPr defTabSz="356615">
              <a:spcBef>
                <a:spcPts val="0"/>
              </a:spcBef>
              <a:defRPr b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Пример:</a:t>
            </a:r>
          </a:p>
          <a:p>
            <a:pPr defTabSz="356615">
              <a:spcBef>
                <a:spcPts val="0"/>
              </a:spcBef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ma-tafa tu mo’o i pasu — «ребенок ловит змею»</a:t>
            </a:r>
          </a:p>
          <a:p>
            <a:pPr defTabSz="356615">
              <a:spcBef>
                <a:spcPts val="0"/>
              </a:spcBef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</a:t>
            </a:r>
            <a:r>
              <a:rPr i="0"/>
              <a:t>- — префикс маркирует фокус на субъекте (агент — ребёнок);</a:t>
            </a:r>
          </a:p>
          <a:p>
            <a:pPr defTabSz="356615">
              <a:spcBef>
                <a:spcPts val="0"/>
              </a:spcBef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tafa</a:t>
            </a:r>
            <a:r>
              <a:rPr i="0"/>
              <a:t> — ловить;</a:t>
            </a:r>
          </a:p>
          <a:p>
            <a:pPr defTabSz="356615">
              <a:spcBef>
                <a:spcPts val="0"/>
              </a:spcBef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tu mo’o</a:t>
            </a:r>
            <a:r>
              <a:rPr i="0"/>
              <a:t> — tu — детерминатив для определённого объекта + mo’o — существительное "змея";</a:t>
            </a:r>
          </a:p>
          <a:p>
            <a:pPr defTabSz="356615">
              <a:spcBef>
                <a:spcPts val="0"/>
              </a:spcBef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 pasu</a:t>
            </a:r>
            <a:r>
              <a:rPr i="0"/>
              <a:t> — i — маркер агенса + pasu — существительное "ребёнок".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Типологическая характеристика"/>
          <p:cNvSpPr txBox="1"/>
          <p:nvPr>
            <p:ph type="title"/>
          </p:nvPr>
        </p:nvSpPr>
        <p:spPr>
          <a:xfrm>
            <a:off x="1206500" y="154438"/>
            <a:ext cx="21971000" cy="1435103"/>
          </a:xfrm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Типологическая характеристика</a:t>
            </a:r>
          </a:p>
        </p:txBody>
      </p:sp>
      <p:sp>
        <p:nvSpPr>
          <p:cNvPr id="200" name="Тип ролевой кодировки"/>
          <p:cNvSpPr txBox="1"/>
          <p:nvPr>
            <p:ph type="body" sz="quarter" idx="1"/>
          </p:nvPr>
        </p:nvSpPr>
        <p:spPr>
          <a:xfrm>
            <a:off x="1206500" y="1335084"/>
            <a:ext cx="21971000" cy="93478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Тип ролевой кодировки </a:t>
            </a:r>
          </a:p>
        </p:txBody>
      </p:sp>
      <p:sp>
        <p:nvSpPr>
          <p:cNvPr id="201" name="Аккузативный тип…"/>
          <p:cNvSpPr txBox="1"/>
          <p:nvPr>
            <p:ph type="body" idx="21"/>
          </p:nvPr>
        </p:nvSpPr>
        <p:spPr>
          <a:xfrm>
            <a:off x="438360" y="2443573"/>
            <a:ext cx="23507279" cy="107187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347472">
              <a:spcBef>
                <a:spcPts val="0"/>
              </a:spcBef>
              <a:defRPr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Агентивно-пациентный</a:t>
            </a:r>
          </a:p>
          <a:p>
            <a:pPr defTabSz="347472">
              <a:spcBef>
                <a:spcPts val="0"/>
              </a:spcBef>
              <a:defRPr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347472">
              <a:spcBef>
                <a:spcPts val="0"/>
              </a:spcBef>
              <a:defRPr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Непереходное предложение: </a:t>
            </a:r>
          </a:p>
          <a:p>
            <a:pPr defTabSz="347472">
              <a:spcBef>
                <a:spcPts val="0"/>
              </a:spcBef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o-nani tu timo — “Мальчик уходит.” </a:t>
            </a:r>
            <a:r>
              <a:rPr i="0"/>
              <a:t>(S = tu timo — "мальчик", нулевая маркировка; </a:t>
            </a:r>
            <a:r>
              <a:t>o-nani</a:t>
            </a:r>
            <a:r>
              <a:rPr i="0"/>
              <a:t> – CONT-go)</a:t>
            </a:r>
          </a:p>
          <a:p>
            <a:pPr marL="347472" indent="-347472" defTabSz="347472">
              <a:spcBef>
                <a:spcPts val="900"/>
              </a:spcBef>
              <a:tabLst>
                <a:tab pos="101600" algn="l"/>
                <a:tab pos="342900" algn="l"/>
              </a:tabLst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k-nani tu timo —“Мальчик ушёл.”  </a:t>
            </a:r>
            <a:r>
              <a:rPr i="0"/>
              <a:t>(S = tu timo — "мальчик", нулевая маркировка; </a:t>
            </a:r>
            <a:r>
              <a:t>k-nani — </a:t>
            </a:r>
            <a:r>
              <a:rPr i="0"/>
              <a:t>PERF-go)</a:t>
            </a:r>
          </a:p>
          <a:p>
            <a:pPr defTabSz="347472">
              <a:spcBef>
                <a:spcPts val="0"/>
              </a:spcBef>
              <a:defRPr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347472">
              <a:spcBef>
                <a:spcPts val="1200"/>
              </a:spcBef>
              <a:defRPr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Переходное предложение:</a:t>
            </a:r>
          </a:p>
          <a:p>
            <a:pPr defTabSz="347472">
              <a:spcBef>
                <a:spcPts val="1200"/>
              </a:spcBef>
              <a:defRPr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rPr i="1"/>
              <a:t>o-ta tu timo i n-no — “Мальчик бьёт собаку.”. </a:t>
            </a:r>
            <a:r>
              <a:t>(A = </a:t>
            </a:r>
            <a:r>
              <a:rPr i="1"/>
              <a:t>tu timo </a:t>
            </a:r>
            <a:r>
              <a:t>нулевая маркировка, P = </a:t>
            </a:r>
            <a:r>
              <a:rPr i="1"/>
              <a:t>i n-no </a:t>
            </a:r>
            <a:r>
              <a:t>маркируется предлогом </a:t>
            </a:r>
            <a:r>
              <a:rPr b="1"/>
              <a:t>i</a:t>
            </a:r>
            <a:r>
              <a:t>)</a:t>
            </a:r>
          </a:p>
          <a:p>
            <a:pPr defTabSz="347472">
              <a:spcBef>
                <a:spcPts val="0"/>
              </a:spcBef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k-ta tu timo 'e n-no — “Мальчик ударил собаку.”. </a:t>
            </a:r>
            <a:r>
              <a:rPr i="0"/>
              <a:t>(A = </a:t>
            </a:r>
            <a:r>
              <a:t>tu timo </a:t>
            </a:r>
            <a:r>
              <a:rPr i="0"/>
              <a:t>нулевая маркировка, P = </a:t>
            </a:r>
            <a:r>
              <a:t>'e n-no </a:t>
            </a:r>
            <a:r>
              <a:rPr i="0"/>
              <a:t>— </a:t>
            </a:r>
            <a:r>
              <a:rPr b="1" i="0"/>
              <a:t>'e</a:t>
            </a:r>
            <a:r>
              <a:rPr i="0"/>
              <a:t>)</a:t>
            </a:r>
          </a:p>
          <a:p>
            <a:pPr defTabSz="347472">
              <a:spcBef>
                <a:spcPts val="0"/>
              </a:spcBef>
              <a:defRPr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347472">
              <a:spcBef>
                <a:spcPts val="0"/>
              </a:spcBef>
              <a:defRPr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Одноместные пациентивные конструкции</a:t>
            </a:r>
          </a:p>
          <a:p>
            <a:pPr defTabSz="347472">
              <a:spcBef>
                <a:spcPts val="900"/>
              </a:spcBef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o-mate 'e tu timo — «Мальчик умирает» (S = 'e tu timo —«мальчик» </a:t>
            </a:r>
            <a:r>
              <a:rPr b="1"/>
              <a:t>'e</a:t>
            </a:r>
            <a:r>
              <a:t>; o-mate — CONT-die)</a:t>
            </a:r>
          </a:p>
          <a:p>
            <a:pPr defTabSz="347472">
              <a:spcBef>
                <a:spcPts val="900"/>
              </a:spcBef>
              <a:defRPr i="1" spc="0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k-mate 'e tu timo — «Мальчик умер» (S = 'e tu timo —«мальчик» </a:t>
            </a:r>
            <a:r>
              <a:rPr b="1"/>
              <a:t>'e</a:t>
            </a:r>
            <a:r>
              <a:t>;k-mate — PERF-die)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Типологическая характеристи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Типологическая характеристика</a:t>
            </a:r>
          </a:p>
        </p:txBody>
      </p:sp>
      <p:sp>
        <p:nvSpPr>
          <p:cNvPr id="204" name="Базовый порядок слов"/>
          <p:cNvSpPr txBox="1"/>
          <p:nvPr>
            <p:ph type="body" sz="quarter" idx="1"/>
          </p:nvPr>
        </p:nvSpPr>
        <p:spPr>
          <a:xfrm>
            <a:off x="1206500" y="2914163"/>
            <a:ext cx="21971000" cy="93478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Базовый порядок слов </a:t>
            </a:r>
          </a:p>
        </p:txBody>
      </p:sp>
      <p:sp>
        <p:nvSpPr>
          <p:cNvPr id="205" name="Для языка цоу характерен вариативный порядок слов, но нейтральным и наиболее частотным считается VOS (Глагол – Объект – Подлежащее).…"/>
          <p:cNvSpPr txBox="1"/>
          <p:nvPr>
            <p:ph type="body" idx="21"/>
          </p:nvPr>
        </p:nvSpPr>
        <p:spPr>
          <a:xfrm>
            <a:off x="1206500" y="4248503"/>
            <a:ext cx="21971000" cy="87903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411479">
              <a:spcBef>
                <a:spcPts val="1000"/>
              </a:spcBef>
              <a:defRPr spc="0" sz="4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Для языка цоу характерен </a:t>
            </a:r>
            <a:r>
              <a:rPr b="1"/>
              <a:t>вариативный порядок слов</a:t>
            </a:r>
            <a:r>
              <a:t>, но нейтральным и наиболее частотным считается </a:t>
            </a:r>
            <a:r>
              <a:rPr b="1"/>
              <a:t>VOS (Глагол – Объект – Подлежащее)</a:t>
            </a:r>
            <a:r>
              <a:t>.</a:t>
            </a:r>
          </a:p>
          <a:p>
            <a:pPr defTabSz="411479">
              <a:spcBef>
                <a:spcPts val="1000"/>
              </a:spcBef>
              <a:defRPr spc="0" sz="4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Однако в зависимости от прагматического фокуса или контекста порядок слов может быть свободно перестроен.</a:t>
            </a:r>
          </a:p>
          <a:p>
            <a:pPr defTabSz="411479">
              <a:spcBef>
                <a:spcPts val="1000"/>
              </a:spcBef>
              <a:defRPr b="1" spc="0" sz="4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Примеры:</a:t>
            </a:r>
          </a:p>
          <a:p>
            <a:pPr marL="1316353" indent="-1190624" defTabSz="411479">
              <a:spcBef>
                <a:spcPts val="1000"/>
              </a:spcBef>
              <a:buSzPct val="123000"/>
              <a:buFont typeface="Times New Roman"/>
              <a:buChar char="•"/>
              <a:defRPr b="1" spc="0" sz="4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VOS</a:t>
            </a:r>
            <a:r>
              <a:rPr b="0"/>
              <a:t>:</a:t>
            </a:r>
            <a:br>
              <a:rPr b="0"/>
            </a:br>
            <a:r>
              <a:rPr b="0" i="1"/>
              <a:t>O-si’o tu mo’o ta.</a:t>
            </a:r>
            <a:br>
              <a:rPr b="0" i="1"/>
            </a:br>
            <a:r>
              <a:rPr b="0"/>
              <a:t>«Ест змею он.» (Нейтральный порядок, акцент на действии.)</a:t>
            </a:r>
          </a:p>
          <a:p>
            <a:pPr marL="1316353" indent="-1190624" defTabSz="411479">
              <a:spcBef>
                <a:spcPts val="1000"/>
              </a:spcBef>
              <a:buSzPct val="123000"/>
              <a:buFont typeface="Times New Roman"/>
              <a:buChar char="•"/>
              <a:defRPr b="1" spc="0" sz="4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SVO</a:t>
            </a:r>
            <a:r>
              <a:rPr b="0"/>
              <a:t>:</a:t>
            </a:r>
            <a:br>
              <a:rPr b="0"/>
            </a:br>
            <a:r>
              <a:rPr b="0" i="1"/>
              <a:t>Ta o-si’o tu mo’o.</a:t>
            </a:r>
            <a:br>
              <a:rPr b="0" i="1"/>
            </a:br>
            <a:r>
              <a:rPr b="0"/>
              <a:t>«Он ест змею.» (Фокус на подлежащем.)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Особенности"/>
          <p:cNvSpPr txBox="1"/>
          <p:nvPr>
            <p:ph type="title"/>
          </p:nvPr>
        </p:nvSpPr>
        <p:spPr>
          <a:xfrm>
            <a:off x="1655888" y="1084923"/>
            <a:ext cx="21971002" cy="1435102"/>
          </a:xfrm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Особенности </a:t>
            </a:r>
          </a:p>
        </p:txBody>
      </p:sp>
      <p:sp>
        <p:nvSpPr>
          <p:cNvPr id="208" name="Фонологические особенности…"/>
          <p:cNvSpPr txBox="1"/>
          <p:nvPr>
            <p:ph type="body" sz="half" idx="1"/>
          </p:nvPr>
        </p:nvSpPr>
        <p:spPr>
          <a:xfrm>
            <a:off x="646227" y="2525670"/>
            <a:ext cx="11030220" cy="11030220"/>
          </a:xfrm>
          <a:prstGeom prst="rect">
            <a:avLst/>
          </a:prstGeom>
        </p:spPr>
        <p:txBody>
          <a:bodyPr lIns="50800" tIns="50800" rIns="50800" bIns="50800"/>
          <a:lstStyle/>
          <a:p>
            <a:pPr defTabSz="393191">
              <a:spcBef>
                <a:spcPts val="1200"/>
              </a:spcBef>
              <a:defRPr sz="3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Фонологические особенности</a:t>
            </a:r>
          </a:p>
          <a:p>
            <a:pPr defTabSz="393191">
              <a:spcBef>
                <a:spcPts val="1000"/>
              </a:spcBef>
              <a:defRPr b="0" sz="36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393191">
              <a:spcBef>
                <a:spcPts val="1000"/>
              </a:spcBef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Богатая согласная система</a:t>
            </a:r>
            <a:endParaRPr b="0"/>
          </a:p>
          <a:p>
            <a:pPr marL="1030308" indent="-910165" defTabSz="393191">
              <a:spcBef>
                <a:spcPts val="1000"/>
              </a:spcBef>
              <a:buSzPct val="123000"/>
              <a:buFont typeface="Times New Roman"/>
              <a:buChar char="•"/>
              <a:defRPr b="0"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 языке цоу очень много </a:t>
            </a:r>
            <a:r>
              <a:rPr b="1"/>
              <a:t>согласных звуков</a:t>
            </a:r>
            <a:r>
              <a:t> — более 20, включая:</a:t>
            </a:r>
          </a:p>
          <a:p>
            <a:pPr lvl="1" marL="1423500" indent="-910165" defTabSz="393191">
              <a:spcBef>
                <a:spcPts val="1000"/>
              </a:spcBef>
              <a:buFont typeface="Times New Roman"/>
              <a:buChar char="◦"/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глоттализованные</a:t>
            </a:r>
            <a:r>
              <a:rPr b="0"/>
              <a:t> (например, [ʔ])</a:t>
            </a:r>
            <a:endParaRPr b="0"/>
          </a:p>
          <a:p>
            <a:pPr lvl="1" marL="1423500" indent="-910165" defTabSz="393191">
              <a:spcBef>
                <a:spcPts val="1000"/>
              </a:spcBef>
              <a:buFont typeface="Times New Roman"/>
              <a:buChar char="◦"/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преназализованные</a:t>
            </a:r>
            <a:r>
              <a:rPr b="0"/>
              <a:t> ([mb], [nd] и т.п.)</a:t>
            </a:r>
            <a:endParaRPr b="0"/>
          </a:p>
          <a:p>
            <a:pPr lvl="1" marL="1423500" indent="-910165" defTabSz="393191">
              <a:spcBef>
                <a:spcPts val="1000"/>
              </a:spcBef>
              <a:buFont typeface="Times New Roman"/>
              <a:buChar char="◦"/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аффрикаты</a:t>
            </a:r>
            <a:r>
              <a:rPr b="0"/>
              <a:t> ([ts], [tʃ])</a:t>
            </a:r>
            <a:endParaRPr b="0"/>
          </a:p>
          <a:p>
            <a:pPr defTabSz="393191">
              <a:spcBef>
                <a:spcPts val="1000"/>
              </a:spcBef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Система гласных</a:t>
            </a:r>
            <a:endParaRPr b="0"/>
          </a:p>
          <a:p>
            <a:pPr marL="1030308" indent="-910165" defTabSz="393191">
              <a:spcBef>
                <a:spcPts val="1000"/>
              </a:spcBef>
              <a:buSzPct val="123000"/>
              <a:buFont typeface="Times New Roman"/>
              <a:buChar char="•"/>
              <a:defRPr b="0"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Обычно различают </a:t>
            </a:r>
            <a:r>
              <a:rPr b="1"/>
              <a:t>5 гласных</a:t>
            </a:r>
            <a:r>
              <a:t>: [i], [e], [a], [o], [u]</a:t>
            </a:r>
          </a:p>
          <a:p>
            <a:pPr marL="1030308" indent="-910165" defTabSz="393191">
              <a:spcBef>
                <a:spcPts val="1000"/>
              </a:spcBef>
              <a:buSzPct val="123000"/>
              <a:buFont typeface="Times New Roman"/>
              <a:buChar char="•"/>
              <a:defRPr b="0"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Ударение может изменять значение слова.</a:t>
            </a:r>
          </a:p>
          <a:p>
            <a:pPr defTabSz="393191">
              <a:spcBef>
                <a:spcPts val="1000"/>
              </a:spcBef>
              <a:defRPr b="0"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Часто встречаются </a:t>
            </a:r>
            <a:r>
              <a:rPr b="1"/>
              <a:t>согласные кластеры</a:t>
            </a:r>
            <a:r>
              <a:t> в начале и середине слова, например:</a:t>
            </a:r>
          </a:p>
          <a:p>
            <a:pPr lvl="1" marL="1353486" indent="-840152" defTabSz="393191">
              <a:spcBef>
                <a:spcPts val="1000"/>
              </a:spcBef>
              <a:buFont typeface="Courier"/>
              <a:buChar char="◦"/>
              <a:defRPr b="0"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tspu — ‘пить’</a:t>
            </a:r>
          </a:p>
          <a:p>
            <a:pPr defTabSz="393191">
              <a:spcBef>
                <a:spcPts val="1000"/>
              </a:spcBef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Нет тонов</a:t>
            </a:r>
            <a:endParaRPr b="0"/>
          </a:p>
          <a:p>
            <a:pPr marL="1030308" indent="-910165" defTabSz="393191">
              <a:spcBef>
                <a:spcPts val="1000"/>
              </a:spcBef>
              <a:buSzPct val="123000"/>
              <a:buFont typeface="Times New Roman"/>
              <a:buChar char="•"/>
              <a:defRPr b="0"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Цоу — </a:t>
            </a:r>
            <a:r>
              <a:rPr b="1"/>
              <a:t>не тоновый</a:t>
            </a:r>
            <a:r>
              <a:t> язык (в отличие от китайского, например).</a:t>
            </a:r>
          </a:p>
        </p:txBody>
      </p:sp>
      <p:sp>
        <p:nvSpPr>
          <p:cNvPr id="209" name="Морфосинтаксические особенности…"/>
          <p:cNvSpPr txBox="1"/>
          <p:nvPr/>
        </p:nvSpPr>
        <p:spPr>
          <a:xfrm>
            <a:off x="12631394" y="2769267"/>
            <a:ext cx="10571296" cy="9735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b="1" sz="4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Морфосинтаксические особенности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b="1" sz="43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457200">
              <a:lnSpc>
                <a:spcPct val="100000"/>
              </a:lnSpc>
              <a:spcBef>
                <a:spcPts val="0"/>
              </a:spcBef>
              <a:defRPr sz="4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1) Вербоцентрическая структура</a:t>
            </a:r>
            <a:endParaRPr b="1"/>
          </a:p>
          <a:p>
            <a:pPr defTabSz="457200">
              <a:lnSpc>
                <a:spcPct val="100000"/>
              </a:lnSpc>
              <a:spcBef>
                <a:spcPts val="0"/>
              </a:spcBef>
              <a:defRPr b="1" sz="43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457200">
              <a:lnSpc>
                <a:spcPct val="100000"/>
              </a:lnSpc>
              <a:spcBef>
                <a:spcPts val="1200"/>
              </a:spcBef>
              <a:defRPr sz="4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2) Механизмы </a:t>
            </a:r>
            <a:r>
              <a:rPr b="1"/>
              <a:t>редупликации</a:t>
            </a:r>
            <a:r>
              <a:t> для выражения длительности или количественного значения:</a:t>
            </a:r>
          </a:p>
          <a:p>
            <a:pPr marL="1277408" indent="-1137708" defTabSz="457200">
              <a:lnSpc>
                <a:spcPct val="100000"/>
              </a:lnSpc>
              <a:spcBef>
                <a:spcPts val="1200"/>
              </a:spcBef>
              <a:buSzPct val="123000"/>
              <a:buFont typeface="Times New Roman"/>
              <a:buChar char="•"/>
              <a:defRPr i="1" sz="4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’unu</a:t>
            </a:r>
            <a:r>
              <a:rPr i="0"/>
              <a:t> — стоять.</a:t>
            </a:r>
          </a:p>
          <a:p>
            <a:pPr marL="1277408" indent="-1137708" defTabSz="457200">
              <a:lnSpc>
                <a:spcPct val="100000"/>
              </a:lnSpc>
              <a:spcBef>
                <a:spcPts val="1200"/>
              </a:spcBef>
              <a:buSzPct val="123000"/>
              <a:buFont typeface="Times New Roman"/>
              <a:buChar char="•"/>
              <a:defRPr i="1" sz="4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’unu-’unu</a:t>
            </a:r>
            <a:r>
              <a:rPr i="0"/>
              <a:t> — стоять долго, стоять неподвижно.</a:t>
            </a:r>
          </a:p>
          <a:p>
            <a:pPr marL="546100" indent="-546100" defTabSz="457200">
              <a:lnSpc>
                <a:spcPct val="100000"/>
              </a:lnSpc>
              <a:spcBef>
                <a:spcPts val="1200"/>
              </a:spcBef>
              <a:buSzPct val="123000"/>
              <a:buChar char="•"/>
              <a:defRPr i="1" sz="4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mo’o</a:t>
            </a:r>
            <a:r>
              <a:rPr i="0"/>
              <a:t> — змея</a:t>
            </a:r>
          </a:p>
          <a:p>
            <a:pPr marL="546100" indent="-546100" defTabSz="457200">
              <a:lnSpc>
                <a:spcPct val="100000"/>
              </a:lnSpc>
              <a:spcBef>
                <a:spcPts val="1200"/>
              </a:spcBef>
              <a:buSzPct val="123000"/>
              <a:buChar char="•"/>
              <a:defRPr i="1" sz="4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mo’o-mo’o</a:t>
            </a:r>
            <a:r>
              <a:rPr i="0"/>
              <a:t> — множество змей / змеевидный (зависит от контекста).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Список литератур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Список литературы </a:t>
            </a:r>
          </a:p>
        </p:txBody>
      </p:sp>
      <p:sp>
        <p:nvSpPr>
          <p:cNvPr id="212" name="https://thelanguagecloset.com/2021/03/06/languages-of-taiwan-tsou/…"/>
          <p:cNvSpPr txBox="1"/>
          <p:nvPr>
            <p:ph type="body" idx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/>
          <a:lstStyle/>
          <a:p>
            <a:pPr>
              <a:spcBef>
                <a:spcPts val="1800"/>
              </a:spcBef>
              <a:defRPr b="0" spc="-99" u="sng"/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https://thelanguagecloset.com/2021/03/06/languages-of-taiwan-tsou/</a:t>
            </a:r>
            <a:endParaRPr spc="-55"/>
          </a:p>
          <a:p>
            <a:pPr>
              <a:spcBef>
                <a:spcPts val="1800"/>
              </a:spcBef>
              <a:defRPr b="0" spc="-99" u="sng"/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https://omniglot.com/writing/tsou.htm</a:t>
            </a:r>
            <a:endParaRPr spc="-55"/>
          </a:p>
          <a:p>
            <a:pPr>
              <a:spcBef>
                <a:spcPts val="1800"/>
              </a:spcBef>
              <a:defRPr b="0" spc="-99" u="sng"/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https://www.endangeredlanguages.com/lang/3497</a:t>
            </a:r>
            <a:endParaRPr spc="-55"/>
          </a:p>
          <a:p>
            <a:pPr>
              <a:spcBef>
                <a:spcPts val="1800"/>
              </a:spcBef>
              <a:defRPr b="0" spc="-99" u="sng"/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https://ru.wikipedia.org/wiki/Цоу_(язык)</a:t>
            </a:r>
            <a:endParaRPr spc="-55"/>
          </a:p>
          <a:p>
            <a:pPr>
              <a:spcBef>
                <a:spcPts val="1800"/>
              </a:spcBef>
              <a:defRPr b="0" spc="-99"/>
            </a:pPr>
            <a:r>
              <a:t>Невский, Николай А., Материалы по говорам языка цоу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