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8" r:id="rId3"/>
    <p:sldId id="267" r:id="rId4"/>
    <p:sldId id="272" r:id="rId5"/>
    <p:sldId id="273" r:id="rId6"/>
    <p:sldId id="259" r:id="rId7"/>
    <p:sldId id="269" r:id="rId8"/>
    <p:sldId id="263" r:id="rId9"/>
    <p:sldId id="270" r:id="rId10"/>
    <p:sldId id="271" r:id="rId11"/>
    <p:sldId id="258" r:id="rId12"/>
    <p:sldId id="274" r:id="rId13"/>
    <p:sldId id="260" r:id="rId14"/>
    <p:sldId id="276" r:id="rId15"/>
    <p:sldId id="261" r:id="rId16"/>
    <p:sldId id="264" r:id="rId17"/>
    <p:sldId id="265" r:id="rId18"/>
    <p:sldId id="277" r:id="rId19"/>
    <p:sldId id="266" r:id="rId20"/>
    <p:sldId id="26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55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7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3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16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7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61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19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29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11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14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2794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380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571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62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684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3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52D42-56CD-4274-A8B5-B96B455A8C7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4277A-4FBC-4E15-B430-7A2449BAC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302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762EB-825E-4C9C-93A9-C797DAFCC5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Язык тубу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78AF56-3176-4D12-9527-25AA345E94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Типологическая характеристика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9B7F3A-1994-4083-B38A-4250D808ED16}"/>
              </a:ext>
            </a:extLst>
          </p:cNvPr>
          <p:cNvSpPr txBox="1"/>
          <p:nvPr/>
        </p:nvSpPr>
        <p:spPr>
          <a:xfrm>
            <a:off x="9376722" y="5598002"/>
            <a:ext cx="17418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Смирнов</a:t>
            </a:r>
            <a:r>
              <a:rPr lang="ru-RU" dirty="0"/>
              <a:t> И. А. </a:t>
            </a:r>
          </a:p>
          <a:p>
            <a:r>
              <a:rPr lang="ru-RU" dirty="0"/>
              <a:t>2021 г.</a:t>
            </a:r>
          </a:p>
        </p:txBody>
      </p:sp>
    </p:spTree>
    <p:extLst>
      <p:ext uri="{BB962C8B-B14F-4D97-AF65-F5344CB8AC3E}">
        <p14:creationId xmlns:p14="http://schemas.microsoft.com/office/powerpoint/2010/main" val="147957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7391D07-B637-465B-9E9E-0CC779A77798}"/>
              </a:ext>
            </a:extLst>
          </p:cNvPr>
          <p:cNvSpPr/>
          <p:nvPr/>
        </p:nvSpPr>
        <p:spPr>
          <a:xfrm>
            <a:off x="4078357" y="436434"/>
            <a:ext cx="3584713" cy="5300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Нило-сахарская </a:t>
            </a:r>
            <a:r>
              <a:rPr lang="ru-RU" dirty="0" err="1">
                <a:solidFill>
                  <a:schemeClr val="bg1"/>
                </a:solidFill>
              </a:rPr>
              <a:t>макросемья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507AAF7D-4410-4378-804C-E9AFBFDB5B19}"/>
              </a:ext>
            </a:extLst>
          </p:cNvPr>
          <p:cNvCxnSpPr>
            <a:cxnSpLocks/>
          </p:cNvCxnSpPr>
          <p:nvPr/>
        </p:nvCxnSpPr>
        <p:spPr>
          <a:xfrm flipH="1">
            <a:off x="3607905" y="2673626"/>
            <a:ext cx="1421917" cy="619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54B7E07-6C11-48A1-8ACD-0006BBD4F18E}"/>
              </a:ext>
            </a:extLst>
          </p:cNvPr>
          <p:cNvSpPr/>
          <p:nvPr/>
        </p:nvSpPr>
        <p:spPr>
          <a:xfrm>
            <a:off x="4516819" y="2073962"/>
            <a:ext cx="2707791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Сахарская семья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2BCA019-11D4-410A-9D9B-EBC095700B72}"/>
              </a:ext>
            </a:extLst>
          </p:cNvPr>
          <p:cNvCxnSpPr>
            <a:cxnSpLocks/>
            <a:stCxn id="2" idx="2"/>
            <a:endCxn id="7" idx="0"/>
          </p:cNvCxnSpPr>
          <p:nvPr/>
        </p:nvCxnSpPr>
        <p:spPr>
          <a:xfrm>
            <a:off x="5870714" y="966523"/>
            <a:ext cx="1" cy="1107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14F12C8-CBEE-4AB5-8B65-3F372C8A7EAD}"/>
              </a:ext>
            </a:extLst>
          </p:cNvPr>
          <p:cNvSpPr/>
          <p:nvPr/>
        </p:nvSpPr>
        <p:spPr>
          <a:xfrm>
            <a:off x="2057400" y="3293164"/>
            <a:ext cx="3101008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Западно-сахарские языки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40FC04B-21E3-4FFF-8AC6-69816E957E40}"/>
              </a:ext>
            </a:extLst>
          </p:cNvPr>
          <p:cNvSpPr/>
          <p:nvPr/>
        </p:nvSpPr>
        <p:spPr>
          <a:xfrm>
            <a:off x="7784826" y="3292950"/>
            <a:ext cx="3474969" cy="53340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Восточно-сахарские языки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2BC5D02-5EF7-4F18-B74E-0EACBE9B2E63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708912" y="2626038"/>
            <a:ext cx="2813399" cy="666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7DCAF29-44F5-46E6-AA94-004C6C31AB12}"/>
              </a:ext>
            </a:extLst>
          </p:cNvPr>
          <p:cNvSpPr/>
          <p:nvPr/>
        </p:nvSpPr>
        <p:spPr>
          <a:xfrm>
            <a:off x="10023252" y="4578628"/>
            <a:ext cx="1901686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Загава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бериа</a:t>
            </a:r>
            <a:r>
              <a:rPr lang="ru-RU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8B92946-3373-4C2A-9C6E-A60749C85C9C}"/>
              </a:ext>
            </a:extLst>
          </p:cNvPr>
          <p:cNvSpPr/>
          <p:nvPr/>
        </p:nvSpPr>
        <p:spPr>
          <a:xfrm>
            <a:off x="7501842" y="4578628"/>
            <a:ext cx="1608482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Берти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05D1DA5C-24BF-44EF-B1BF-C436E0C34832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10617733" y="3826352"/>
            <a:ext cx="356362" cy="752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84E9C213-B963-4CA9-9F99-D111848516FE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8306083" y="3849756"/>
            <a:ext cx="215065" cy="728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A2FAA795-2FA1-47E7-AE36-BB5423C22A8A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1378226" y="3876261"/>
            <a:ext cx="1086678" cy="523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D56A4C16-0026-4236-BA8D-56BDF88D1191}"/>
              </a:ext>
            </a:extLst>
          </p:cNvPr>
          <p:cNvSpPr/>
          <p:nvPr/>
        </p:nvSpPr>
        <p:spPr>
          <a:xfrm>
            <a:off x="573985" y="4399720"/>
            <a:ext cx="1608482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Канури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B398BCE4-8650-4146-8E1B-20C6A149808A}"/>
              </a:ext>
            </a:extLst>
          </p:cNvPr>
          <p:cNvSpPr/>
          <p:nvPr/>
        </p:nvSpPr>
        <p:spPr>
          <a:xfrm>
            <a:off x="2803663" y="4416289"/>
            <a:ext cx="1608482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Канембу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9CA7B47B-128D-4E3F-B144-5F728B214016}"/>
              </a:ext>
            </a:extLst>
          </p:cNvPr>
          <p:cNvCxnSpPr>
            <a:cxnSpLocks/>
            <a:stCxn id="12" idx="2"/>
            <a:endCxn id="39" idx="0"/>
          </p:cNvCxnSpPr>
          <p:nvPr/>
        </p:nvCxnSpPr>
        <p:spPr>
          <a:xfrm>
            <a:off x="3607904" y="3849756"/>
            <a:ext cx="0" cy="566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0DC6024C-9538-424E-A474-9B4AA89BD337}"/>
              </a:ext>
            </a:extLst>
          </p:cNvPr>
          <p:cNvSpPr/>
          <p:nvPr/>
        </p:nvSpPr>
        <p:spPr>
          <a:xfrm>
            <a:off x="5029822" y="4399720"/>
            <a:ext cx="1608482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Тубу</a:t>
            </a:r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71782520-ECDC-48A9-8658-E31088BFE69E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4713425" y="3876261"/>
            <a:ext cx="1120638" cy="523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38988AEC-48D2-40FC-A6CE-CD4E672BACF2}"/>
              </a:ext>
            </a:extLst>
          </p:cNvPr>
          <p:cNvSpPr/>
          <p:nvPr/>
        </p:nvSpPr>
        <p:spPr>
          <a:xfrm>
            <a:off x="3956602" y="5618922"/>
            <a:ext cx="1608482" cy="55659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Даза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86333DC4-2505-45BC-9E28-F560FEE3D4F8}"/>
              </a:ext>
            </a:extLst>
          </p:cNvPr>
          <p:cNvSpPr/>
          <p:nvPr/>
        </p:nvSpPr>
        <p:spPr>
          <a:xfrm>
            <a:off x="6176344" y="5618922"/>
            <a:ext cx="1608482" cy="55659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Теда</a:t>
            </a:r>
          </a:p>
        </p:txBody>
      </p: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377D0AD0-9F95-4C83-AB93-1425AFDB2AD4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6324084" y="4982817"/>
            <a:ext cx="656501" cy="636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8603CEB6-EF19-46D7-BEFA-FBF2F13C38F5}"/>
              </a:ext>
            </a:extLst>
          </p:cNvPr>
          <p:cNvCxnSpPr>
            <a:cxnSpLocks/>
            <a:endCxn id="51" idx="0"/>
          </p:cNvCxnSpPr>
          <p:nvPr/>
        </p:nvCxnSpPr>
        <p:spPr>
          <a:xfrm flipH="1">
            <a:off x="4760843" y="4982817"/>
            <a:ext cx="581857" cy="636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0363C5AB-3B9D-4C02-B597-E33B2C414C6D}"/>
              </a:ext>
            </a:extLst>
          </p:cNvPr>
          <p:cNvSpPr/>
          <p:nvPr/>
        </p:nvSpPr>
        <p:spPr>
          <a:xfrm>
            <a:off x="9204288" y="2068563"/>
            <a:ext cx="2541726" cy="5815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Восточно-суданские</a:t>
            </a:r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6AAA22C2-5768-404B-B6D2-57B07AB03C83}"/>
              </a:ext>
            </a:extLst>
          </p:cNvPr>
          <p:cNvSpPr/>
          <p:nvPr/>
        </p:nvSpPr>
        <p:spPr>
          <a:xfrm>
            <a:off x="7549805" y="2068563"/>
            <a:ext cx="1325494" cy="58154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Сонгаи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90" name="Прямая со стрелкой 89">
            <a:extLst>
              <a:ext uri="{FF2B5EF4-FFF2-40B4-BE49-F238E27FC236}">
                <a16:creationId xmlns:a16="http://schemas.microsoft.com/office/drawing/2014/main" id="{0DD97A78-0735-4296-A13F-1A408DB12D21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7224610" y="1026319"/>
            <a:ext cx="3250541" cy="1042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>
            <a:extLst>
              <a:ext uri="{FF2B5EF4-FFF2-40B4-BE49-F238E27FC236}">
                <a16:creationId xmlns:a16="http://schemas.microsoft.com/office/drawing/2014/main" id="{575E1594-8CA7-410C-A4C0-65EBA0F3F611}"/>
              </a:ext>
            </a:extLst>
          </p:cNvPr>
          <p:cNvCxnSpPr>
            <a:cxnSpLocks/>
            <a:endCxn id="84" idx="0"/>
          </p:cNvCxnSpPr>
          <p:nvPr/>
        </p:nvCxnSpPr>
        <p:spPr>
          <a:xfrm>
            <a:off x="6541957" y="999814"/>
            <a:ext cx="1670595" cy="1068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22513FD8-091C-4D1E-8E9B-0C387BC898B6}"/>
              </a:ext>
            </a:extLst>
          </p:cNvPr>
          <p:cNvSpPr/>
          <p:nvPr/>
        </p:nvSpPr>
        <p:spPr>
          <a:xfrm>
            <a:off x="354653" y="2068563"/>
            <a:ext cx="1516258" cy="58154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Нубийские</a:t>
            </a: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id="{9EDA5A40-8D1D-4F62-8D1F-24158135094D}"/>
              </a:ext>
            </a:extLst>
          </p:cNvPr>
          <p:cNvSpPr/>
          <p:nvPr/>
        </p:nvSpPr>
        <p:spPr>
          <a:xfrm>
            <a:off x="2474013" y="2070520"/>
            <a:ext cx="1516258" cy="58154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Нилотские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id="{6F73F582-3006-4D59-9964-B90A63896BC0}"/>
              </a:ext>
            </a:extLst>
          </p:cNvPr>
          <p:cNvSpPr/>
          <p:nvPr/>
        </p:nvSpPr>
        <p:spPr>
          <a:xfrm>
            <a:off x="945192" y="1291037"/>
            <a:ext cx="2650537" cy="5136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Центрально-суданские</a:t>
            </a:r>
          </a:p>
        </p:txBody>
      </p:sp>
      <p:cxnSp>
        <p:nvCxnSpPr>
          <p:cNvPr id="104" name="Прямая со стрелкой 103">
            <a:extLst>
              <a:ext uri="{FF2B5EF4-FFF2-40B4-BE49-F238E27FC236}">
                <a16:creationId xmlns:a16="http://schemas.microsoft.com/office/drawing/2014/main" id="{1C3349C7-B1BE-4299-90B0-0D3C0415B4C6}"/>
              </a:ext>
            </a:extLst>
          </p:cNvPr>
          <p:cNvCxnSpPr>
            <a:cxnSpLocks/>
            <a:endCxn id="99" idx="0"/>
          </p:cNvCxnSpPr>
          <p:nvPr/>
        </p:nvCxnSpPr>
        <p:spPr>
          <a:xfrm flipH="1">
            <a:off x="2270461" y="966523"/>
            <a:ext cx="2259448" cy="324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>
            <a:extLst>
              <a:ext uri="{FF2B5EF4-FFF2-40B4-BE49-F238E27FC236}">
                <a16:creationId xmlns:a16="http://schemas.microsoft.com/office/drawing/2014/main" id="{E1E841F5-C5CC-45C1-A1C9-13C6BDC408EB}"/>
              </a:ext>
            </a:extLst>
          </p:cNvPr>
          <p:cNvCxnSpPr>
            <a:cxnSpLocks/>
            <a:endCxn id="97" idx="0"/>
          </p:cNvCxnSpPr>
          <p:nvPr/>
        </p:nvCxnSpPr>
        <p:spPr>
          <a:xfrm>
            <a:off x="3109692" y="1829555"/>
            <a:ext cx="122450" cy="240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>
            <a:extLst>
              <a:ext uri="{FF2B5EF4-FFF2-40B4-BE49-F238E27FC236}">
                <a16:creationId xmlns:a16="http://schemas.microsoft.com/office/drawing/2014/main" id="{FCD9EAFF-1439-425E-B308-50186CC747A9}"/>
              </a:ext>
            </a:extLst>
          </p:cNvPr>
          <p:cNvCxnSpPr>
            <a:cxnSpLocks/>
            <a:endCxn id="96" idx="0"/>
          </p:cNvCxnSpPr>
          <p:nvPr/>
        </p:nvCxnSpPr>
        <p:spPr>
          <a:xfrm flipH="1">
            <a:off x="1112782" y="1828804"/>
            <a:ext cx="186501" cy="239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655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D71630F-FE9D-4309-8A23-731C88281330}"/>
              </a:ext>
            </a:extLst>
          </p:cNvPr>
          <p:cNvCxnSpPr/>
          <p:nvPr/>
        </p:nvCxnSpPr>
        <p:spPr>
          <a:xfrm>
            <a:off x="2554080" y="490330"/>
            <a:ext cx="4565927" cy="569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9D69FD-6F50-4957-BD94-586E61F7C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043" y="246683"/>
            <a:ext cx="6364634" cy="6364634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5EDE3C4-C90E-4695-B941-FDA3F34A1C33}"/>
              </a:ext>
            </a:extLst>
          </p:cNvPr>
          <p:cNvCxnSpPr>
            <a:cxnSpLocks/>
          </p:cNvCxnSpPr>
          <p:nvPr/>
        </p:nvCxnSpPr>
        <p:spPr>
          <a:xfrm flipH="1" flipV="1">
            <a:off x="4744278" y="2703443"/>
            <a:ext cx="6660638" cy="2849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0DAEFF5-E232-413D-89DB-7F8569C3D44E}"/>
              </a:ext>
            </a:extLst>
          </p:cNvPr>
          <p:cNvCxnSpPr>
            <a:cxnSpLocks/>
          </p:cNvCxnSpPr>
          <p:nvPr/>
        </p:nvCxnSpPr>
        <p:spPr>
          <a:xfrm flipH="1" flipV="1">
            <a:off x="2554080" y="2703441"/>
            <a:ext cx="4565928" cy="28492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22B9177-6C55-45EE-A8AF-0D2E291C3851}"/>
              </a:ext>
            </a:extLst>
          </p:cNvPr>
          <p:cNvSpPr/>
          <p:nvPr/>
        </p:nvSpPr>
        <p:spPr>
          <a:xfrm>
            <a:off x="2554080" y="490330"/>
            <a:ext cx="2190198" cy="22131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404D65D-1F01-414E-957E-DD16C05283AB}"/>
              </a:ext>
            </a:extLst>
          </p:cNvPr>
          <p:cNvCxnSpPr>
            <a:cxnSpLocks/>
          </p:cNvCxnSpPr>
          <p:nvPr/>
        </p:nvCxnSpPr>
        <p:spPr>
          <a:xfrm>
            <a:off x="4744278" y="490330"/>
            <a:ext cx="6660636" cy="569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DAD0C9-A72E-40ED-A839-1E2921EED5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412" t="3620" r="30040" b="59109"/>
          <a:stretch/>
        </p:blipFill>
        <p:spPr>
          <a:xfrm>
            <a:off x="7120007" y="1060173"/>
            <a:ext cx="4284907" cy="44924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C745E9-B071-42AA-BF3D-6BA8A9ECB60D}"/>
              </a:ext>
            </a:extLst>
          </p:cNvPr>
          <p:cNvSpPr txBox="1"/>
          <p:nvPr/>
        </p:nvSpPr>
        <p:spPr>
          <a:xfrm>
            <a:off x="8763277" y="4840068"/>
            <a:ext cx="1189106" cy="612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330 тыс.</a:t>
            </a:r>
          </a:p>
          <a:p>
            <a:pPr>
              <a:lnSpc>
                <a:spcPts val="1900"/>
              </a:lnSpc>
            </a:pPr>
            <a:r>
              <a:rPr lang="ru-RU" dirty="0"/>
              <a:t>  чел.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AED784-B9C8-460B-A98A-15614B558C14}"/>
              </a:ext>
            </a:extLst>
          </p:cNvPr>
          <p:cNvSpPr txBox="1"/>
          <p:nvPr/>
        </p:nvSpPr>
        <p:spPr>
          <a:xfrm>
            <a:off x="7138828" y="4219304"/>
            <a:ext cx="141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50 тыс. чел.</a:t>
            </a:r>
          </a:p>
        </p:txBody>
      </p:sp>
    </p:spTree>
    <p:extLst>
      <p:ext uri="{BB962C8B-B14F-4D97-AF65-F5344CB8AC3E}">
        <p14:creationId xmlns:p14="http://schemas.microsoft.com/office/powerpoint/2010/main" val="201845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F60F0-CAB1-49B4-8F08-9A41D001E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106" y="609601"/>
            <a:ext cx="4161788" cy="967408"/>
          </a:xfrm>
        </p:spPr>
        <p:txBody>
          <a:bodyPr>
            <a:normAutofit/>
          </a:bodyPr>
          <a:lstStyle/>
          <a:p>
            <a:r>
              <a:rPr lang="ru-RU" dirty="0"/>
              <a:t>фонология</a:t>
            </a:r>
            <a:br>
              <a:rPr lang="en-US" dirty="0"/>
            </a:br>
            <a:r>
              <a:rPr lang="ru-RU" sz="2700" dirty="0"/>
              <a:t>согласные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022B988-3751-443F-AE44-0B43743BD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524587"/>
              </p:ext>
            </p:extLst>
          </p:nvPr>
        </p:nvGraphicFramePr>
        <p:xfrm>
          <a:off x="967410" y="2131060"/>
          <a:ext cx="1025718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30">
                  <a:extLst>
                    <a:ext uri="{9D8B030D-6E8A-4147-A177-3AD203B41FA5}">
                      <a16:colId xmlns:a16="http://schemas.microsoft.com/office/drawing/2014/main" val="840770888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492199666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638967526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96790353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1651518382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60169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лабиальные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альвеолярные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палатальные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велярные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глоттальные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5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смычные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    </a:t>
                      </a:r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    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tʃ</a:t>
                      </a:r>
                      <a:r>
                        <a:rPr lang="en-US" dirty="0"/>
                        <a:t>   </a:t>
                      </a:r>
                      <a:r>
                        <a:rPr lang="en-US" dirty="0" err="1"/>
                        <a:t>dʒ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    ɡ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5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спиранты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    z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(ʃ)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4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носовые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52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одноударные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4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боковые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аппроксиманты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540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632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570DA5E-0CCC-4150-AEA1-8B49790C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106" y="609601"/>
            <a:ext cx="4161788" cy="967408"/>
          </a:xfrm>
        </p:spPr>
        <p:txBody>
          <a:bodyPr>
            <a:normAutofit/>
          </a:bodyPr>
          <a:lstStyle/>
          <a:p>
            <a:r>
              <a:rPr lang="ru-RU" dirty="0"/>
              <a:t>фонология</a:t>
            </a:r>
            <a:br>
              <a:rPr lang="en-US" dirty="0"/>
            </a:br>
            <a:r>
              <a:rPr lang="ru-RU" sz="2700" dirty="0"/>
              <a:t>гласные</a:t>
            </a:r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47EC76F6-426D-4BE7-809B-BC6BB19B51EA}"/>
              </a:ext>
            </a:extLst>
          </p:cNvPr>
          <p:cNvSpPr/>
          <p:nvPr/>
        </p:nvSpPr>
        <p:spPr>
          <a:xfrm rot="10800000">
            <a:off x="4770782" y="2822712"/>
            <a:ext cx="2835964" cy="2438400"/>
          </a:xfrm>
          <a:prstGeom prst="trapezoi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790D1-AB16-4991-ADC3-B68853B8103C}"/>
              </a:ext>
            </a:extLst>
          </p:cNvPr>
          <p:cNvSpPr txBox="1"/>
          <p:nvPr/>
        </p:nvSpPr>
        <p:spPr>
          <a:xfrm>
            <a:off x="4346411" y="2237937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i</a:t>
            </a:r>
            <a:endParaRPr lang="ru-RU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F7E382-8540-49C8-A9E4-E9C8E3AA78C7}"/>
              </a:ext>
            </a:extLst>
          </p:cNvPr>
          <p:cNvSpPr txBox="1"/>
          <p:nvPr/>
        </p:nvSpPr>
        <p:spPr>
          <a:xfrm>
            <a:off x="4393094" y="2965968"/>
            <a:ext cx="583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ɪ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B78DE-51D2-45D8-B219-55A0677EF108}"/>
              </a:ext>
            </a:extLst>
          </p:cNvPr>
          <p:cNvSpPr txBox="1"/>
          <p:nvPr/>
        </p:nvSpPr>
        <p:spPr>
          <a:xfrm>
            <a:off x="4585250" y="3645184"/>
            <a:ext cx="583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</a:t>
            </a:r>
            <a:endParaRPr lang="ru-RU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629829-23AA-4C6C-8837-288C76C75455}"/>
              </a:ext>
            </a:extLst>
          </p:cNvPr>
          <p:cNvSpPr txBox="1"/>
          <p:nvPr/>
        </p:nvSpPr>
        <p:spPr>
          <a:xfrm>
            <a:off x="4770780" y="4344195"/>
            <a:ext cx="583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ɛ</a:t>
            </a:r>
            <a:endParaRPr lang="ru-RU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31FB54-DB63-4DCD-879B-057F726CCDEB}"/>
              </a:ext>
            </a:extLst>
          </p:cNvPr>
          <p:cNvSpPr txBox="1"/>
          <p:nvPr/>
        </p:nvSpPr>
        <p:spPr>
          <a:xfrm>
            <a:off x="7701244" y="2214786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</a:t>
            </a:r>
            <a:endParaRPr lang="ru-RU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55C298-693C-4090-B759-BB2A4DF4157A}"/>
              </a:ext>
            </a:extLst>
          </p:cNvPr>
          <p:cNvSpPr txBox="1"/>
          <p:nvPr/>
        </p:nvSpPr>
        <p:spPr>
          <a:xfrm>
            <a:off x="7620300" y="2980894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ʊ</a:t>
            </a:r>
            <a:endParaRPr lang="ru-RU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7D77A-49E3-42C3-A1F8-F5FBF57C447C}"/>
              </a:ext>
            </a:extLst>
          </p:cNvPr>
          <p:cNvSpPr txBox="1"/>
          <p:nvPr/>
        </p:nvSpPr>
        <p:spPr>
          <a:xfrm>
            <a:off x="7464438" y="3645184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</a:t>
            </a:r>
            <a:endParaRPr lang="ru-RU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FC8781-6F0C-423C-80CE-1E6CD28722D5}"/>
              </a:ext>
            </a:extLst>
          </p:cNvPr>
          <p:cNvSpPr txBox="1"/>
          <p:nvPr/>
        </p:nvSpPr>
        <p:spPr>
          <a:xfrm>
            <a:off x="7290428" y="4388141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ɔ</a:t>
            </a:r>
            <a:endParaRPr lang="ru-RU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96870-42B0-4ADB-A2E1-713D555EFA9B}"/>
              </a:ext>
            </a:extLst>
          </p:cNvPr>
          <p:cNvSpPr txBox="1"/>
          <p:nvPr/>
        </p:nvSpPr>
        <p:spPr>
          <a:xfrm>
            <a:off x="5983355" y="5141003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</a:t>
            </a:r>
            <a:endParaRPr lang="ru-RU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410F6B-D6F5-4119-9B1E-41C5F516FEDA}"/>
              </a:ext>
            </a:extLst>
          </p:cNvPr>
          <p:cNvSpPr txBox="1"/>
          <p:nvPr/>
        </p:nvSpPr>
        <p:spPr>
          <a:xfrm>
            <a:off x="5983355" y="2252447"/>
            <a:ext cx="4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ɨ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95595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выражения граммем</a:t>
            </a:r>
            <a:br>
              <a:rPr lang="ru-RU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аналитическая именная морфология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A39797-D1AD-4827-BD0F-353B3B718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Единственный аффикс существительных – показатель мн. ч. </a:t>
            </a:r>
            <a:r>
              <a:rPr lang="en-US" i="1" dirty="0"/>
              <a:t>–a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Падежи выражаются энклитиками</a:t>
            </a:r>
            <a:r>
              <a:rPr lang="en-US" dirty="0"/>
              <a:t>:</a:t>
            </a:r>
          </a:p>
          <a:p>
            <a:r>
              <a:rPr lang="en-US" dirty="0"/>
              <a:t>ERG =ì</a:t>
            </a:r>
          </a:p>
          <a:p>
            <a:r>
              <a:rPr lang="en-US" dirty="0"/>
              <a:t>ACC =</a:t>
            </a:r>
            <a:r>
              <a:rPr lang="en-US" dirty="0" err="1"/>
              <a:t>gà</a:t>
            </a:r>
            <a:endParaRPr lang="en-US" dirty="0"/>
          </a:p>
          <a:p>
            <a:r>
              <a:rPr lang="en-US" dirty="0"/>
              <a:t>GEN =</a:t>
            </a:r>
            <a:r>
              <a:rPr lang="en-US" dirty="0" err="1"/>
              <a:t>ŋà</a:t>
            </a:r>
            <a:r>
              <a:rPr lang="en-US" dirty="0"/>
              <a:t>, = ʊ̀, =à</a:t>
            </a:r>
          </a:p>
          <a:p>
            <a:r>
              <a:rPr lang="en-US" dirty="0"/>
              <a:t>DAT =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ɾ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ʊ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̀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EA49EF-E8D1-4310-A9E0-C35F4E2845A4}"/>
              </a:ext>
            </a:extLst>
          </p:cNvPr>
          <p:cNvSpPr txBox="1"/>
          <p:nvPr/>
        </p:nvSpPr>
        <p:spPr>
          <a:xfrm>
            <a:off x="6188766" y="2775322"/>
            <a:ext cx="37636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[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sáà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dɪ̀ss</a:t>
            </a:r>
            <a:r>
              <a:rPr lang="de-DE" dirty="0" err="1">
                <a:latin typeface="Times New Roman" panose="02020603050405020304" pitchFamily="18" charset="0"/>
              </a:rPr>
              <a:t>ɪ</a:t>
            </a:r>
            <a:r>
              <a:rPr lang="de-DE" dirty="0">
                <a:latin typeface="Times New Roman" panose="02020603050405020304" pitchFamily="18" charset="0"/>
              </a:rPr>
              <a:t>́]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jɛ̀ɾ</a:t>
            </a:r>
            <a:r>
              <a:rPr lang="en-US" dirty="0">
                <a:latin typeface="Times New Roman" panose="02020603050405020304" pitchFamily="18" charset="0"/>
              </a:rPr>
              <a:t>d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ɨɾ-</a:t>
            </a:r>
            <a:r>
              <a:rPr lang="de-DE" sz="1800" b="1" i="0" u="none" strike="noStrike" baseline="0" dirty="0" err="1">
                <a:latin typeface="Times New Roman,Bold"/>
              </a:rPr>
              <a:t>ɡɪ</a:t>
            </a:r>
            <a:r>
              <a:rPr lang="de-DE" sz="1800" b="1" i="0" u="none" strike="noStrike" baseline="0" dirty="0">
                <a:latin typeface="Times New Roman,Bold"/>
              </a:rPr>
              <a:t>̀</a:t>
            </a:r>
            <a:endParaRPr lang="ru-RU" b="1" dirty="0">
              <a:latin typeface="Times New Roman,Bold"/>
            </a:endParaRPr>
          </a:p>
          <a:p>
            <a:r>
              <a:rPr lang="en-US" dirty="0">
                <a:latin typeface="Times New Roman" panose="02020603050405020304" pitchFamily="18" charset="0"/>
              </a:rPr>
              <a:t>[</a:t>
            </a:r>
            <a:r>
              <a:rPr lang="ru-RU" dirty="0">
                <a:latin typeface="Times New Roman" panose="02020603050405020304" pitchFamily="18" charset="0"/>
              </a:rPr>
              <a:t>ч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ас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шесть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]=DAT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встать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-1-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IPFV</a:t>
            </a:r>
            <a:endParaRPr lang="ru-RU" sz="1800" b="1" i="0" u="none" strike="noStrike" baseline="0" dirty="0">
              <a:latin typeface="Times New Roman,Bold"/>
            </a:endParaRPr>
          </a:p>
          <a:p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ru-RU" dirty="0">
                <a:latin typeface="Times New Roman" panose="02020603050405020304" pitchFamily="18" charset="0"/>
              </a:rPr>
              <a:t>Я встану в шесть (часов)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’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47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CEF58DB-D367-4AAC-8A03-E089311C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11" y="1715895"/>
            <a:ext cx="5313312" cy="13255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Согласование по лицу с субъектом и объектом. Суффикс множественности </a:t>
            </a:r>
            <a:r>
              <a:rPr lang="en-US" dirty="0"/>
              <a:t>-t </a:t>
            </a:r>
            <a:r>
              <a:rPr lang="ru-RU" dirty="0"/>
              <a:t>(и для субъекта, и для объекта).</a:t>
            </a: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F2C0BA7-07E9-48B6-9C2A-949E0E04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58" y="430558"/>
            <a:ext cx="10353675" cy="1325563"/>
          </a:xfrm>
        </p:spPr>
        <p:txBody>
          <a:bodyPr/>
          <a:lstStyle/>
          <a:p>
            <a:r>
              <a:rPr lang="ru-RU" dirty="0"/>
              <a:t>Тип выражения граммем</a:t>
            </a:r>
            <a:br>
              <a:rPr lang="ru-RU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синтетическая глагольная морфология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1F1B718-B452-4663-8586-D81813174D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2906680"/>
              </p:ext>
            </p:extLst>
          </p:nvPr>
        </p:nvGraphicFramePr>
        <p:xfrm>
          <a:off x="6696257" y="1670509"/>
          <a:ext cx="3383280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277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9E426FE2-98A2-4B7A-82F3-AF46977F1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12171"/>
              </p:ext>
            </p:extLst>
          </p:nvPr>
        </p:nvGraphicFramePr>
        <p:xfrm>
          <a:off x="610410" y="3603458"/>
          <a:ext cx="7327640" cy="2825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528">
                  <a:extLst>
                    <a:ext uri="{9D8B030D-6E8A-4147-A177-3AD203B41FA5}">
                      <a16:colId xmlns:a16="http://schemas.microsoft.com/office/drawing/2014/main" val="2591450021"/>
                    </a:ext>
                  </a:extLst>
                </a:gridCol>
                <a:gridCol w="1465528">
                  <a:extLst>
                    <a:ext uri="{9D8B030D-6E8A-4147-A177-3AD203B41FA5}">
                      <a16:colId xmlns:a16="http://schemas.microsoft.com/office/drawing/2014/main" val="2845140027"/>
                    </a:ext>
                  </a:extLst>
                </a:gridCol>
                <a:gridCol w="1465528">
                  <a:extLst>
                    <a:ext uri="{9D8B030D-6E8A-4147-A177-3AD203B41FA5}">
                      <a16:colId xmlns:a16="http://schemas.microsoft.com/office/drawing/2014/main" val="40600751"/>
                    </a:ext>
                  </a:extLst>
                </a:gridCol>
                <a:gridCol w="1465528">
                  <a:extLst>
                    <a:ext uri="{9D8B030D-6E8A-4147-A177-3AD203B41FA5}">
                      <a16:colId xmlns:a16="http://schemas.microsoft.com/office/drawing/2014/main" val="3019324737"/>
                    </a:ext>
                  </a:extLst>
                </a:gridCol>
                <a:gridCol w="1465528">
                  <a:extLst>
                    <a:ext uri="{9D8B030D-6E8A-4147-A177-3AD203B41FA5}">
                      <a16:colId xmlns:a16="http://schemas.microsoft.com/office/drawing/2014/main" val="3360515311"/>
                    </a:ext>
                  </a:extLst>
                </a:gridCol>
              </a:tblGrid>
              <a:tr h="63089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Лицо/число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‘bring’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kín</a:t>
                      </a: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‘</a:t>
                      </a:r>
                      <a:r>
                        <a:rPr lang="de-DE" sz="18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crush</a:t>
                      </a: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’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ák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‘</a:t>
                      </a:r>
                      <a:r>
                        <a:rPr lang="de-DE" sz="18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want</a:t>
                      </a: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’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té</a:t>
                      </a: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‘catch’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81023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r>
                        <a:rPr lang="en-US" dirty="0"/>
                        <a:t>1SG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</a:rPr>
                        <a:t>kʊ̀ɾt</a:t>
                      </a:r>
                      <a:r>
                        <a:rPr lang="en-US" dirty="0"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en-US" dirty="0">
                          <a:latin typeface="Times New Roman" panose="02020603050405020304" pitchFamily="18" charset="0"/>
                        </a:rPr>
                        <a:t>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kìn-îɾ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dàɡ-ɨ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tá-àɾ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39028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r>
                        <a:rPr lang="en-US" dirty="0"/>
                        <a:t>2SG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</a:rPr>
                        <a:t>kʊ̀ɾt</a:t>
                      </a:r>
                      <a:r>
                        <a:rPr lang="en-US" dirty="0"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en-US" dirty="0">
                          <a:latin typeface="Times New Roman" panose="02020603050405020304" pitchFamily="18" charset="0"/>
                        </a:rPr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kìn-ûm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dàɡ-ʊ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tá-àm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749817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r>
                        <a:rPr lang="en-US" dirty="0"/>
                        <a:t>3SG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</a:rPr>
                        <a:t>ɡʊ̀ɾtɪ</a:t>
                      </a: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ɡ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dáɡ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déì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649163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r>
                        <a:rPr lang="en-US" dirty="0"/>
                        <a:t>1PL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Times New Roman" panose="02020603050405020304" pitchFamily="18" charset="0"/>
                        </a:rPr>
                        <a:t>kʊ̀ɾt-t-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de-DE" dirty="0" err="1">
                          <a:latin typeface="Times New Roman" panose="02020603050405020304" pitchFamily="18" charset="0"/>
                        </a:rPr>
                        <a:t>ɾ</a:t>
                      </a:r>
                      <a:r>
                        <a:rPr lang="de-DE" dirty="0">
                          <a:latin typeface="Times New Roman" panose="02020603050405020304" pitchFamily="18" charset="0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kìnt-îɾ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dàk-k-ɨ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té-d-ɨ̀ɾ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93253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r>
                        <a:rPr lang="en-US" dirty="0"/>
                        <a:t>2PL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Times New Roman" panose="02020603050405020304" pitchFamily="18" charset="0"/>
                        </a:rPr>
                        <a:t>kʊ̀ɾt-t-ʊ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de-DE" dirty="0" err="1">
                          <a:latin typeface="Times New Roman" panose="02020603050405020304" pitchFamily="18" charset="0"/>
                        </a:rPr>
                        <a:t>m</a:t>
                      </a:r>
                      <a:r>
                        <a:rPr lang="de-DE" dirty="0">
                          <a:latin typeface="Times New Roman" panose="02020603050405020304" pitchFamily="18" charset="0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kìnt-ûm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dàk-k-ʊ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té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-d-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ùm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379009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r>
                        <a:rPr lang="en-US" dirty="0"/>
                        <a:t>3PL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Times New Roman" panose="02020603050405020304" pitchFamily="18" charset="0"/>
                        </a:rPr>
                        <a:t>ɡʊ̀ɾt-t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ɡ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nt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dák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-k-ʊ̀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dé-dù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53092"/>
                  </a:ext>
                </a:extLst>
              </a:tr>
            </a:tbl>
          </a:graphicData>
        </a:graphic>
      </p:graphicFrame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7500F430-6E7D-45D9-8DCA-EC910BD86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453380"/>
              </p:ext>
            </p:extLst>
          </p:nvPr>
        </p:nvGraphicFramePr>
        <p:xfrm>
          <a:off x="8815803" y="3589073"/>
          <a:ext cx="2251021" cy="281587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251021">
                  <a:extLst>
                    <a:ext uri="{9D8B030D-6E8A-4147-A177-3AD203B41FA5}">
                      <a16:colId xmlns:a16="http://schemas.microsoft.com/office/drawing/2014/main" val="3472073737"/>
                    </a:ext>
                  </a:extLst>
                </a:gridCol>
              </a:tblGrid>
              <a:tr h="659119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Множественное число: омонимия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08938"/>
                  </a:ext>
                </a:extLst>
              </a:tr>
              <a:tr h="977309">
                <a:tc>
                  <a:txBody>
                    <a:bodyPr/>
                    <a:lstStyle/>
                    <a:p>
                      <a:r>
                        <a:rPr lang="de-DE" dirty="0" err="1"/>
                        <a:t>tááppʊ̀m</a:t>
                      </a:r>
                      <a:endParaRPr lang="de-DE" dirty="0"/>
                    </a:p>
                    <a:p>
                      <a:r>
                        <a:rPr lang="de-DE" dirty="0"/>
                        <a:t>d-</a:t>
                      </a:r>
                      <a:r>
                        <a:rPr lang="de-DE" dirty="0" err="1"/>
                        <a:t>báb</a:t>
                      </a:r>
                      <a:r>
                        <a:rPr lang="de-DE" dirty="0"/>
                        <a:t>-t-m</a:t>
                      </a:r>
                    </a:p>
                    <a:p>
                      <a:r>
                        <a:rPr lang="de-DE" dirty="0"/>
                        <a:t>1.OBJ-hit-P-2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96067"/>
                  </a:ext>
                </a:extLst>
              </a:tr>
              <a:tr h="38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а) </a:t>
                      </a:r>
                      <a:r>
                        <a:rPr lang="de-DE" dirty="0"/>
                        <a:t>‘</a:t>
                      </a:r>
                      <a:r>
                        <a:rPr lang="ru-RU" dirty="0"/>
                        <a:t>Ты бьешь нас</a:t>
                      </a:r>
                      <a:r>
                        <a:rPr lang="de-DE" dirty="0"/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86787"/>
                  </a:ext>
                </a:extLst>
              </a:tr>
              <a:tr h="356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б) </a:t>
                      </a:r>
                      <a:r>
                        <a:rPr lang="de-DE" dirty="0"/>
                        <a:t>‘</a:t>
                      </a:r>
                      <a:r>
                        <a:rPr lang="ru-RU" dirty="0"/>
                        <a:t>Вы бьете меня</a:t>
                      </a:r>
                      <a:r>
                        <a:rPr lang="de-DE" dirty="0"/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31808"/>
                  </a:ext>
                </a:extLst>
              </a:tr>
              <a:tr h="4303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в) </a:t>
                      </a:r>
                      <a:r>
                        <a:rPr lang="de-DE" dirty="0"/>
                        <a:t>‘</a:t>
                      </a:r>
                      <a:r>
                        <a:rPr lang="ru-RU" dirty="0"/>
                        <a:t>Вы бьете нас</a:t>
                      </a:r>
                      <a:r>
                        <a:rPr lang="de-DE" dirty="0"/>
                        <a:t>’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01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60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89" y="403639"/>
            <a:ext cx="8336222" cy="1326321"/>
          </a:xfrm>
        </p:spPr>
        <p:txBody>
          <a:bodyPr/>
          <a:lstStyle/>
          <a:p>
            <a:r>
              <a:rPr lang="ru-RU" dirty="0"/>
              <a:t>Тип выражения граммем</a:t>
            </a:r>
            <a:br>
              <a:rPr lang="ru-RU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синтетическая и аналитическая глагольная морфология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A39797-D1AD-4827-BD0F-353B3B71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340" y="1894520"/>
            <a:ext cx="4373823" cy="45300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Аспект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err="1"/>
              <a:t>Перфектив</a:t>
            </a:r>
            <a:r>
              <a:rPr lang="ru-RU" dirty="0"/>
              <a:t> – базовая форма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err="1"/>
              <a:t>Имперфектив</a:t>
            </a:r>
            <a:r>
              <a:rPr lang="ru-RU" dirty="0"/>
              <a:t>:</a:t>
            </a:r>
            <a:r>
              <a:rPr lang="en-US" dirty="0"/>
              <a:t> -</a:t>
            </a:r>
            <a:r>
              <a:rPr lang="en-US" dirty="0" err="1"/>
              <a:t>ɡ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 err="1"/>
              <a:t>Прогрессив</a:t>
            </a:r>
            <a:r>
              <a:rPr lang="ru-RU" dirty="0"/>
              <a:t>: -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ɪ́ +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tʃɪ́ɪ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́ ‘to be’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Наклонение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Индикатив – базовая форма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Сослагательное (в придаточных времени и условия) =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ɔ̀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Оптатив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-é/-ɛ́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Императив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Гортатив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828800" lvl="3" indent="-457200">
              <a:buFont typeface="+mj-lt"/>
              <a:buAutoNum type="arabicPeriod"/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75E0F7-C197-4B0C-B94F-32B77E37DCA6}"/>
              </a:ext>
            </a:extLst>
          </p:cNvPr>
          <p:cNvSpPr txBox="1"/>
          <p:nvPr/>
        </p:nvSpPr>
        <p:spPr>
          <a:xfrm>
            <a:off x="6096000" y="2435089"/>
            <a:ext cx="487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dìskí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ɾù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báɾà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àdd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ɨ̂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ɾ   Ø-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latin typeface="Times New Roman" panose="02020603050405020304" pitchFamily="18" charset="0"/>
              </a:rPr>
              <a:t>полдень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=DAT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после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вечер 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3-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приходить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-IPFV</a:t>
            </a:r>
            <a:endParaRPr lang="ru-RU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en-US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</a:rPr>
              <a:t>‘</a:t>
            </a:r>
            <a:r>
              <a:rPr lang="ru-RU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</a:rPr>
              <a:t>После полудня наступает вечер</a:t>
            </a:r>
            <a:r>
              <a:rPr lang="en-US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</a:rPr>
              <a:t>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1B7B7-7F5A-4857-8840-552A187706A1}"/>
              </a:ext>
            </a:extLst>
          </p:cNvPr>
          <p:cNvSpPr txBox="1"/>
          <p:nvPr/>
        </p:nvSpPr>
        <p:spPr>
          <a:xfrm>
            <a:off x="6096000" y="349093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sáà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dɪ̀ss</a:t>
            </a:r>
            <a:r>
              <a:rPr lang="de-DE" dirty="0" err="1">
                <a:latin typeface="Times New Roman" panose="02020603050405020304" pitchFamily="18" charset="0"/>
              </a:rPr>
              <a:t>ɪ</a:t>
            </a:r>
            <a:r>
              <a:rPr lang="de-DE" dirty="0">
                <a:latin typeface="Times New Roman" panose="02020603050405020304" pitchFamily="18" charset="0"/>
              </a:rPr>
              <a:t>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jɛ̀ɾ</a:t>
            </a:r>
            <a:r>
              <a:rPr lang="en-US" dirty="0">
                <a:latin typeface="Times New Roman" panose="02020603050405020304" pitchFamily="18" charset="0"/>
              </a:rPr>
              <a:t>d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ɨɾ-</a:t>
            </a:r>
            <a:r>
              <a:rPr lang="de-DE" sz="1800" b="1" i="0" u="none" strike="noStrike" baseline="0" dirty="0" err="1">
                <a:latin typeface="Times New Roman,Bold"/>
              </a:rPr>
              <a:t>ɡɪ</a:t>
            </a:r>
            <a:r>
              <a:rPr lang="de-DE" sz="1800" b="1" i="0" u="none" strike="noStrike" baseline="0" dirty="0">
                <a:latin typeface="Times New Roman,Bold"/>
              </a:rPr>
              <a:t>̀</a:t>
            </a:r>
            <a:endParaRPr lang="ru-RU" b="1" dirty="0">
              <a:latin typeface="Times New Roman,Bold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ч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ас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шесть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=DAT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встать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-1-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IPFV</a:t>
            </a:r>
            <a:endParaRPr lang="ru-RU" sz="1800" b="1" i="0" u="none" strike="noStrike" baseline="0" dirty="0">
              <a:latin typeface="Times New Roman,Bold"/>
            </a:endParaRPr>
          </a:p>
          <a:p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ru-RU" dirty="0">
                <a:latin typeface="Times New Roman" panose="02020603050405020304" pitchFamily="18" charset="0"/>
              </a:rPr>
              <a:t>Я встану в шесть (часов)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’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CD2235-A7C6-403C-B73F-D7A4371A45AE}"/>
              </a:ext>
            </a:extLst>
          </p:cNvPr>
          <p:cNvSpPr txBox="1"/>
          <p:nvPr/>
        </p:nvSpPr>
        <p:spPr>
          <a:xfrm>
            <a:off x="6109252" y="4533537"/>
            <a:ext cx="30347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</a:rPr>
              <a:t>àʊ̀sʊ́=ɾʊ̀        áʊ́z-ɨ́ɾ-ɡɪ̀</a:t>
            </a:r>
          </a:p>
          <a:p>
            <a:r>
              <a:rPr lang="de-DE" dirty="0" err="1">
                <a:latin typeface="Times New Roman" panose="02020603050405020304" pitchFamily="18" charset="0"/>
              </a:rPr>
              <a:t>snake</a:t>
            </a:r>
            <a:r>
              <a:rPr lang="de-DE" dirty="0">
                <a:latin typeface="Times New Roman" panose="02020603050405020304" pitchFamily="18" charset="0"/>
              </a:rPr>
              <a:t>=DAT  fear-1-IPFV</a:t>
            </a:r>
          </a:p>
          <a:p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ru-RU" dirty="0">
                <a:latin typeface="Times New Roman" panose="02020603050405020304" pitchFamily="18" charset="0"/>
              </a:rPr>
              <a:t>Я боюсь змей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’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F182F5-2902-4AEB-8601-A90314ECF36C}"/>
              </a:ext>
            </a:extLst>
          </p:cNvPr>
          <p:cNvSpPr txBox="1"/>
          <p:nvPr/>
        </p:nvSpPr>
        <p:spPr>
          <a:xfrm>
            <a:off x="6096000" y="1944024"/>
            <a:ext cx="18884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Имперфектив</a:t>
            </a:r>
            <a:endParaRPr lang="ru-RU" sz="2000" b="1" u="sng" dirty="0"/>
          </a:p>
        </p:txBody>
      </p:sp>
    </p:spTree>
    <p:extLst>
      <p:ext uri="{BB962C8B-B14F-4D97-AF65-F5344CB8AC3E}">
        <p14:creationId xmlns:p14="http://schemas.microsoft.com/office/powerpoint/2010/main" val="145008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89" y="403639"/>
            <a:ext cx="8336222" cy="1326321"/>
          </a:xfrm>
        </p:spPr>
        <p:txBody>
          <a:bodyPr/>
          <a:lstStyle/>
          <a:p>
            <a:r>
              <a:rPr lang="ru-RU" dirty="0"/>
              <a:t>Тип выражения граммем</a:t>
            </a:r>
            <a:br>
              <a:rPr lang="ru-RU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синтетическая и аналитическая глагольная морфология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A39797-D1AD-4827-BD0F-353B3B71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340" y="1894520"/>
            <a:ext cx="4373823" cy="45300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Аспект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err="1"/>
              <a:t>Перфектив</a:t>
            </a:r>
            <a:r>
              <a:rPr lang="ru-RU" dirty="0"/>
              <a:t> – базовая форма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err="1"/>
              <a:t>Имперфектив</a:t>
            </a:r>
            <a:r>
              <a:rPr lang="ru-RU" dirty="0"/>
              <a:t>:</a:t>
            </a:r>
            <a:r>
              <a:rPr lang="en-US" dirty="0"/>
              <a:t> -</a:t>
            </a:r>
            <a:r>
              <a:rPr lang="en-US" dirty="0" err="1"/>
              <a:t>ɡ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 err="1"/>
              <a:t>Прогрессив</a:t>
            </a:r>
            <a:r>
              <a:rPr lang="ru-RU" dirty="0"/>
              <a:t>: -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ɪ́ +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tʃɪ́ɪ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́ ‘to be’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Наклонение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Индикатив – базовая форма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Сослагательное (в придаточных времени и условия) =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ɔ̀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Оптатив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-é/-ɛ́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Императив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Гортатив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828800" lvl="3" indent="-457200">
              <a:buFont typeface="+mj-lt"/>
              <a:buAutoNum type="arabicPeriod"/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F182F5-2902-4AEB-8601-A90314ECF36C}"/>
              </a:ext>
            </a:extLst>
          </p:cNvPr>
          <p:cNvSpPr txBox="1"/>
          <p:nvPr/>
        </p:nvSpPr>
        <p:spPr>
          <a:xfrm>
            <a:off x="6096000" y="1944024"/>
            <a:ext cx="18884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</a:rPr>
              <a:t>Прогрессив</a:t>
            </a:r>
            <a:endParaRPr lang="ru-RU" sz="2000" b="1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349335-9B93-41CD-A78B-C8EA8B17D9C0}"/>
              </a:ext>
            </a:extLst>
          </p:cNvPr>
          <p:cNvSpPr txBox="1"/>
          <p:nvPr/>
        </p:nvSpPr>
        <p:spPr>
          <a:xfrm>
            <a:off x="6096000" y="241290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bàtàtá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bùɾtʃ</a:t>
            </a:r>
            <a:r>
              <a:rPr lang="en-US" dirty="0">
                <a:latin typeface="Times New Roman" panose="02020603050405020304" pitchFamily="18" charset="0"/>
              </a:rPr>
              <a:t>ì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ní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tʃɪ́ɪ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bàtàtá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b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ù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-j-n-í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     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Ø-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tʃ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ɪ́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(ɡ)</a:t>
            </a:r>
          </a:p>
          <a:p>
            <a:pPr algn="l"/>
            <a:r>
              <a:rPr lang="ru-RU" dirty="0" err="1">
                <a:latin typeface="Times New Roman" panose="02020603050405020304" pitchFamily="18" charset="0"/>
              </a:rPr>
              <a:t>летучая.мышь</a:t>
            </a:r>
            <a:r>
              <a:rPr lang="de-DE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  взлетать</a:t>
            </a:r>
            <a:r>
              <a:rPr lang="de-DE" dirty="0">
                <a:latin typeface="Times New Roman" panose="02020603050405020304" pitchFamily="18" charset="0"/>
              </a:rPr>
              <a:t>-3-LV-PROG </a:t>
            </a:r>
            <a:r>
              <a:rPr lang="ru-RU" dirty="0">
                <a:latin typeface="Times New Roman" panose="02020603050405020304" pitchFamily="18" charset="0"/>
              </a:rPr>
              <a:t>   </a:t>
            </a:r>
            <a:r>
              <a:rPr lang="de-DE" dirty="0">
                <a:latin typeface="Times New Roman" panose="02020603050405020304" pitchFamily="18" charset="0"/>
              </a:rPr>
              <a:t>3-be</a:t>
            </a: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0C163A-0C37-433C-884D-08D456B6AF0C}"/>
              </a:ext>
            </a:extLst>
          </p:cNvPr>
          <p:cNvSpPr txBox="1"/>
          <p:nvPr/>
        </p:nvSpPr>
        <p:spPr>
          <a:xfrm>
            <a:off x="6096000" y="349777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ìí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 b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ɪ̀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llɪ́ʊ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     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tʃéd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               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tʃɪ́kk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ɪ́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ìí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bɪ̀llɪ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́=ʊ̀    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Ø-j-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jé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-t-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        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Ø-tʃ</a:t>
            </a:r>
            <a:r>
              <a:rPr lang="de-DE" dirty="0" err="1">
                <a:latin typeface="Times New Roman" panose="02020603050405020304" pitchFamily="18" charset="0"/>
              </a:rPr>
              <a:t>ɪ́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ɡ-t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latin typeface="Times New Roman" panose="02020603050405020304" pitchFamily="18" charset="0"/>
              </a:rPr>
              <a:t>вода</a:t>
            </a:r>
            <a:r>
              <a:rPr lang="en-US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  пруд</a:t>
            </a:r>
            <a:r>
              <a:rPr lang="en-US" dirty="0">
                <a:latin typeface="Times New Roman" panose="02020603050405020304" pitchFamily="18" charset="0"/>
              </a:rPr>
              <a:t>=GEN.S   3.OBJ-3-drink-PL-PROG   3-be-PL</a:t>
            </a: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51CA0A-FBCD-442E-9328-BCDC77FD3FDD}"/>
              </a:ext>
            </a:extLst>
          </p:cNvPr>
          <p:cNvSpPr txBox="1"/>
          <p:nvPr/>
        </p:nvSpPr>
        <p:spPr>
          <a:xfrm>
            <a:off x="6096000" y="4474110"/>
            <a:ext cx="18884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</a:rPr>
              <a:t>Оптатив</a:t>
            </a:r>
            <a:endParaRPr lang="ru-RU" sz="2000" b="1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6B8B2-5BE4-4B0A-B971-989272A08131}"/>
              </a:ext>
            </a:extLst>
          </p:cNvPr>
          <p:cNvSpPr txBox="1"/>
          <p:nvPr/>
        </p:nvSpPr>
        <p:spPr>
          <a:xfrm>
            <a:off x="6096000" y="492722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állà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ɡòf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ú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ǹtʃɛ́nɛ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állà    ɡòfúɾ-a                 n-</a:t>
            </a:r>
            <a:r>
              <a:rPr lang="pt-BR" sz="1800" b="1" i="0" u="none" strike="noStrike" baseline="0" dirty="0">
                <a:latin typeface="Times New Roman" panose="02020603050405020304" pitchFamily="18" charset="0"/>
              </a:rPr>
              <a:t>j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-jɛ́n-ɛ</a:t>
            </a:r>
          </a:p>
          <a:p>
            <a:pPr algn="l"/>
            <a:r>
              <a:rPr lang="de-DE" dirty="0" err="1">
                <a:latin typeface="Times New Roman" panose="02020603050405020304" pitchFamily="18" charset="0"/>
              </a:rPr>
              <a:t>God</a:t>
            </a:r>
            <a:r>
              <a:rPr lang="de-DE" dirty="0">
                <a:latin typeface="Times New Roman" panose="02020603050405020304" pitchFamily="18" charset="0"/>
              </a:rPr>
              <a:t>   </a:t>
            </a:r>
            <a:r>
              <a:rPr lang="de-DE" dirty="0" err="1">
                <a:latin typeface="Times New Roman" panose="02020603050405020304" pitchFamily="18" charset="0"/>
              </a:rPr>
              <a:t>forgiveness</a:t>
            </a:r>
            <a:r>
              <a:rPr lang="de-DE" dirty="0">
                <a:latin typeface="Times New Roman" panose="02020603050405020304" pitchFamily="18" charset="0"/>
              </a:rPr>
              <a:t>-PL    2.OBJ-3.SUB-give-OPT</a:t>
            </a: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492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96A7933-BB64-4323-B8DD-02F3A9742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8" y="1205950"/>
            <a:ext cx="10353762" cy="5152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Агглютинация </a:t>
            </a:r>
            <a:r>
              <a:rPr lang="en-US" dirty="0"/>
              <a:t>~</a:t>
            </a:r>
            <a:r>
              <a:rPr lang="ru-RU" dirty="0"/>
              <a:t> взаимно-однозначное соответствие между граммемами и показателями. Может нарушаться в силу ряда причин: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Кумуляция – выражение одной морфемой двух (или более) граммем разных </a:t>
            </a:r>
            <a:r>
              <a:rPr lang="ru-RU" dirty="0" err="1"/>
              <a:t>граматических</a:t>
            </a:r>
            <a:r>
              <a:rPr lang="ru-RU" dirty="0"/>
              <a:t> категорий. </a:t>
            </a:r>
            <a:r>
              <a:rPr lang="ru-RU" i="1" dirty="0"/>
              <a:t>Не характерна для тубу, ср. отдельные показатели для лица и числа в глаголе. Однако см. далее о согласуемом генитиве.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Синонимия аффиксов, наличие нескольких словоизменительных типов. </a:t>
            </a:r>
            <a:r>
              <a:rPr lang="ru-RU" i="1" dirty="0"/>
              <a:t>В грамматиках середины </a:t>
            </a:r>
            <a:r>
              <a:rPr lang="en-US" i="1" dirty="0"/>
              <a:t>XX </a:t>
            </a:r>
            <a:r>
              <a:rPr lang="ru-RU" i="1" dirty="0"/>
              <a:t>в. говорилось о трех типах спряжения; сейчас, однако, соответствующие факты можно описать при помощи единого набора показателей и «расщепленной непереходности»: непереходные глаголы могут использовать или объектные, или субъектные показатели лица (распределение лексическое).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Фузия – неавтоматическое морфонологическое варьирование на морфемных границах. </a:t>
            </a:r>
            <a:r>
              <a:rPr lang="ru-RU" i="1" dirty="0"/>
              <a:t>Напротив, чрезвычайно характерна для глагола тубу при изменении по лицам и числам.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8055D6-7718-464B-8B4E-0E40C08DC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3556" y="490332"/>
            <a:ext cx="5164887" cy="715618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Характер морфемных границ</a:t>
            </a:r>
          </a:p>
        </p:txBody>
      </p:sp>
    </p:spTree>
    <p:extLst>
      <p:ext uri="{BB962C8B-B14F-4D97-AF65-F5344CB8AC3E}">
        <p14:creationId xmlns:p14="http://schemas.microsoft.com/office/powerpoint/2010/main" val="347675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90797"/>
            <a:ext cx="10353761" cy="1326321"/>
          </a:xfrm>
        </p:spPr>
        <p:txBody>
          <a:bodyPr/>
          <a:lstStyle/>
          <a:p>
            <a:r>
              <a:rPr lang="ru-RU" dirty="0"/>
              <a:t>Характер морфемных границ</a:t>
            </a:r>
            <a:br>
              <a:rPr lang="ru-RU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ПРИМЕРЫ ФУЗИИ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054DB4-BFDD-41AB-AB3F-A4A4CCB179CA}"/>
              </a:ext>
            </a:extLst>
          </p:cNvPr>
          <p:cNvSpPr txBox="1"/>
          <p:nvPr/>
        </p:nvSpPr>
        <p:spPr>
          <a:xfrm>
            <a:off x="1245100" y="4309408"/>
            <a:ext cx="338327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800" b="0" i="0" u="none" strike="noStrike" baseline="0" dirty="0">
                <a:latin typeface="Times New Roman" panose="02020603050405020304" pitchFamily="18" charset="0"/>
              </a:rPr>
              <a:t>d-j </a:t>
            </a:r>
            <a:r>
              <a:rPr lang="en-US" dirty="0">
                <a:latin typeface="Times New Roman" panose="02020603050405020304" pitchFamily="18" charset="0"/>
              </a:rPr>
              <a:t>→ </a:t>
            </a:r>
            <a:r>
              <a:rPr lang="pl-PL" sz="2000" b="0" i="0" u="none" strike="noStrike" baseline="0" dirty="0">
                <a:latin typeface="Times New Roman" panose="02020603050405020304" pitchFamily="18" charset="0"/>
              </a:rPr>
              <a:t>dʒi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n-j → n</a:t>
            </a:r>
            <a:r>
              <a:rPr lang="pt-BR" sz="2000" b="0" i="0" u="none" strike="noStrike" baseline="0" dirty="0">
                <a:latin typeface="Times New Roman" panose="02020603050405020304" pitchFamily="18" charset="0"/>
              </a:rPr>
              <a:t>tʃi</a:t>
            </a:r>
            <a:endParaRPr lang="pt-BR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fr-FR" sz="1800" b="0" i="0" u="none" strike="noStrike" baseline="0" dirty="0">
                <a:latin typeface="Times New Roman" panose="02020603050405020304" pitchFamily="18" charset="0"/>
              </a:rPr>
              <a:t>t-j → </a:t>
            </a:r>
            <a:r>
              <a:rPr lang="fr-FR" sz="2000" b="0" i="0" u="none" strike="noStrike" baseline="0" dirty="0">
                <a:latin typeface="Times New Roman" panose="02020603050405020304" pitchFamily="18" charset="0"/>
              </a:rPr>
              <a:t>tʃi</a:t>
            </a:r>
            <a:r>
              <a:rPr lang="fr-FR" sz="1800" b="0" i="0" u="none" strike="noStrike" baseline="0" dirty="0">
                <a:latin typeface="Times New Roman" panose="02020603050405020304" pitchFamily="18" charset="0"/>
              </a:rPr>
              <a:t> /{R,V,p}____</a:t>
            </a:r>
          </a:p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V-j →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V</a:t>
            </a:r>
            <a:r>
              <a:rPr lang="de-DE" sz="2000" b="0" i="0" u="none" strike="noStrike" baseline="0" dirty="0" err="1">
                <a:latin typeface="Times New Roman" panose="02020603050405020304" pitchFamily="18" charset="0"/>
              </a:rPr>
              <a:t>i</a:t>
            </a:r>
            <a:endParaRPr lang="de-DE" sz="20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kt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-j →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k</a:t>
            </a:r>
            <a:r>
              <a:rPr lang="de-DE" sz="2000" b="0" i="0" u="none" strike="noStrike" baseline="0" dirty="0" err="1">
                <a:latin typeface="Times New Roman" panose="02020603050405020304" pitchFamily="18" charset="0"/>
              </a:rPr>
              <a:t>i</a:t>
            </a:r>
            <a:endParaRPr lang="de-DE" sz="20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st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-j → </a:t>
            </a:r>
            <a:r>
              <a:rPr lang="de-DE" sz="2000" b="0" i="0" u="none" strike="noStrike" baseline="0" dirty="0" err="1">
                <a:latin typeface="Times New Roman" panose="02020603050405020304" pitchFamily="18" charset="0"/>
              </a:rPr>
              <a:t>ʃi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9581E32-452F-4D57-9F99-B7429335D6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569974"/>
              </p:ext>
            </p:extLst>
          </p:nvPr>
        </p:nvGraphicFramePr>
        <p:xfrm>
          <a:off x="924444" y="1905100"/>
          <a:ext cx="3383280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277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8611AC99-65A7-4837-BE4C-96F437C59377}"/>
              </a:ext>
            </a:extLst>
          </p:cNvPr>
          <p:cNvCxnSpPr>
            <a:cxnSpLocks/>
          </p:cNvCxnSpPr>
          <p:nvPr/>
        </p:nvCxnSpPr>
        <p:spPr>
          <a:xfrm flipH="1">
            <a:off x="2027583" y="3429000"/>
            <a:ext cx="1179443" cy="692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C1CF467-4F59-45E1-8510-0E364370AFC4}"/>
              </a:ext>
            </a:extLst>
          </p:cNvPr>
          <p:cNvSpPr txBox="1"/>
          <p:nvPr/>
        </p:nvSpPr>
        <p:spPr>
          <a:xfrm>
            <a:off x="5239027" y="3766834"/>
            <a:ext cx="60938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ɪ́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s-t-m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→ [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ɪ̀</a:t>
            </a:r>
            <a:r>
              <a:rPr lang="en-US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ʊ́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‘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сделали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ɔ́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b-t-ɾ/ → [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jɔ́</a:t>
            </a:r>
            <a:r>
              <a:rPr lang="de-DE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ʊ̀</a:t>
            </a:r>
            <a:r>
              <a:rPr lang="de-DE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ɾ] ‘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купили</a:t>
            </a:r>
            <a:r>
              <a:rPr lang="de-DE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tʃ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ɡ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-t-m/ → [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tʃò</a:t>
            </a:r>
            <a:r>
              <a:rPr lang="en-US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kk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ôm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‘you drew water’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54011574-B988-429C-87A3-1E9C00C2C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49167"/>
              </p:ext>
            </p:extLst>
          </p:nvPr>
        </p:nvGraphicFramePr>
        <p:xfrm>
          <a:off x="5239027" y="1870764"/>
          <a:ext cx="5667513" cy="1558236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5667513">
                  <a:extLst>
                    <a:ext uri="{9D8B030D-6E8A-4147-A177-3AD203B41FA5}">
                      <a16:colId xmlns:a16="http://schemas.microsoft.com/office/drawing/2014/main" val="1660209132"/>
                    </a:ext>
                  </a:extLst>
                </a:gridCol>
              </a:tblGrid>
              <a:tr h="366644">
                <a:tc>
                  <a:txBody>
                    <a:bodyPr/>
                    <a:lstStyle/>
                    <a:p>
                      <a:r>
                        <a:rPr lang="ru-RU" dirty="0"/>
                        <a:t>Ассимиляция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35376"/>
                  </a:ext>
                </a:extLst>
              </a:tr>
              <a:tr h="1191592">
                <a:tc>
                  <a:txBody>
                    <a:bodyPr/>
                    <a:lstStyle/>
                    <a:p>
                      <a:r>
                        <a:rPr lang="ru-RU" dirty="0"/>
                        <a:t>Согласный, предшествующий показателю множественного числа –</a:t>
                      </a:r>
                      <a:r>
                        <a:rPr lang="en-US" dirty="0"/>
                        <a:t>t, </a:t>
                      </a:r>
                      <a:r>
                        <a:rPr lang="ru-RU" dirty="0"/>
                        <a:t>оглушается, а сам показатель подвергается прогрессивной ассимиляции по месту и способу образования (смычный/спирант).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753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302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3F42E55-9BEE-4161-B2DC-320F1D2F6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482499"/>
              </p:ext>
            </p:extLst>
          </p:nvPr>
        </p:nvGraphicFramePr>
        <p:xfrm>
          <a:off x="251791" y="653405"/>
          <a:ext cx="1164866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548">
                  <a:extLst>
                    <a:ext uri="{9D8B030D-6E8A-4147-A177-3AD203B41FA5}">
                      <a16:colId xmlns:a16="http://schemas.microsoft.com/office/drawing/2014/main" val="2764016640"/>
                    </a:ext>
                  </a:extLst>
                </a:gridCol>
                <a:gridCol w="1235184">
                  <a:extLst>
                    <a:ext uri="{9D8B030D-6E8A-4147-A177-3AD203B41FA5}">
                      <a16:colId xmlns:a16="http://schemas.microsoft.com/office/drawing/2014/main" val="1660563402"/>
                    </a:ext>
                  </a:extLst>
                </a:gridCol>
                <a:gridCol w="1029281">
                  <a:extLst>
                    <a:ext uri="{9D8B030D-6E8A-4147-A177-3AD203B41FA5}">
                      <a16:colId xmlns:a16="http://schemas.microsoft.com/office/drawing/2014/main" val="2304978175"/>
                    </a:ext>
                  </a:extLst>
                </a:gridCol>
                <a:gridCol w="1816353">
                  <a:extLst>
                    <a:ext uri="{9D8B030D-6E8A-4147-A177-3AD203B41FA5}">
                      <a16:colId xmlns:a16="http://schemas.microsoft.com/office/drawing/2014/main" val="1408608533"/>
                    </a:ext>
                  </a:extLst>
                </a:gridCol>
                <a:gridCol w="971557">
                  <a:extLst>
                    <a:ext uri="{9D8B030D-6E8A-4147-A177-3AD203B41FA5}">
                      <a16:colId xmlns:a16="http://schemas.microsoft.com/office/drawing/2014/main" val="4090754527"/>
                    </a:ext>
                  </a:extLst>
                </a:gridCol>
                <a:gridCol w="2301729">
                  <a:extLst>
                    <a:ext uri="{9D8B030D-6E8A-4147-A177-3AD203B41FA5}">
                      <a16:colId xmlns:a16="http://schemas.microsoft.com/office/drawing/2014/main" val="1931817327"/>
                    </a:ext>
                  </a:extLst>
                </a:gridCol>
                <a:gridCol w="1105139">
                  <a:extLst>
                    <a:ext uri="{9D8B030D-6E8A-4147-A177-3AD203B41FA5}">
                      <a16:colId xmlns:a16="http://schemas.microsoft.com/office/drawing/2014/main" val="660284867"/>
                    </a:ext>
                  </a:extLst>
                </a:gridCol>
                <a:gridCol w="1995869">
                  <a:extLst>
                    <a:ext uri="{9D8B030D-6E8A-4147-A177-3AD203B41FA5}">
                      <a16:colId xmlns:a16="http://schemas.microsoft.com/office/drawing/2014/main" val="307695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1SG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-ɾ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2SG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-m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3SG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9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t/d-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(d-b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áb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-t-ʊ̀ →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dáápp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d-b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áb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-m 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táàm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d͡ʒááʊ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0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-ɾ → </a:t>
                      </a:r>
                      <a:r>
                        <a:rPr lang="en-US" dirty="0" err="1"/>
                        <a:t>náàɾ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(n-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-t-ʊ̀ → </a:t>
                      </a:r>
                      <a:r>
                        <a:rPr lang="en-US" dirty="0" err="1"/>
                        <a:t>ǹtááppʊ</a:t>
                      </a:r>
                      <a:r>
                        <a:rPr lang="en-US" dirty="0"/>
                        <a:t>̀)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ǹd͡ʒááʊ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63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3SG=3PL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-ɾ → </a:t>
                      </a:r>
                      <a:r>
                        <a:rPr lang="en-US" dirty="0" err="1"/>
                        <a:t>báàɾ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-m → </a:t>
                      </a:r>
                      <a:r>
                        <a:rPr lang="en-US" dirty="0" err="1"/>
                        <a:t>báàm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wááʊ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34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t/d- … -t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*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d-b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áb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-t-m →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táápp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ʊ̀m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d͡ʒááppʊ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94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 … -t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-t-ɾ → </a:t>
                      </a:r>
                      <a:r>
                        <a:rPr lang="en-US" dirty="0" err="1"/>
                        <a:t>nááppɨ̀ɾ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*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 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ǹd͡ʒááppʊ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58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1PL</a:t>
                      </a:r>
                      <a:endParaRPr lang="ru-RU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-t-ɾ</a:t>
                      </a:r>
                      <a:endParaRPr lang="ru-RU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2PL</a:t>
                      </a:r>
                      <a:endParaRPr lang="ru-RU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-t-m</a:t>
                      </a:r>
                      <a:endParaRPr lang="ru-RU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3PL</a:t>
                      </a:r>
                      <a:endParaRPr lang="ru-RU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j- … -t</a:t>
                      </a:r>
                      <a:endParaRPr lang="ru-RU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t/d-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*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d-b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áb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-t-m →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táápp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ʊ̀m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d͡ʒááppʊ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16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-t-ɾ → </a:t>
                      </a:r>
                      <a:r>
                        <a:rPr lang="en-US" dirty="0" err="1"/>
                        <a:t>nááppɨ̀ɾ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*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 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ǹd͡ʒááppʊ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7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3SG=3PL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-t-ɾ → </a:t>
                      </a:r>
                      <a:r>
                        <a:rPr lang="en-US" dirty="0" err="1"/>
                        <a:t>bááppɨ̀ɾ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r>
                        <a:rPr lang="en-US" dirty="0" err="1"/>
                        <a:t>báb</a:t>
                      </a:r>
                      <a:r>
                        <a:rPr lang="en-US" dirty="0"/>
                        <a:t>-m → 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à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ʊ́m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wááppʊ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97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t/d- … -t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(d-b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áb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-t-t-ʊ̀ →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dááptʊ́d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=1SG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=1SG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2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 … -t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=2SG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(n-b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áb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-t-t-ʊ̀ →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ǹtááptʊ́d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=2SG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36606"/>
                  </a:ext>
                </a:extLst>
              </a:tr>
            </a:tbl>
          </a:graphicData>
        </a:graphic>
      </p:graphicFrame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6EE827F8-EE46-47A2-9417-B6C16635C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686203"/>
              </p:ext>
            </p:extLst>
          </p:nvPr>
        </p:nvGraphicFramePr>
        <p:xfrm>
          <a:off x="251791" y="5331423"/>
          <a:ext cx="8547652" cy="748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696">
                  <a:extLst>
                    <a:ext uri="{9D8B030D-6E8A-4147-A177-3AD203B41FA5}">
                      <a16:colId xmlns:a16="http://schemas.microsoft.com/office/drawing/2014/main" val="583932683"/>
                    </a:ext>
                  </a:extLst>
                </a:gridCol>
                <a:gridCol w="1245704">
                  <a:extLst>
                    <a:ext uri="{9D8B030D-6E8A-4147-A177-3AD203B41FA5}">
                      <a16:colId xmlns:a16="http://schemas.microsoft.com/office/drawing/2014/main" val="1564648994"/>
                    </a:ext>
                  </a:extLst>
                </a:gridCol>
                <a:gridCol w="1563757">
                  <a:extLst>
                    <a:ext uri="{9D8B030D-6E8A-4147-A177-3AD203B41FA5}">
                      <a16:colId xmlns:a16="http://schemas.microsoft.com/office/drawing/2014/main" val="853109266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3470404963"/>
                    </a:ext>
                  </a:extLst>
                </a:gridCol>
                <a:gridCol w="1696279">
                  <a:extLst>
                    <a:ext uri="{9D8B030D-6E8A-4147-A177-3AD203B41FA5}">
                      <a16:colId xmlns:a16="http://schemas.microsoft.com/office/drawing/2014/main" val="1535266272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3802498879"/>
                    </a:ext>
                  </a:extLst>
                </a:gridCol>
              </a:tblGrid>
              <a:tr h="37412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3SG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3PL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j- … -t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12326"/>
                  </a:ext>
                </a:extLst>
              </a:tr>
              <a:tr h="374129">
                <a:tc>
                  <a:txBody>
                    <a:bodyPr/>
                    <a:lstStyle/>
                    <a:p>
                      <a:r>
                        <a:rPr lang="en-US" dirty="0"/>
                        <a:t>3SG=3PL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wááptʊ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ø-j-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báb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-t-t-ʊ̀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wááptʊ́d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ʊ̀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431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602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360" y="430101"/>
            <a:ext cx="6467665" cy="1326321"/>
          </a:xfrm>
        </p:spPr>
        <p:txBody>
          <a:bodyPr/>
          <a:lstStyle/>
          <a:p>
            <a:r>
              <a:rPr lang="ru-RU" dirty="0"/>
              <a:t>Локус маркирования</a:t>
            </a:r>
            <a:br>
              <a:rPr lang="en-US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в предикации: двойное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9826DB9-9DC2-426D-BA5D-F0C92FC3E2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481287"/>
              </p:ext>
            </p:extLst>
          </p:nvPr>
        </p:nvGraphicFramePr>
        <p:xfrm>
          <a:off x="543340" y="361742"/>
          <a:ext cx="3383280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277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5E5761F-9FCD-4712-A8D9-7913748BF5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82092"/>
              </p:ext>
            </p:extLst>
          </p:nvPr>
        </p:nvGraphicFramePr>
        <p:xfrm>
          <a:off x="6553199" y="1888617"/>
          <a:ext cx="2195167" cy="109728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15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243607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</a:tblGrid>
              <a:tr h="312858">
                <a:tc>
                  <a:txBody>
                    <a:bodyPr/>
                    <a:lstStyle/>
                    <a:p>
                      <a:r>
                        <a:rPr lang="ru-RU" dirty="0"/>
                        <a:t>Падеж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Клитика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ERG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ACC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  <a:r>
                        <a:rPr lang="en-US" dirty="0" err="1"/>
                        <a:t>gà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F304E49-DBD9-4A80-BA14-A2378617787D}"/>
              </a:ext>
            </a:extLst>
          </p:cNvPr>
          <p:cNvSpPr txBox="1"/>
          <p:nvPr/>
        </p:nvSpPr>
        <p:spPr>
          <a:xfrm>
            <a:off x="543340" y="2158602"/>
            <a:ext cx="60938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0" i="0" u="none" strike="noStrike" baseline="0" dirty="0">
                <a:latin typeface="Times New Roman" panose="02020603050405020304" pitchFamily="18" charset="0"/>
              </a:rPr>
              <a:t>k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ɪ́ɪ̀ɪ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           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kɔ̀ɡʷɔ</a:t>
            </a:r>
            <a:r>
              <a:rPr lang="de-DE" dirty="0" err="1">
                <a:latin typeface="Times New Roman" panose="02020603050405020304" pitchFamily="18" charset="0"/>
              </a:rPr>
              <a:t>́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jɛ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̀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tɨɾáɡà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           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ɡɔ</a:t>
            </a:r>
            <a:r>
              <a:rPr lang="de-DE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́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</a:t>
            </a:r>
            <a:endParaRPr lang="de-DE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kɪ́ɪ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̀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              [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kɔ̀ɡʷɔ</a:t>
            </a:r>
            <a:r>
              <a:rPr lang="de-DE" dirty="0" err="1">
                <a:latin typeface="Times New Roman" panose="02020603050405020304" pitchFamily="18" charset="0"/>
              </a:rPr>
              <a:t>́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jɛ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̀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tɨɾá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]</a:t>
            </a:r>
            <a:r>
              <a:rPr lang="de-DE" b="1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b="1" i="0" u="none" strike="noStrike" baseline="0" dirty="0" err="1">
                <a:latin typeface="Times New Roman,Bold"/>
              </a:rPr>
              <a:t>ɡà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       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ɡɔ</a:t>
            </a:r>
            <a:r>
              <a:rPr lang="de-DE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́</a:t>
            </a:r>
            <a:r>
              <a:rPr lang="de-DE" dirty="0">
                <a:latin typeface="Times New Roman" panose="02020603050405020304" pitchFamily="18" charset="0"/>
                <a:cs typeface="Calibri" panose="020F0502020204030204" pitchFamily="34" charset="0"/>
              </a:rPr>
              <a:t>́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-Ø-j</a:t>
            </a:r>
          </a:p>
          <a:p>
            <a:pPr algn="l"/>
            <a:r>
              <a:rPr lang="en-US" b="0" i="0" u="none" strike="noStrike" baseline="0" dirty="0">
                <a:latin typeface="Times New Roman" panose="02020603050405020304" pitchFamily="18" charset="0"/>
              </a:rPr>
              <a:t>bush.cat=</a:t>
            </a:r>
            <a:r>
              <a:rPr lang="en-US" dirty="0">
                <a:latin typeface="Times New Roman" panose="02020603050405020304" pitchFamily="18" charset="0"/>
              </a:rPr>
              <a:t>ERG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[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chicken   INDF]</a:t>
            </a:r>
            <a:r>
              <a:rPr lang="en-US" b="1" i="0" u="none" strike="noStrike" baseline="0" dirty="0">
                <a:latin typeface="Times New Roman" panose="02020603050405020304" pitchFamily="18" charset="0"/>
              </a:rPr>
              <a:t>=ACC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  take-3.OBJ-3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0D372B-BA1F-4B12-9E91-68365883B030}"/>
              </a:ext>
            </a:extLst>
          </p:cNvPr>
          <p:cNvSpPr txBox="1"/>
          <p:nvPr/>
        </p:nvSpPr>
        <p:spPr>
          <a:xfrm>
            <a:off x="6891131" y="4947882"/>
            <a:ext cx="49430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>
                <a:latin typeface="Times New Roman" panose="02020603050405020304" pitchFamily="18" charset="0"/>
              </a:rPr>
              <a:t>w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ú</a:t>
            </a:r>
            <a:r>
              <a:rPr lang="pl-PL" sz="1800" b="0" i="0" u="none" strike="noStrike" baseline="0" dirty="0">
                <a:latin typeface="Times New Roman" panose="02020603050405020304" pitchFamily="18" charset="0"/>
              </a:rPr>
              <a:t>ɾà</a:t>
            </a:r>
            <a:r>
              <a:rPr lang="pl-PL" sz="1800" b="1" i="0" u="none" strike="noStrike" baseline="0" dirty="0">
                <a:latin typeface="Times New Roman,Bold"/>
              </a:rPr>
              <a:t>ì </a:t>
            </a:r>
            <a:r>
              <a:rPr lang="en-US" sz="1800" b="1" i="0" u="none" strike="noStrike" baseline="0" dirty="0">
                <a:latin typeface="Times New Roman,Bold"/>
              </a:rPr>
              <a:t>            </a:t>
            </a:r>
            <a:r>
              <a:rPr lang="ru-RU" sz="1800" b="1" i="0" u="none" strike="noStrike" baseline="0" dirty="0">
                <a:latin typeface="Times New Roman,Bold"/>
              </a:rPr>
              <a:t>  </a:t>
            </a:r>
            <a:r>
              <a:rPr lang="pl-PL" sz="1800" b="0" i="0" u="none" strike="noStrike" baseline="0" dirty="0">
                <a:latin typeface="Times New Roman" panose="02020603050405020304" pitchFamily="18" charset="0"/>
              </a:rPr>
              <a:t>ɡ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ɔ̀ɪ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r>
              <a:rPr lang="pl-PL" sz="1800" b="0" i="0" u="none" strike="noStrike" baseline="0" dirty="0">
                <a:latin typeface="Times New Roman" panose="02020603050405020304" pitchFamily="18" charset="0"/>
              </a:rPr>
              <a:t>nt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ɪ́</a:t>
            </a:r>
            <a:r>
              <a:rPr lang="pl-PL" sz="1800" b="0" i="0" u="none" strike="noStrike" baseline="0" dirty="0">
                <a:latin typeface="Times New Roman" panose="02020603050405020304" pitchFamily="18" charset="0"/>
              </a:rPr>
              <a:t>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endParaRPr lang="pl-PL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wúɾè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-a=</a:t>
            </a:r>
            <a:r>
              <a:rPr lang="de-DE" sz="1800" b="1" i="0" u="none" strike="noStrike" baseline="0" dirty="0">
                <a:latin typeface="Times New Roman,Bold"/>
              </a:rPr>
              <a:t>ì        </a:t>
            </a:r>
            <a:r>
              <a:rPr lang="ru-RU" sz="1800" b="1" i="0" u="none" strike="noStrike" baseline="0" dirty="0">
                <a:latin typeface="Times New Roman,Bold"/>
              </a:rPr>
              <a:t>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ɔ̀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-Ø-j-n-t-ɡ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thief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-P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=ERG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take-3.OBJ-3.SUB-LV-PL-IPFV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(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If your camel doesn’t have a brand mark,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)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 thieves will take (it).’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D3707D-50C8-4D9E-9FFC-9B91E9F9AAB8}"/>
              </a:ext>
            </a:extLst>
          </p:cNvPr>
          <p:cNvSpPr txBox="1"/>
          <p:nvPr/>
        </p:nvSpPr>
        <p:spPr>
          <a:xfrm>
            <a:off x="543340" y="3314404"/>
            <a:ext cx="2835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</a:rPr>
              <a:t>ǹtàɪ</a:t>
            </a:r>
            <a:r>
              <a:rPr lang="en-US" dirty="0">
                <a:latin typeface="Times New Roman" panose="02020603050405020304" pitchFamily="18" charset="0"/>
              </a:rPr>
              <a:t>́           </a:t>
            </a:r>
            <a:r>
              <a:rPr lang="en-US" dirty="0" err="1">
                <a:latin typeface="Times New Roman" panose="02020603050405020304" pitchFamily="18" charset="0"/>
              </a:rPr>
              <a:t>táàm</a:t>
            </a:r>
            <a:endParaRPr lang="ru-RU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en-US" dirty="0" err="1">
                <a:latin typeface="Times New Roman" panose="02020603050405020304" pitchFamily="18" charset="0"/>
              </a:rPr>
              <a:t>ǹta</a:t>
            </a:r>
            <a:r>
              <a:rPr lang="en-US" dirty="0">
                <a:latin typeface="Times New Roman" panose="02020603050405020304" pitchFamily="18" charset="0"/>
              </a:rPr>
              <a:t>̀=ɪ́     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d-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báb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m</a:t>
            </a:r>
          </a:p>
          <a:p>
            <a:pPr algn="l"/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2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S=ERG   1.OBJ-hit-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2.SUB</a:t>
            </a:r>
          </a:p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de-DE" sz="1800" b="1" u="sng" strike="noStrike" baseline="0" dirty="0" err="1">
                <a:latin typeface="Times New Roman" panose="02020603050405020304" pitchFamily="18" charset="0"/>
              </a:rPr>
              <a:t>You</a:t>
            </a:r>
            <a:r>
              <a:rPr lang="de-DE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hit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1" u="none" strike="noStrike" baseline="0" dirty="0">
                <a:latin typeface="Times New Roman" panose="02020603050405020304" pitchFamily="18" charset="0"/>
              </a:rPr>
              <a:t>me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.’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18B82-A39B-49CB-A02B-764B9870DA4F}"/>
              </a:ext>
            </a:extLst>
          </p:cNvPr>
          <p:cNvSpPr txBox="1"/>
          <p:nvPr/>
        </p:nvSpPr>
        <p:spPr>
          <a:xfrm>
            <a:off x="3717235" y="3314403"/>
            <a:ext cx="2835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800" b="1" i="0" u="none" strike="noStrike" baseline="0" dirty="0" err="1">
                <a:latin typeface="Times New Roman" panose="02020603050405020304" pitchFamily="18" charset="0"/>
              </a:rPr>
              <a:t>m</a:t>
            </a:r>
            <a:r>
              <a:rPr lang="de-DE" sz="1800" b="1" i="0" u="none" strike="noStrike" baseline="0" dirty="0" err="1">
                <a:latin typeface="Times New Roman,Bold"/>
              </a:rPr>
              <a:t>ɛ̀ɾɛ́ɪ</a:t>
            </a:r>
            <a:r>
              <a:rPr lang="de-DE" sz="1800" b="1" i="0" u="none" strike="noStrike" baseline="0" dirty="0">
                <a:latin typeface="Times New Roman,Bold"/>
              </a:rPr>
              <a:t>̀        </a:t>
            </a:r>
            <a:r>
              <a:rPr lang="de-DE" dirty="0" err="1">
                <a:latin typeface="Times New Roman" panose="02020603050405020304" pitchFamily="18" charset="0"/>
              </a:rPr>
              <a:t>dʒ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ááʊ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</a:t>
            </a:r>
          </a:p>
          <a:p>
            <a:pPr algn="l"/>
            <a:r>
              <a:rPr lang="de-DE" sz="1800" b="1" i="0" u="none" strike="noStrike" baseline="0" dirty="0" err="1">
                <a:latin typeface="Times New Roman" panose="02020603050405020304" pitchFamily="18" charset="0"/>
              </a:rPr>
              <a:t>m</a:t>
            </a:r>
            <a:r>
              <a:rPr lang="de-DE" sz="1800" b="1" i="0" u="none" strike="noStrike" baseline="0" dirty="0" err="1">
                <a:latin typeface="Times New Roman,Bold"/>
              </a:rPr>
              <a:t>ɛ̀ɾɛ</a:t>
            </a:r>
            <a:r>
              <a:rPr lang="de-DE" sz="1800" b="1" i="0" u="none" strike="noStrike" baseline="0" dirty="0">
                <a:latin typeface="Times New Roman,Bold"/>
              </a:rPr>
              <a:t>́=ɪ̀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d-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j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báb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3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S=ERG   1.OBJ-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3.SUB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-hit</a:t>
            </a:r>
            <a:endParaRPr lang="ru-RU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de-DE" sz="1800" b="1" u="sng" strike="noStrike" baseline="0" dirty="0">
                <a:latin typeface="Times New Roman" panose="02020603050405020304" pitchFamily="18" charset="0"/>
              </a:rPr>
              <a:t>He</a:t>
            </a:r>
            <a:r>
              <a:rPr lang="de-DE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hit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me.’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3E9D12-22C8-4534-A66D-91F2BCD3AB1E}"/>
              </a:ext>
            </a:extLst>
          </p:cNvPr>
          <p:cNvSpPr txBox="1"/>
          <p:nvPr/>
        </p:nvSpPr>
        <p:spPr>
          <a:xfrm>
            <a:off x="6891131" y="3314403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dirty="0" err="1">
                <a:latin typeface="Times New Roman" panose="02020603050405020304" pitchFamily="18" charset="0"/>
              </a:rPr>
              <a:t>tʊ̀n</a:t>
            </a:r>
            <a:r>
              <a:rPr lang="de-DE" sz="1800" b="1" i="0" u="none" strike="noStrike" baseline="0" dirty="0" err="1">
                <a:latin typeface="Times New Roman" panose="02020603050405020304" pitchFamily="18" charset="0"/>
              </a:rPr>
              <a:t>tá</a:t>
            </a:r>
            <a:r>
              <a:rPr lang="de-DE" sz="1800" b="1" i="0" u="none" strike="noStrike" baseline="0" dirty="0" err="1">
                <a:latin typeface="Times New Roman,Bold"/>
              </a:rPr>
              <a:t>ɡ</a:t>
            </a:r>
            <a:r>
              <a:rPr lang="en-US" sz="1800" b="1" i="0" u="none" strike="noStrike" baseline="0" dirty="0">
                <a:latin typeface="Times New Roman,Bold"/>
              </a:rPr>
              <a:t>á</a:t>
            </a:r>
            <a:r>
              <a:rPr lang="de-DE" sz="1800" b="1" i="0" u="none" strike="noStrike" baseline="0" dirty="0">
                <a:latin typeface="Times New Roman,Bold"/>
              </a:rPr>
              <a:t>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tááp</a:t>
            </a:r>
            <a:r>
              <a:rPr lang="de-DE" dirty="0" err="1">
                <a:latin typeface="Times New Roman" panose="02020603050405020304" pitchFamily="18" charset="0"/>
              </a:rPr>
              <a:t>ʊ̀m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tʊ̀ntá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ɡà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d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báb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-t-m</a:t>
            </a:r>
          </a:p>
          <a:p>
            <a:pPr algn="l"/>
            <a:r>
              <a:rPr lang="de-DE" b="1" dirty="0">
                <a:latin typeface="Times New Roman" panose="02020603050405020304" pitchFamily="18" charset="0"/>
              </a:rPr>
              <a:t>1PL=ACC   1.OBJ-hit-PL-2.SUB</a:t>
            </a:r>
          </a:p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de-DE" sz="1800" i="1" strike="noStrike" baseline="0" dirty="0" err="1">
                <a:latin typeface="Times New Roman" panose="02020603050405020304" pitchFamily="18" charset="0"/>
              </a:rPr>
              <a:t>You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hit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1" u="sng" strike="noStrike" baseline="0" dirty="0" err="1">
                <a:latin typeface="Times New Roman" panose="02020603050405020304" pitchFamily="18" charset="0"/>
              </a:rPr>
              <a:t>us</a:t>
            </a:r>
            <a:r>
              <a:rPr lang="de-DE" sz="1800" b="1" u="sng" strike="noStrike" baseline="0" dirty="0">
                <a:latin typeface="Times New Roman" panose="02020603050405020304" pitchFamily="18" charset="0"/>
              </a:rPr>
              <a:t>.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’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62CA39-FF27-4DA3-8398-8279488F3241}"/>
              </a:ext>
            </a:extLst>
          </p:cNvPr>
          <p:cNvSpPr txBox="1"/>
          <p:nvPr/>
        </p:nvSpPr>
        <p:spPr>
          <a:xfrm>
            <a:off x="543340" y="4947883"/>
            <a:ext cx="3286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Times New Roman" panose="02020603050405020304" pitchFamily="18" charset="0"/>
              </a:rPr>
              <a:t>ǹtàɡà</a:t>
            </a:r>
            <a:r>
              <a:rPr lang="de-DE" dirty="0">
                <a:latin typeface="Times New Roman" panose="02020603050405020304" pitchFamily="18" charset="0"/>
              </a:rPr>
              <a:t>        n</a:t>
            </a:r>
            <a:r>
              <a:rPr lang="en-US" dirty="0">
                <a:latin typeface="Times New Roman" panose="02020603050405020304" pitchFamily="18" charset="0"/>
              </a:rPr>
              <a:t>á</a:t>
            </a:r>
            <a:r>
              <a:rPr lang="de-DE" dirty="0">
                <a:latin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</a:rPr>
              <a:t>̀</a:t>
            </a:r>
            <a:r>
              <a:rPr lang="de-DE" dirty="0">
                <a:latin typeface="Times New Roman" panose="02020603050405020304" pitchFamily="18" charset="0"/>
              </a:rPr>
              <a:t>ɾ</a:t>
            </a:r>
          </a:p>
          <a:p>
            <a:r>
              <a:rPr lang="de-DE" dirty="0" err="1">
                <a:latin typeface="Times New Roman" panose="02020603050405020304" pitchFamily="18" charset="0"/>
              </a:rPr>
              <a:t>ǹtà</a:t>
            </a:r>
            <a:r>
              <a:rPr lang="de-DE" dirty="0">
                <a:latin typeface="Times New Roman" panose="02020603050405020304" pitchFamily="18" charset="0"/>
              </a:rPr>
              <a:t>=</a:t>
            </a:r>
            <a:r>
              <a:rPr lang="de-DE" dirty="0" err="1">
                <a:latin typeface="Times New Roman" panose="02020603050405020304" pitchFamily="18" charset="0"/>
              </a:rPr>
              <a:t>ɡà</a:t>
            </a:r>
            <a:r>
              <a:rPr lang="de-DE" dirty="0">
                <a:latin typeface="Times New Roman" panose="02020603050405020304" pitchFamily="18" charset="0"/>
              </a:rPr>
              <a:t>      n-</a:t>
            </a:r>
            <a:r>
              <a:rPr lang="de-DE" dirty="0" err="1">
                <a:latin typeface="Times New Roman" panose="02020603050405020304" pitchFamily="18" charset="0"/>
              </a:rPr>
              <a:t>báb</a:t>
            </a:r>
            <a:r>
              <a:rPr lang="de-DE" dirty="0">
                <a:latin typeface="Times New Roman" panose="02020603050405020304" pitchFamily="18" charset="0"/>
              </a:rPr>
              <a:t>-ɾ</a:t>
            </a:r>
          </a:p>
          <a:p>
            <a:r>
              <a:rPr lang="de-DE" dirty="0">
                <a:latin typeface="Times New Roman" panose="02020603050405020304" pitchFamily="18" charset="0"/>
              </a:rPr>
              <a:t>2S=ACC  2.OBJ-hit-1.SUB</a:t>
            </a:r>
          </a:p>
          <a:p>
            <a:r>
              <a:rPr lang="de-DE" dirty="0">
                <a:latin typeface="Times New Roman" panose="02020603050405020304" pitchFamily="18" charset="0"/>
              </a:rPr>
              <a:t>‘</a:t>
            </a:r>
            <a:r>
              <a:rPr lang="de-DE" i="1" dirty="0">
                <a:latin typeface="Times New Roman" panose="02020603050405020304" pitchFamily="18" charset="0"/>
              </a:rPr>
              <a:t>I</a:t>
            </a:r>
            <a:r>
              <a:rPr lang="de-DE" dirty="0">
                <a:latin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</a:rPr>
              <a:t>hit</a:t>
            </a:r>
            <a:r>
              <a:rPr lang="de-DE" dirty="0">
                <a:latin typeface="Times New Roman" panose="02020603050405020304" pitchFamily="18" charset="0"/>
              </a:rPr>
              <a:t> </a:t>
            </a:r>
            <a:r>
              <a:rPr lang="de-DE" b="1" u="sng" dirty="0" err="1">
                <a:latin typeface="Times New Roman" panose="02020603050405020304" pitchFamily="18" charset="0"/>
              </a:rPr>
              <a:t>you</a:t>
            </a:r>
            <a:r>
              <a:rPr lang="de-DE" dirty="0">
                <a:latin typeface="Times New Roman" panose="02020603050405020304" pitchFamily="18" charset="0"/>
              </a:rPr>
              <a:t>.’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69D90C-9806-4C0D-8B38-5D9D2357CD8E}"/>
              </a:ext>
            </a:extLst>
          </p:cNvPr>
          <p:cNvSpPr txBox="1"/>
          <p:nvPr/>
        </p:nvSpPr>
        <p:spPr>
          <a:xfrm>
            <a:off x="3717233" y="4947882"/>
            <a:ext cx="30281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1" i="0" u="none" strike="noStrike" baseline="0" dirty="0" err="1">
                <a:latin typeface="Times New Roman" panose="02020603050405020304" pitchFamily="18" charset="0"/>
              </a:rPr>
              <a:t>mà</a:t>
            </a:r>
            <a:r>
              <a:rPr lang="de-DE" sz="1800" b="1" i="0" u="none" strike="noStrike" baseline="0" dirty="0" err="1">
                <a:latin typeface="Times New Roman,Bold"/>
              </a:rPr>
              <a:t>ɾ</a:t>
            </a:r>
            <a:r>
              <a:rPr lang="de-DE" sz="1800" b="1" i="0" u="none" strike="noStrike" baseline="0" dirty="0" err="1">
                <a:latin typeface="Times New Roman" panose="02020603050405020304" pitchFamily="18" charset="0"/>
              </a:rPr>
              <a:t>á</a:t>
            </a:r>
            <a:r>
              <a:rPr lang="de-DE" sz="1800" b="1" i="0" u="none" strike="noStrike" baseline="0" dirty="0" err="1">
                <a:latin typeface="Times New Roman,Bold"/>
              </a:rPr>
              <a:t>ɡa</a:t>
            </a:r>
            <a:r>
              <a:rPr lang="de-DE" sz="1800" b="1" i="0" u="none" strike="noStrike" baseline="0" dirty="0">
                <a:latin typeface="Times New Roman,Bold"/>
              </a:rPr>
              <a:t>̀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báàɾ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màɾá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ɡà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</a:t>
            </a:r>
            <a:r>
              <a:rPr lang="de-DE" sz="1800" b="1" i="0" u="none" strike="noStrike" baseline="0" dirty="0">
                <a:latin typeface="Times New Roman" panose="02020603050405020304" pitchFamily="18" charset="0"/>
              </a:rPr>
              <a:t>Ø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báb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-ɾ</a:t>
            </a:r>
          </a:p>
          <a:p>
            <a:pPr algn="l"/>
            <a:r>
              <a:rPr lang="de-DE" dirty="0">
                <a:latin typeface="Times New Roman" panose="02020603050405020304" pitchFamily="18" charset="0"/>
              </a:rPr>
              <a:t>3PL=ACC   3.OBJ-hit-1.SUB</a:t>
            </a:r>
          </a:p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‘</a:t>
            </a:r>
            <a:r>
              <a:rPr lang="de-DE" sz="1800" b="0" i="1" u="none" strike="noStrike" baseline="0" dirty="0">
                <a:latin typeface="Times New Roman" panose="02020603050405020304" pitchFamily="18" charset="0"/>
              </a:rPr>
              <a:t>I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hit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1" u="sng" strike="noStrike" baseline="0" dirty="0" err="1">
                <a:latin typeface="Times New Roman" panose="02020603050405020304" pitchFamily="18" charset="0"/>
              </a:rPr>
              <a:t>them</a:t>
            </a:r>
            <a:r>
              <a:rPr lang="de-DE" sz="1800" b="1" u="sng" strike="noStrike" baseline="0" dirty="0">
                <a:latin typeface="Times New Roman" panose="02020603050405020304" pitchFamily="18" charset="0"/>
              </a:rPr>
              <a:t>.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’</a:t>
            </a:r>
            <a:endParaRPr lang="ru-RU" dirty="0"/>
          </a:p>
        </p:txBody>
      </p:sp>
      <p:graphicFrame>
        <p:nvGraphicFramePr>
          <p:cNvPr id="9" name="Таблица 10">
            <a:extLst>
              <a:ext uri="{FF2B5EF4-FFF2-40B4-BE49-F238E27FC236}">
                <a16:creationId xmlns:a16="http://schemas.microsoft.com/office/drawing/2014/main" id="{9A74BE60-AD99-446B-BDE8-2249659EE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750647"/>
              </p:ext>
            </p:extLst>
          </p:nvPr>
        </p:nvGraphicFramePr>
        <p:xfrm>
          <a:off x="9713843" y="1858095"/>
          <a:ext cx="1934817" cy="148336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58847">
                  <a:extLst>
                    <a:ext uri="{9D8B030D-6E8A-4147-A177-3AD203B41FA5}">
                      <a16:colId xmlns:a16="http://schemas.microsoft.com/office/drawing/2014/main" val="1911005057"/>
                    </a:ext>
                  </a:extLst>
                </a:gridCol>
                <a:gridCol w="797518">
                  <a:extLst>
                    <a:ext uri="{9D8B030D-6E8A-4147-A177-3AD203B41FA5}">
                      <a16:colId xmlns:a16="http://schemas.microsoft.com/office/drawing/2014/main" val="1776276837"/>
                    </a:ext>
                  </a:extLst>
                </a:gridCol>
                <a:gridCol w="878452">
                  <a:extLst>
                    <a:ext uri="{9D8B030D-6E8A-4147-A177-3AD203B41FA5}">
                      <a16:colId xmlns:a16="http://schemas.microsoft.com/office/drawing/2014/main" val="3947775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7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tànɪ</a:t>
                      </a:r>
                      <a:r>
                        <a:rPr lang="en-US" dirty="0"/>
                        <a:t>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tɨ̀ntá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4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ǹtà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nɨ̀ntá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9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mɛ̀ɾɛ</a:t>
                      </a:r>
                      <a:r>
                        <a:rPr lang="en-US" dirty="0"/>
                        <a:t>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màrá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357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03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360" y="430101"/>
            <a:ext cx="6467665" cy="1326321"/>
          </a:xfrm>
        </p:spPr>
        <p:txBody>
          <a:bodyPr/>
          <a:lstStyle/>
          <a:p>
            <a:r>
              <a:rPr lang="ru-RU" dirty="0"/>
              <a:t>Локус маркирования</a:t>
            </a:r>
            <a:br>
              <a:rPr lang="en-US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в предикации: двойное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9826DB9-9DC2-426D-BA5D-F0C92FC3E2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3340" y="361742"/>
          <a:ext cx="3383280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277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5E5761F-9FCD-4712-A8D9-7913748BF5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100139"/>
              </p:ext>
            </p:extLst>
          </p:nvPr>
        </p:nvGraphicFramePr>
        <p:xfrm>
          <a:off x="8724623" y="2129581"/>
          <a:ext cx="2195167" cy="109728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15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243607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</a:tblGrid>
              <a:tr h="312858">
                <a:tc>
                  <a:txBody>
                    <a:bodyPr/>
                    <a:lstStyle/>
                    <a:p>
                      <a:r>
                        <a:rPr lang="ru-RU" dirty="0"/>
                        <a:t>Падеж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Клитика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ERG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ACC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  <a:r>
                        <a:rPr lang="en-US" dirty="0" err="1"/>
                        <a:t>gà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DBE548D-17C0-4CC2-AA15-1B3FCA37BA39}"/>
              </a:ext>
            </a:extLst>
          </p:cNvPr>
          <p:cNvSpPr txBox="1"/>
          <p:nvPr/>
        </p:nvSpPr>
        <p:spPr>
          <a:xfrm>
            <a:off x="543340" y="242293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àɡ</a:t>
            </a:r>
            <a:r>
              <a:rPr lang="en-US" dirty="0">
                <a:latin typeface="Times New Roman" panose="02020603050405020304" pitchFamily="18" charset="0"/>
              </a:rPr>
              <a:t>ɨ́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</a:t>
            </a:r>
            <a:r>
              <a:rPr lang="de-DE" sz="1800" b="1" i="0" u="none" strike="noStrike" baseline="0" dirty="0" err="1">
                <a:latin typeface="Times New Roman,Bold"/>
              </a:rPr>
              <a:t>ɪ</a:t>
            </a:r>
            <a:r>
              <a:rPr lang="de-DE" sz="1800" b="1" i="0" u="none" strike="noStrike" baseline="0" dirty="0">
                <a:latin typeface="Times New Roman,Bold"/>
              </a:rPr>
              <a:t>̀  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èɾkéllìɾʊ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dʒàʊ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àɡ</a:t>
            </a:r>
            <a:r>
              <a:rPr lang="de-DE" dirty="0" err="1">
                <a:latin typeface="Times New Roman" panose="02020603050405020304" pitchFamily="18" charset="0"/>
              </a:rPr>
              <a:t>ɨ́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1" i="0" u="none" strike="noStrike" baseline="0" dirty="0">
                <a:latin typeface="Times New Roman,Bold"/>
              </a:rPr>
              <a:t>ɪ̀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èɾkéllì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       d-j-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báb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nl-NL" dirty="0">
                <a:latin typeface="Times New Roman" panose="02020603050405020304" pitchFamily="18" charset="0"/>
              </a:rPr>
              <a:t>donkey=ERG  kick=DAT      1.OBJ-3-hit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‘The donkey struck me with a kick.’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970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1D13BD2-0FA1-474A-9E48-F68C8C60A760}"/>
              </a:ext>
            </a:extLst>
          </p:cNvPr>
          <p:cNvGraphicFramePr>
            <a:graphicFrameLocks/>
          </p:cNvGraphicFramePr>
          <p:nvPr/>
        </p:nvGraphicFramePr>
        <p:xfrm>
          <a:off x="717851" y="2055475"/>
          <a:ext cx="4755486" cy="109728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15006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49532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2690948">
                  <a:extLst>
                    <a:ext uri="{9D8B030D-6E8A-4147-A177-3AD203B41FA5}">
                      <a16:colId xmlns:a16="http://schemas.microsoft.com/office/drawing/2014/main" val="2693969522"/>
                    </a:ext>
                  </a:extLst>
                </a:gridCol>
              </a:tblGrid>
              <a:tr h="312858">
                <a:tc>
                  <a:txBody>
                    <a:bodyPr/>
                    <a:lstStyle/>
                    <a:p>
                      <a:r>
                        <a:rPr lang="ru-RU" dirty="0"/>
                        <a:t>Падеж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Клитика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ERG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sng" dirty="0"/>
                        <a:t>Агентивный</a:t>
                      </a:r>
                      <a:r>
                        <a:rPr lang="ru-RU" dirty="0"/>
                        <a:t> субъект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ACC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  <a:r>
                        <a:rPr lang="en-US" dirty="0" err="1"/>
                        <a:t>gà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  <a:r>
                        <a:rPr lang="en-US" dirty="0"/>
                        <a:t>; </a:t>
                      </a:r>
                      <a:r>
                        <a:rPr lang="ru-RU" dirty="0"/>
                        <a:t>факультативна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45C6CAC-EA7E-425C-8C0C-96C561BCA0E6}"/>
              </a:ext>
            </a:extLst>
          </p:cNvPr>
          <p:cNvSpPr txBox="1"/>
          <p:nvPr/>
        </p:nvSpPr>
        <p:spPr>
          <a:xfrm>
            <a:off x="717851" y="4749897"/>
            <a:ext cx="4297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0" i="0" u="none" strike="noStrike" baseline="0" dirty="0">
                <a:latin typeface="Times New Roman" panose="02020603050405020304" pitchFamily="18" charset="0"/>
              </a:rPr>
              <a:t>dà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ʊ́</a:t>
            </a:r>
            <a:r>
              <a:rPr lang="it-IT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</a:t>
            </a:r>
            <a:r>
              <a:rPr lang="it-IT" sz="1800" b="0" i="0" u="none" strike="noStrike" baseline="0" dirty="0">
                <a:latin typeface="Times New Roman" panose="02020603050405020304" pitchFamily="18" charset="0"/>
              </a:rPr>
              <a:t>dʒ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r>
              <a:rPr lang="it-IT" sz="1800" b="0" i="0" u="none" strike="noStrike" baseline="0" dirty="0">
                <a:latin typeface="Times New Roman" panose="02020603050405020304" pitchFamily="18" charset="0"/>
              </a:rPr>
              <a:t>z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ɛ̀</a:t>
            </a:r>
            <a:r>
              <a:rPr lang="it-IT" sz="1800" b="0" i="0" u="none" strike="noStrike" baseline="0" dirty="0">
                <a:latin typeface="Times New Roman" panose="02020603050405020304" pitchFamily="18" charset="0"/>
              </a:rPr>
              <a:t>nt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ʊ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r>
              <a:rPr lang="it-IT" sz="1800" b="0" i="0" u="none" strike="noStrike" baseline="0" dirty="0">
                <a:latin typeface="Times New Roman" panose="02020603050405020304" pitchFamily="18" charset="0"/>
              </a:rPr>
              <a:t>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endParaRPr lang="it-IT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dà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ʊ́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d-j-z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ɛ̀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nt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ʊ́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head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1.OBJ-3.SUB-hurt-IPFV</a:t>
            </a:r>
            <a:endParaRPr lang="ru-RU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‘My head is hurting me.’</a:t>
            </a:r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AA156FA-94B1-4925-B47E-F3B93C22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41" y="531876"/>
            <a:ext cx="7200987" cy="1326321"/>
          </a:xfrm>
        </p:spPr>
        <p:txBody>
          <a:bodyPr/>
          <a:lstStyle/>
          <a:p>
            <a:r>
              <a:rPr lang="ru-RU" dirty="0"/>
              <a:t>Локус маркирования</a:t>
            </a:r>
            <a:br>
              <a:rPr lang="en-US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в предикации: двойное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021B0E-91ED-4555-9D38-5353AE2F4A5B}"/>
              </a:ext>
            </a:extLst>
          </p:cNvPr>
          <p:cNvSpPr txBox="1"/>
          <p:nvPr/>
        </p:nvSpPr>
        <p:spPr>
          <a:xfrm>
            <a:off x="717851" y="3489661"/>
            <a:ext cx="55532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0" i="0" u="none" strike="noStrike" baseline="0" dirty="0">
                <a:latin typeface="Times New Roman" panose="02020603050405020304" pitchFamily="18" charset="0"/>
              </a:rPr>
              <a:t>k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ɪ́ɪ̀ɪ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̀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           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kɔ̀ɡʷɔ</a:t>
            </a:r>
            <a:r>
              <a:rPr lang="de-DE" dirty="0" err="1">
                <a:latin typeface="Times New Roman" panose="02020603050405020304" pitchFamily="18" charset="0"/>
              </a:rPr>
              <a:t>́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jɛ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̀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tɨɾá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(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ɡà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)   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ɡɔ</a:t>
            </a:r>
            <a:r>
              <a:rPr lang="de-DE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́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</a:t>
            </a:r>
            <a:endParaRPr lang="de-DE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kɪ́ɪ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̀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ɪ̀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          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kɔ̀ɡʷɔ</a:t>
            </a:r>
            <a:r>
              <a:rPr lang="de-DE" dirty="0" err="1">
                <a:latin typeface="Times New Roman" panose="02020603050405020304" pitchFamily="18" charset="0"/>
              </a:rPr>
              <a:t>́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jɛ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̀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tɨɾá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(</a:t>
            </a:r>
            <a:r>
              <a:rPr lang="de-DE" b="1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b="1" i="0" u="none" strike="noStrike" baseline="0" dirty="0" err="1">
                <a:latin typeface="Times New Roman,Bold"/>
              </a:rPr>
              <a:t>ɡà</a:t>
            </a:r>
            <a:r>
              <a:rPr lang="de-DE" b="1" i="0" u="none" strike="noStrike" baseline="0" dirty="0">
                <a:latin typeface="Times New Roman,Bold"/>
              </a:rPr>
              <a:t>)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de-DE" b="0" i="0" u="none" strike="noStrike" baseline="0" dirty="0" err="1">
                <a:latin typeface="Times New Roman" panose="02020603050405020304" pitchFamily="18" charset="0"/>
              </a:rPr>
              <a:t>ɡɔ</a:t>
            </a:r>
            <a:r>
              <a:rPr lang="de-DE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́</a:t>
            </a:r>
            <a:r>
              <a:rPr lang="de-DE" dirty="0">
                <a:latin typeface="Times New Roman" panose="02020603050405020304" pitchFamily="18" charset="0"/>
                <a:cs typeface="Calibri" panose="020F0502020204030204" pitchFamily="34" charset="0"/>
              </a:rPr>
              <a:t>́</a:t>
            </a:r>
            <a:r>
              <a:rPr lang="de-DE" b="0" i="0" u="none" strike="noStrike" baseline="0" dirty="0">
                <a:latin typeface="Times New Roman" panose="02020603050405020304" pitchFamily="18" charset="0"/>
              </a:rPr>
              <a:t>-Ø-j</a:t>
            </a:r>
          </a:p>
          <a:p>
            <a:pPr algn="l"/>
            <a:r>
              <a:rPr lang="en-US" b="0" i="0" u="none" strike="noStrike" baseline="0" dirty="0">
                <a:latin typeface="Times New Roman" panose="02020603050405020304" pitchFamily="18" charset="0"/>
              </a:rPr>
              <a:t>bush.cat=</a:t>
            </a:r>
            <a:r>
              <a:rPr lang="en-US" dirty="0">
                <a:latin typeface="Times New Roman" panose="02020603050405020304" pitchFamily="18" charset="0"/>
              </a:rPr>
              <a:t>ERG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chicken    INDF         take-3.OBJ-3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0A406-549C-4E35-8AE4-78B9623C63B4}"/>
              </a:ext>
            </a:extLst>
          </p:cNvPr>
          <p:cNvSpPr txBox="1"/>
          <p:nvPr/>
        </p:nvSpPr>
        <p:spPr>
          <a:xfrm>
            <a:off x="6326236" y="334450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àɡ</a:t>
            </a:r>
            <a:r>
              <a:rPr lang="en-US" dirty="0">
                <a:latin typeface="Times New Roman" panose="02020603050405020304" pitchFamily="18" charset="0"/>
              </a:rPr>
              <a:t>ɨ́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</a:t>
            </a:r>
            <a:r>
              <a:rPr lang="de-DE" sz="1800" b="1" i="0" u="none" strike="noStrike" baseline="0" dirty="0" err="1">
                <a:latin typeface="Times New Roman,Bold"/>
              </a:rPr>
              <a:t>ɪ</a:t>
            </a:r>
            <a:r>
              <a:rPr lang="de-DE" sz="1800" b="1" i="0" u="none" strike="noStrike" baseline="0" dirty="0">
                <a:latin typeface="Times New Roman,Bold"/>
              </a:rPr>
              <a:t>̀  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èɾkéllìɾʊ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dʒàʊ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àɡ</a:t>
            </a:r>
            <a:r>
              <a:rPr lang="de-DE" dirty="0" err="1">
                <a:latin typeface="Times New Roman" panose="02020603050405020304" pitchFamily="18" charset="0"/>
              </a:rPr>
              <a:t>ɨ́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1" i="0" u="none" strike="noStrike" baseline="0" dirty="0">
                <a:latin typeface="Times New Roman,Bold"/>
              </a:rPr>
              <a:t>ɪ̀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èɾkéllì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       d-j-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báb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nl-NL" dirty="0">
                <a:latin typeface="Times New Roman" panose="02020603050405020304" pitchFamily="18" charset="0"/>
              </a:rPr>
              <a:t>donkey=ERG  kick=DAT      1.OBJ-3-hit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‘The donkey struck me with a kick.’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C8DCE1-702F-4919-9600-8B6AB858079A}"/>
              </a:ext>
            </a:extLst>
          </p:cNvPr>
          <p:cNvSpPr txBox="1"/>
          <p:nvPr/>
        </p:nvSpPr>
        <p:spPr>
          <a:xfrm>
            <a:off x="5027631" y="4830819"/>
            <a:ext cx="5269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dòú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sʊ́mmà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àɲɪ̀ɪ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dànn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í</a:t>
            </a:r>
            <a:endParaRPr lang="de-DE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dòú  sʊ́n=mà               àɲ</a:t>
            </a:r>
            <a:r>
              <a:rPr lang="en-US" dirty="0" err="1">
                <a:latin typeface="Times New Roman" panose="02020603050405020304" pitchFamily="18" charset="0"/>
              </a:rPr>
              <a:t>ɪ̀ɪ</a:t>
            </a:r>
            <a:r>
              <a:rPr lang="en-US" dirty="0">
                <a:latin typeface="Times New Roman" panose="02020603050405020304" pitchFamily="18" charset="0"/>
              </a:rPr>
              <a:t>́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          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ø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-j-téi-n</a:t>
            </a:r>
          </a:p>
          <a:p>
            <a:r>
              <a:rPr lang="de-DE" dirty="0" err="1">
                <a:latin typeface="Times New Roman" panose="02020603050405020304" pitchFamily="18" charset="0"/>
              </a:rPr>
              <a:t>girl</a:t>
            </a:r>
            <a:r>
              <a:rPr lang="de-DE" dirty="0">
                <a:latin typeface="Times New Roman" panose="02020603050405020304" pitchFamily="18" charset="0"/>
              </a:rPr>
              <a:t>   3S.POSS=DET   </a:t>
            </a:r>
            <a:r>
              <a:rPr lang="de-DE" dirty="0" err="1">
                <a:latin typeface="Times New Roman" panose="02020603050405020304" pitchFamily="18" charset="0"/>
              </a:rPr>
              <a:t>husband</a:t>
            </a:r>
            <a:r>
              <a:rPr lang="de-DE" dirty="0">
                <a:latin typeface="Times New Roman" panose="02020603050405020304" pitchFamily="18" charset="0"/>
              </a:rPr>
              <a:t>   3.OBJ-3-have-NEG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‘His girl doesn’t have a husband.’</a:t>
            </a:r>
            <a:endParaRPr lang="ru-RU" dirty="0"/>
          </a:p>
        </p:txBody>
      </p:sp>
      <p:graphicFrame>
        <p:nvGraphicFramePr>
          <p:cNvPr id="10" name="Таблица 4">
            <a:extLst>
              <a:ext uri="{FF2B5EF4-FFF2-40B4-BE49-F238E27FC236}">
                <a16:creationId xmlns:a16="http://schemas.microsoft.com/office/drawing/2014/main" id="{EEDD60E8-D3CE-46F3-99FB-6CF26D59CA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6417656"/>
              </p:ext>
            </p:extLst>
          </p:nvPr>
        </p:nvGraphicFramePr>
        <p:xfrm>
          <a:off x="7682596" y="1376454"/>
          <a:ext cx="3383280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277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534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Локус маркирования </a:t>
            </a:r>
            <a:br>
              <a:rPr lang="ru-RU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в </a:t>
            </a:r>
            <a:r>
              <a:rPr lang="ru-RU" sz="24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посессивной</a:t>
            </a: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 ИГ: </a:t>
            </a:r>
            <a:r>
              <a:rPr lang="ru-RU" sz="24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зависимостное</a:t>
            </a:r>
            <a:endParaRPr lang="ru-RU" sz="2400" dirty="0"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D5F24ECF-DA9C-4AA6-8339-945B5936388D}"/>
              </a:ext>
            </a:extLst>
          </p:cNvPr>
          <p:cNvGraphicFramePr>
            <a:graphicFrameLocks noGrp="1"/>
          </p:cNvGraphicFramePr>
          <p:nvPr/>
        </p:nvGraphicFramePr>
        <p:xfrm>
          <a:off x="259718" y="3799095"/>
          <a:ext cx="11661913" cy="2245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899">
                  <a:extLst>
                    <a:ext uri="{9D8B030D-6E8A-4147-A177-3AD203B41FA5}">
                      <a16:colId xmlns:a16="http://schemas.microsoft.com/office/drawing/2014/main" val="1162673922"/>
                    </a:ext>
                  </a:extLst>
                </a:gridCol>
                <a:gridCol w="4702629">
                  <a:extLst>
                    <a:ext uri="{9D8B030D-6E8A-4147-A177-3AD203B41FA5}">
                      <a16:colId xmlns:a16="http://schemas.microsoft.com/office/drawing/2014/main" val="3106143252"/>
                    </a:ext>
                  </a:extLst>
                </a:gridCol>
                <a:gridCol w="5220385">
                  <a:extLst>
                    <a:ext uri="{9D8B030D-6E8A-4147-A177-3AD203B41FA5}">
                      <a16:colId xmlns:a16="http://schemas.microsoft.com/office/drawing/2014/main" val="3947969098"/>
                    </a:ext>
                  </a:extLst>
                </a:gridCol>
              </a:tblGrid>
              <a:tr h="4171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Генитив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Обладаемое (вершина) в ед. ч.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Обладаемое (вершина) во мн.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981804"/>
                  </a:ext>
                </a:extLst>
              </a:tr>
              <a:tr h="899574">
                <a:tc>
                  <a:txBody>
                    <a:bodyPr/>
                    <a:lstStyle/>
                    <a:p>
                      <a:r>
                        <a:rPr lang="ru-RU" dirty="0"/>
                        <a:t>Референтный посессор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ɡʷ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ò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nûn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láɾd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ʊ̀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de-DE" sz="1800" b="1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ŋà</a:t>
                      </a:r>
                      <a:r>
                        <a:rPr lang="de-DE" sz="18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Ø-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ɡás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ʊ̀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-Ø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law        country=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GEN.S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3.OBJ-obey.IMV-2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‘Obey </a:t>
                      </a:r>
                      <a:r>
                        <a:rPr lang="en-US" sz="1800" b="0" i="1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law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of the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country.’</a:t>
                      </a:r>
                      <a:endParaRPr lang="ru-RU" sz="18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jál-à        [dùɾòú         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ɨ́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ɾ]=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ʊ̀=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à</a:t>
                      </a:r>
                    </a:p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child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-P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[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older.sister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my]=DET=GEN.PL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‘The children of my older sister’</a:t>
                      </a:r>
                      <a:endParaRPr lang="ru-RU" sz="18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0153370"/>
                  </a:ext>
                </a:extLst>
              </a:tr>
              <a:tr h="720045">
                <a:tc>
                  <a:txBody>
                    <a:bodyPr/>
                    <a:lstStyle/>
                    <a:p>
                      <a:r>
                        <a:rPr lang="ru-RU" dirty="0" err="1"/>
                        <a:t>Нереферент-ный</a:t>
                      </a:r>
                      <a:r>
                        <a:rPr lang="ru-RU" dirty="0"/>
                        <a:t> посессор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á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ɪ̀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búrú  k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ʊ́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ʊ́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ʊ̀</a:t>
                      </a:r>
                      <a:endParaRPr lang="pt-BR" sz="1800" b="1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this hole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rat=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GEN.S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‘This (is) </a:t>
                      </a:r>
                      <a:r>
                        <a:rPr lang="en-US" sz="1800" b="0" i="1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hole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of 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rat.’</a:t>
                      </a:r>
                      <a:endParaRPr lang="ru-RU" sz="18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413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F73164-411E-4562-AB98-FF17EF62FB83}"/>
              </a:ext>
            </a:extLst>
          </p:cNvPr>
          <p:cNvSpPr txBox="1"/>
          <p:nvPr/>
        </p:nvSpPr>
        <p:spPr>
          <a:xfrm>
            <a:off x="251480" y="1994704"/>
            <a:ext cx="70769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Сочетание управления и согласования.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Зависимое в генитиве согласуется по числу с вершиной (обладаемым).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Показатель генитива кумулятивно выражает </a:t>
            </a:r>
            <a:r>
              <a:rPr lang="ru-RU" dirty="0" err="1"/>
              <a:t>референциальную</a:t>
            </a:r>
            <a:r>
              <a:rPr lang="ru-RU" dirty="0"/>
              <a:t> характеристику ИГ-посессора, но только при ед. ч. обладаемого.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A9FE5F5-8BDC-455D-A729-8FC236A84370}"/>
              </a:ext>
            </a:extLst>
          </p:cNvPr>
          <p:cNvGraphicFramePr>
            <a:graphicFrameLocks noGrp="1"/>
          </p:cNvGraphicFramePr>
          <p:nvPr/>
        </p:nvGraphicFramePr>
        <p:xfrm>
          <a:off x="7498080" y="1994704"/>
          <a:ext cx="4442440" cy="137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28977">
                  <a:extLst>
                    <a:ext uri="{9D8B030D-6E8A-4147-A177-3AD203B41FA5}">
                      <a16:colId xmlns:a16="http://schemas.microsoft.com/office/drawing/2014/main" val="2746427157"/>
                    </a:ext>
                  </a:extLst>
                </a:gridCol>
                <a:gridCol w="1557765">
                  <a:extLst>
                    <a:ext uri="{9D8B030D-6E8A-4147-A177-3AD203B41FA5}">
                      <a16:colId xmlns:a16="http://schemas.microsoft.com/office/drawing/2014/main" val="107663255"/>
                    </a:ext>
                  </a:extLst>
                </a:gridCol>
                <a:gridCol w="1655698">
                  <a:extLst>
                    <a:ext uri="{9D8B030D-6E8A-4147-A177-3AD203B41FA5}">
                      <a16:colId xmlns:a16="http://schemas.microsoft.com/office/drawing/2014/main" val="770978324"/>
                    </a:ext>
                  </a:extLst>
                </a:gridCol>
              </a:tblGrid>
              <a:tr h="1762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</a:rPr>
                        <a:t>Посессор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</a:rPr>
                        <a:t>Обладаемое в ед. ч.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</a:rPr>
                        <a:t>Обладаемое во мн.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</a:rPr>
                        <a:t>ч.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41788"/>
                  </a:ext>
                </a:extLst>
              </a:tr>
              <a:tr h="176278">
                <a:tc>
                  <a:txBody>
                    <a:bodyPr/>
                    <a:lstStyle/>
                    <a:p>
                      <a:r>
                        <a:rPr lang="ru-RU" dirty="0" err="1"/>
                        <a:t>Реф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1" u="none" strike="noStrike" kern="1200" baseline="0" dirty="0" err="1">
                          <a:solidFill>
                            <a:schemeClr val="dk1"/>
                          </a:solidFill>
                        </a:rPr>
                        <a:t>ŋà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à</a:t>
                      </a:r>
                      <a:endParaRPr lang="en-US" sz="1800" b="1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775353"/>
                  </a:ext>
                </a:extLst>
              </a:tr>
              <a:tr h="176278">
                <a:tc>
                  <a:txBody>
                    <a:bodyPr/>
                    <a:lstStyle/>
                    <a:p>
                      <a:r>
                        <a:rPr lang="ru-RU" dirty="0" err="1"/>
                        <a:t>Нереф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</a:rPr>
                        <a:t>ʊ̀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15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775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62AA6AE-B754-403F-91C6-D219052C7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420" y="155014"/>
            <a:ext cx="8177196" cy="1003688"/>
          </a:xfrm>
        </p:spPr>
        <p:txBody>
          <a:bodyPr/>
          <a:lstStyle/>
          <a:p>
            <a:r>
              <a:rPr lang="ru-RU" dirty="0"/>
              <a:t>Тип ролевой кодировки</a:t>
            </a:r>
            <a:r>
              <a:rPr lang="en-US" dirty="0"/>
              <a:t>ː</a:t>
            </a:r>
            <a:br>
              <a:rPr lang="en-US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агентивно-</a:t>
            </a:r>
            <a:r>
              <a:rPr lang="ru-RU" sz="24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пациентный</a:t>
            </a: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 (активный)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DC922163-DA09-42DD-92C2-19D3B67C0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344908"/>
              </p:ext>
            </p:extLst>
          </p:nvPr>
        </p:nvGraphicFramePr>
        <p:xfrm>
          <a:off x="1226129" y="1522680"/>
          <a:ext cx="9739742" cy="505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9742">
                  <a:extLst>
                    <a:ext uri="{9D8B030D-6E8A-4147-A177-3AD203B41FA5}">
                      <a16:colId xmlns:a16="http://schemas.microsoft.com/office/drawing/2014/main" val="2678214849"/>
                    </a:ext>
                  </a:extLst>
                </a:gridCol>
              </a:tblGrid>
              <a:tr h="4244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Единственный участник выражается как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пациенс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при переходном глаголе (но без падежа!)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829311"/>
                  </a:ext>
                </a:extLst>
              </a:tr>
              <a:tr h="424400"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ŋífíɾíɾù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báɾà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ɪ̀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ɡɪ̀sá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dìɡ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ɾ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ɨ̀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   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tɪ̀ɡɪ̀sɔ́ɔ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 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tànɪ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  <a:r>
                        <a:rPr lang="de-DE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dɛ́ɾɪ̀ɡɪ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</a:p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ŋ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fíɾí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ɾù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báɾà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dɪ̀ɡɪ̀s-á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dìɡ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ɾ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ɨ̀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   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Ø-tɪ̀ɡɪ̀sʊ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́-ɔ̀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tànɪ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́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de-DE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tɛ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́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ɾʊ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̀-</a:t>
                      </a:r>
                      <a:r>
                        <a:rPr lang="de-DE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ɡɪ</a:t>
                      </a:r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̀</a:t>
                      </a:r>
                    </a:p>
                    <a:p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праздник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=DAT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после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-PL  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двадцать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3-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случиться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-CTNG  </a:t>
                      </a:r>
                      <a:r>
                        <a:rPr lang="ru-RU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идти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-IPFV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пройдет двадцать дней после праздника, я уеду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.’</a:t>
                      </a:r>
                      <a:endParaRPr lang="ru-RU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0965"/>
                  </a:ext>
                </a:extLst>
              </a:tr>
              <a:tr h="424400">
                <a:tc>
                  <a:txBody>
                    <a:bodyPr/>
                    <a:lstStyle/>
                    <a:p>
                      <a:pPr algn="l"/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dìskí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=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ɾù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báɾà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àdd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ɨ̂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ɾ   Ø-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ɪ́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r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ɪ̀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-ɡ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ɪ̀</a:t>
                      </a:r>
                      <a:endParaRPr lang="de-DE" sz="1800" b="0" i="0" u="none" strike="noStrike" baseline="0" dirty="0">
                        <a:latin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</a:rPr>
                        <a:t>полдень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=DAT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после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вечер  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3-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приходить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-IPFV</a:t>
                      </a:r>
                      <a:endParaRPr lang="ru-RU" sz="1800" b="0" i="0" u="none" strike="noStrike" baseline="0" dirty="0">
                        <a:latin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После полудня наступает вечер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707389"/>
                  </a:ext>
                </a:extLst>
              </a:tr>
              <a:tr h="424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Единственный участник выражается как </a:t>
                      </a:r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пациенс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при переходном глаголе (но без падежа!)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134209"/>
                  </a:ext>
                </a:extLst>
              </a:tr>
              <a:tr h="424400">
                <a:tc>
                  <a:txBody>
                    <a:bodyPr/>
                    <a:lstStyle/>
                    <a:p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sáà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dɪ̀ss</a:t>
                      </a:r>
                      <a:r>
                        <a:rPr lang="de-DE" dirty="0" err="1">
                          <a:latin typeface="Times New Roman" panose="02020603050405020304" pitchFamily="18" charset="0"/>
                        </a:rPr>
                        <a:t>ɪ</a:t>
                      </a:r>
                      <a:r>
                        <a:rPr lang="de-DE" dirty="0">
                          <a:latin typeface="Times New Roman" panose="02020603050405020304" pitchFamily="18" charset="0"/>
                        </a:rPr>
                        <a:t>́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=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ɾʊ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̀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jɛ̀ɾ</a:t>
                      </a:r>
                      <a:r>
                        <a:rPr lang="en-US" dirty="0">
                          <a:latin typeface="Times New Roman" panose="02020603050405020304" pitchFamily="18" charset="0"/>
                        </a:rPr>
                        <a:t>d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ɨɾ</a:t>
                      </a:r>
                      <a:endParaRPr lang="ru-RU" b="1" dirty="0">
                        <a:latin typeface="Times New Roman,Bold"/>
                      </a:endParaRP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</a:rPr>
                        <a:t>ч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ас 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шесть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=DAT </a:t>
                      </a:r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 встать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-1</a:t>
                      </a:r>
                      <a:endParaRPr lang="ru-RU" sz="1800" b="1" i="0" u="none" strike="noStrike" baseline="0" dirty="0">
                        <a:latin typeface="Times New Roman,Bold"/>
                      </a:endParaRPr>
                    </a:p>
                    <a:p>
                      <a:r>
                        <a:rPr lang="ru-RU" sz="1800" b="0" i="0" u="none" strike="noStrike" baseline="0" dirty="0">
                          <a:latin typeface="Times New Roman" panose="02020603050405020304" pitchFamily="18" charset="0"/>
                        </a:rPr>
                        <a:t>‘</a:t>
                      </a:r>
                      <a:r>
                        <a:rPr lang="ru-RU" dirty="0">
                          <a:latin typeface="Times New Roman" panose="02020603050405020304" pitchFamily="18" charset="0"/>
                        </a:rPr>
                        <a:t>Я встал в шесть (часов)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’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260693"/>
                  </a:ext>
                </a:extLst>
              </a:tr>
              <a:tr h="424400"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jʊ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   tɛ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́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àʊ́ʃɪ̀             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bàbàɾtʃ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ɪ́</a:t>
                      </a:r>
                      <a:endParaRPr lang="pt-B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jʊ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̂</a:t>
                      </a:r>
                      <a:r>
                        <a:rPr lang="pt-B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   tɛ́     àʊ́ʃ-j            ní      bàbàɾt-j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day   that  be.afraid-3   and   tremble-3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‘That day, he was afraid and trembled.’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874881"/>
                  </a:ext>
                </a:extLst>
              </a:tr>
            </a:tbl>
          </a:graphicData>
        </a:graphic>
      </p:graphicFrame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7F261DA9-3B70-4FE8-B1DC-83A51472D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805565"/>
              </p:ext>
            </p:extLst>
          </p:nvPr>
        </p:nvGraphicFramePr>
        <p:xfrm>
          <a:off x="1226129" y="1133313"/>
          <a:ext cx="973974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9742">
                  <a:extLst>
                    <a:ext uri="{9D8B030D-6E8A-4147-A177-3AD203B41FA5}">
                      <a16:colId xmlns:a16="http://schemas.microsoft.com/office/drawing/2014/main" val="1647566832"/>
                    </a:ext>
                  </a:extLst>
                </a:gridCol>
              </a:tblGrid>
              <a:tr h="2279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Согласование по лицу непереходных глаголов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25035"/>
                  </a:ext>
                </a:extLst>
              </a:tr>
            </a:tbl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74D5C684-4BB0-4FDF-9722-C2544EE34C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579722"/>
              </p:ext>
            </p:extLst>
          </p:nvPr>
        </p:nvGraphicFramePr>
        <p:xfrm>
          <a:off x="7197672" y="4791734"/>
          <a:ext cx="3317625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05875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05875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05875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0792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0792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0792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0792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240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DD8FFE3-320B-45D0-8955-16561E68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68" y="287536"/>
            <a:ext cx="8177196" cy="1003688"/>
          </a:xfrm>
        </p:spPr>
        <p:txBody>
          <a:bodyPr/>
          <a:lstStyle/>
          <a:p>
            <a:r>
              <a:rPr lang="ru-RU" dirty="0"/>
              <a:t>Тип ролевой кодировки</a:t>
            </a:r>
            <a:r>
              <a:rPr lang="en-US" dirty="0"/>
              <a:t>ː</a:t>
            </a:r>
            <a:br>
              <a:rPr lang="en-US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агентивно-</a:t>
            </a:r>
            <a:r>
              <a:rPr lang="ru-RU" sz="24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пациентный</a:t>
            </a: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 (активный)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8F8EC8-43C0-4F02-B278-3163EC77B9B8}"/>
              </a:ext>
            </a:extLst>
          </p:cNvPr>
          <p:cNvSpPr txBox="1"/>
          <p:nvPr/>
        </p:nvSpPr>
        <p:spPr>
          <a:xfrm>
            <a:off x="874645" y="1580570"/>
            <a:ext cx="53141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Глаголы, кодирующие единственного участника подобно </a:t>
            </a:r>
            <a:r>
              <a:rPr lang="ru-RU" dirty="0" err="1"/>
              <a:t>пациенсу</a:t>
            </a:r>
            <a:r>
              <a:rPr lang="ru-RU" dirty="0"/>
              <a:t> переходной конструкции, немногочисленны</a:t>
            </a:r>
            <a:r>
              <a:rPr lang="en-US" dirty="0"/>
              <a:t> (24 </a:t>
            </a:r>
            <a:r>
              <a:rPr lang="ru-RU" dirty="0"/>
              <a:t>лексемы), а их единственный актант по-видимому не всегда является </a:t>
            </a:r>
            <a:r>
              <a:rPr lang="ru-RU" dirty="0" err="1"/>
              <a:t>пациенсом</a:t>
            </a:r>
            <a:r>
              <a:rPr lang="ru-RU" dirty="0"/>
              <a:t>. поэтому они задаются списком.</a:t>
            </a:r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12475C02-4DC5-462C-B190-ECF488417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55570"/>
              </p:ext>
            </p:extLst>
          </p:nvPr>
        </p:nvGraphicFramePr>
        <p:xfrm>
          <a:off x="6394464" y="1457740"/>
          <a:ext cx="4922891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847">
                  <a:extLst>
                    <a:ext uri="{9D8B030D-6E8A-4147-A177-3AD203B41FA5}">
                      <a16:colId xmlns:a16="http://schemas.microsoft.com/office/drawing/2014/main" val="3065724811"/>
                    </a:ext>
                  </a:extLst>
                </a:gridCol>
                <a:gridCol w="2514044">
                  <a:extLst>
                    <a:ext uri="{9D8B030D-6E8A-4147-A177-3AD203B41FA5}">
                      <a16:colId xmlns:a16="http://schemas.microsoft.com/office/drawing/2014/main" val="3986371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56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tʃɪ̀ɪ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́ ‘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be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exist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tɨ̀ɾkànɪ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́ ‘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walk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0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méní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 ‘not be, not exist’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tʊ̀fʊ̀ɾɪ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‘enter’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39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mèí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 ‘climb’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tùɡùɾɪ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‘spend the day’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4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mɪ̀ʃɪ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‘sit, rest, stay’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tʊ̀kɔ̀ʃɪ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‘appear’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3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800" b="0" i="0" u="none" strike="noStrike" baseline="0" dirty="0">
                          <a:latin typeface="Times New Roman" panose="02020603050405020304" pitchFamily="18" charset="0"/>
                        </a:rPr>
                        <a:t>nɪ̀ɾɪ́ ‘arrive, come’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baseline="0" dirty="0">
                          <a:latin typeface="Times New Roman" panose="02020603050405020304" pitchFamily="18" charset="0"/>
                        </a:rPr>
                        <a:t>tʊ̀ʃɪ́ ‘cease, finish’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16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ŋòjí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 ‘fight’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tʊ̀ʊ̀ʃɪ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‘be born’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69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tààn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 ‘fall’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tùùʃí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 ‘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enter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2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tɛ̀ɾɪ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‘leave, go’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tùwèí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 ‘climb’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6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tìɡɪ̀nèsi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́ ‘separate’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tʊ̀ŋɔ̀ʃɪ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́ ‘</a:t>
                      </a:r>
                      <a:r>
                        <a:rPr lang="de-DE" sz="1800" b="0" i="0" u="none" strike="noStrike" baseline="0" dirty="0" err="1">
                          <a:latin typeface="Times New Roman" panose="02020603050405020304" pitchFamily="18" charset="0"/>
                        </a:rPr>
                        <a:t>try</a:t>
                      </a:r>
                      <a:r>
                        <a:rPr lang="de-DE" sz="1800" b="0" i="0" u="none" strike="noStrike" baseline="0" dirty="0">
                          <a:latin typeface="Times New Roman" panose="02020603050405020304" pitchFamily="18" charset="0"/>
                        </a:rPr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42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tɪ̀ɡɪ̀ʃɪ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‘become, happen’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tʃɪ̀nhɛ̀tɪ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‘forget’ (trans.)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0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tɪ̀lɪ̀ɪ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‘fight’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 err="1">
                          <a:latin typeface="Times New Roman" panose="02020603050405020304" pitchFamily="18" charset="0"/>
                        </a:rPr>
                        <a:t>màʃɪ</a:t>
                      </a:r>
                      <a:r>
                        <a:rPr lang="en-US" sz="1800" b="0" i="0" u="none" strike="noStrike" baseline="0" dirty="0">
                          <a:latin typeface="Times New Roman" panose="02020603050405020304" pitchFamily="18" charset="0"/>
                        </a:rPr>
                        <a:t>́ ‘hear’ (trans.)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47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latin typeface="Times New Roman" panose="02020603050405020304" pitchFamily="18" charset="0"/>
                        </a:rPr>
                        <a:t>tɨ̀ɾdéí ‘struggle’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latin typeface="Times New Roman" panose="02020603050405020304" pitchFamily="18" charset="0"/>
                        </a:rPr>
                        <a:t>tɪ̀ʃɪ́ ‘repay’ (trans.)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2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76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62AA6AE-B754-403F-91C6-D219052C7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dirty="0"/>
              <a:t>Тип ролевой кодировки</a:t>
            </a:r>
            <a:r>
              <a:rPr lang="en-US" dirty="0"/>
              <a:t>ː</a:t>
            </a:r>
            <a:br>
              <a:rPr lang="en-US" dirty="0"/>
            </a:br>
            <a:r>
              <a:rPr lang="ru-RU" sz="24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троичный?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74D5C684-4BB0-4FDF-9722-C2544EE34C7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4400" y="2095500"/>
          <a:ext cx="3383280" cy="14630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27760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818036768"/>
                    </a:ext>
                  </a:extLst>
                </a:gridCol>
              </a:tblGrid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t-/d-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Ø-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67195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9271484-F5CB-45C0-84CD-809F9F3EA57B}"/>
              </a:ext>
            </a:extLst>
          </p:cNvPr>
          <p:cNvGraphicFramePr>
            <a:graphicFrameLocks/>
          </p:cNvGraphicFramePr>
          <p:nvPr/>
        </p:nvGraphicFramePr>
        <p:xfrm>
          <a:off x="913795" y="4530194"/>
          <a:ext cx="7067612" cy="109728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10572">
                  <a:extLst>
                    <a:ext uri="{9D8B030D-6E8A-4147-A177-3AD203B41FA5}">
                      <a16:colId xmlns:a16="http://schemas.microsoft.com/office/drawing/2014/main" val="2070142077"/>
                    </a:ext>
                  </a:extLst>
                </a:gridCol>
                <a:gridCol w="1376863">
                  <a:extLst>
                    <a:ext uri="{9D8B030D-6E8A-4147-A177-3AD203B41FA5}">
                      <a16:colId xmlns:a16="http://schemas.microsoft.com/office/drawing/2014/main" val="200016520"/>
                    </a:ext>
                  </a:extLst>
                </a:gridCol>
                <a:gridCol w="4580177">
                  <a:extLst>
                    <a:ext uri="{9D8B030D-6E8A-4147-A177-3AD203B41FA5}">
                      <a16:colId xmlns:a16="http://schemas.microsoft.com/office/drawing/2014/main" val="2693969522"/>
                    </a:ext>
                  </a:extLst>
                </a:gridCol>
              </a:tblGrid>
              <a:tr h="312858">
                <a:tc>
                  <a:txBody>
                    <a:bodyPr/>
                    <a:lstStyle/>
                    <a:p>
                      <a:r>
                        <a:rPr lang="ru-RU" dirty="0"/>
                        <a:t>Падеж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Клитика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1588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ERG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=ì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Агентивный субъект </a:t>
                      </a:r>
                      <a:r>
                        <a:rPr lang="ru-RU" i="1" dirty="0"/>
                        <a:t>переходного</a:t>
                      </a:r>
                      <a:r>
                        <a:rPr lang="ru-RU" dirty="0"/>
                        <a:t> глагола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1745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r>
                        <a:rPr lang="en-US" dirty="0"/>
                        <a:t>ACC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  <a:r>
                        <a:rPr lang="en-US" dirty="0" err="1"/>
                        <a:t>gà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 </a:t>
                      </a:r>
                      <a:r>
                        <a:rPr lang="ru-RU" i="1" dirty="0"/>
                        <a:t>переходного</a:t>
                      </a:r>
                      <a:r>
                        <a:rPr lang="ru-RU" dirty="0"/>
                        <a:t> глагола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739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211CA83-7319-4466-A013-63BFE594E250}"/>
              </a:ext>
            </a:extLst>
          </p:cNvPr>
          <p:cNvSpPr txBox="1"/>
          <p:nvPr/>
        </p:nvSpPr>
        <p:spPr>
          <a:xfrm>
            <a:off x="4846321" y="2013042"/>
            <a:ext cx="657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подлежащем непереходного глагола (в отличие от аргументов переходного) невозможно употребление падежных </a:t>
            </a:r>
            <a:r>
              <a:rPr lang="ru-RU" dirty="0" err="1"/>
              <a:t>клитик</a:t>
            </a:r>
            <a:r>
              <a:rPr lang="ru-RU" dirty="0"/>
              <a:t>, что позволяет говорить о троичном типе ролевой кодировки.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DD4403-77AC-44D1-8497-8A8E4BDDC7EA}"/>
              </a:ext>
            </a:extLst>
          </p:cNvPr>
          <p:cNvSpPr txBox="1"/>
          <p:nvPr/>
        </p:nvSpPr>
        <p:spPr>
          <a:xfrm>
            <a:off x="4846321" y="336578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bàtàtá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bùɾtʃ</a:t>
            </a:r>
            <a:r>
              <a:rPr lang="en-US" dirty="0">
                <a:latin typeface="Times New Roman" panose="02020603050405020304" pitchFamily="18" charset="0"/>
              </a:rPr>
              <a:t>ì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ní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tʃɪ́ɪ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bàtàtá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b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ù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ɾt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-j-n-í   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                      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Ø-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tʃ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ɪ́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(ɡ)</a:t>
            </a:r>
          </a:p>
          <a:p>
            <a:pPr algn="l"/>
            <a:r>
              <a:rPr lang="ru-RU" dirty="0" err="1">
                <a:latin typeface="Times New Roman" panose="02020603050405020304" pitchFamily="18" charset="0"/>
              </a:rPr>
              <a:t>летучая.мышь</a:t>
            </a:r>
            <a:r>
              <a:rPr lang="de-DE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  взлетать</a:t>
            </a:r>
            <a:r>
              <a:rPr lang="de-DE" dirty="0">
                <a:latin typeface="Times New Roman" panose="02020603050405020304" pitchFamily="18" charset="0"/>
              </a:rPr>
              <a:t>-3-LV-PROG </a:t>
            </a:r>
            <a:r>
              <a:rPr lang="ru-RU" dirty="0">
                <a:latin typeface="Times New Roman" panose="02020603050405020304" pitchFamily="18" charset="0"/>
              </a:rPr>
              <a:t>   </a:t>
            </a:r>
            <a:r>
              <a:rPr lang="de-DE" dirty="0">
                <a:latin typeface="Times New Roman" panose="02020603050405020304" pitchFamily="18" charset="0"/>
              </a:rPr>
              <a:t>3-be</a:t>
            </a: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452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77C36-80BE-419F-A70B-8B60210CC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Базовый порядок слов - </a:t>
            </a:r>
            <a:r>
              <a:rPr lang="en-US" dirty="0" err="1"/>
              <a:t>sov</a:t>
            </a:r>
            <a:endParaRPr lang="ru-RU" sz="2400" dirty="0"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A39797-D1AD-4827-BD0F-353B3B71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44" y="1779388"/>
            <a:ext cx="10353762" cy="1972353"/>
          </a:xfrm>
        </p:spPr>
        <p:txBody>
          <a:bodyPr/>
          <a:lstStyle/>
          <a:p>
            <a:r>
              <a:rPr lang="ru-RU" dirty="0"/>
              <a:t>Глагол на последнем месте</a:t>
            </a:r>
          </a:p>
          <a:p>
            <a:r>
              <a:rPr lang="ru-RU" dirty="0"/>
              <a:t>Послелоги</a:t>
            </a:r>
          </a:p>
          <a:p>
            <a:r>
              <a:rPr lang="ru-RU" dirty="0"/>
              <a:t>Зависимое в генитиве </a:t>
            </a:r>
            <a:r>
              <a:rPr lang="ru-RU" i="1" dirty="0"/>
              <a:t>после</a:t>
            </a:r>
            <a:r>
              <a:rPr lang="ru-RU" dirty="0"/>
              <a:t> вершины</a:t>
            </a:r>
          </a:p>
          <a:p>
            <a:r>
              <a:rPr lang="ru-RU" dirty="0"/>
              <a:t>Вершина именной группы предшествует всем своим зависимым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B2C55B8-F30C-45B1-B5DA-FB2BCDA640EC}"/>
              </a:ext>
            </a:extLst>
          </p:cNvPr>
          <p:cNvSpPr txBox="1">
            <a:spLocks/>
          </p:cNvSpPr>
          <p:nvPr/>
        </p:nvSpPr>
        <p:spPr>
          <a:xfrm>
            <a:off x="730157" y="5758543"/>
            <a:ext cx="10353762" cy="979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effectLst/>
                <a:latin typeface="Helvetica Neue"/>
              </a:rPr>
              <a:t>Josiah Keith Walters. 2015. A grammar sketch of Dazaga. (MA thesis, Graduate Institute of Applied Linguistics; xvii+268pp.)</a:t>
            </a:r>
            <a:endParaRPr lang="ru-RU"/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462394-7981-4D6E-82E0-1C45D16F2F9A}"/>
              </a:ext>
            </a:extLst>
          </p:cNvPr>
          <p:cNvSpPr txBox="1"/>
          <p:nvPr/>
        </p:nvSpPr>
        <p:spPr>
          <a:xfrm>
            <a:off x="924444" y="4160955"/>
            <a:ext cx="70136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j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ʊ</a:t>
            </a:r>
            <a:r>
              <a:rPr lang="en-US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̂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m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tɛ́ɾʊ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   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báɾà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ɡɪ̀nná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dùɡùl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àɡ</a:t>
            </a:r>
            <a:r>
              <a:rPr lang="de-DE" dirty="0" err="1">
                <a:latin typeface="Times New Roman" panose="02020603050405020304" pitchFamily="18" charset="0"/>
              </a:rPr>
              <a:t>ɨ́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kʊ̀lɔ</a:t>
            </a:r>
            <a:r>
              <a:rPr lang="de-DE" dirty="0" err="1">
                <a:latin typeface="Times New Roman" panose="02020603050405020304" pitchFamily="18" charset="0"/>
              </a:rPr>
              <a:t>̀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k</a:t>
            </a:r>
            <a:r>
              <a:rPr lang="de-DE" dirty="0" err="1">
                <a:latin typeface="Times New Roman" panose="02020603050405020304" pitchFamily="18" charset="0"/>
              </a:rPr>
              <a:t>ʊ̀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lɔ̀j</a:t>
            </a:r>
            <a:r>
              <a:rPr lang="de-DE" dirty="0" err="1">
                <a:latin typeface="Times New Roman" panose="02020603050405020304" pitchFamily="18" charset="0"/>
              </a:rPr>
              <a:t>ɪ̀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nnɪ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jʊ</a:t>
            </a:r>
            <a:r>
              <a:rPr lang="de-DE" sz="1800" b="0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̂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m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tɛ</a:t>
            </a:r>
            <a:r>
              <a:rPr lang="de-DE" dirty="0">
                <a:latin typeface="Times New Roman" panose="02020603050405020304" pitchFamily="18" charset="0"/>
              </a:rPr>
              <a:t>́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=</a:t>
            </a:r>
            <a:r>
              <a:rPr lang="de-DE" sz="1800" b="1" i="0" u="none" strike="noStrike" baseline="0" dirty="0" err="1">
                <a:latin typeface="Times New Roman,Bold"/>
              </a:rPr>
              <a:t>ɾʊ</a:t>
            </a:r>
            <a:r>
              <a:rPr lang="de-DE" sz="1800" b="1" i="0" u="none" strike="noStrike" baseline="0" dirty="0">
                <a:latin typeface="Times New Roman,Bold"/>
              </a:rPr>
              <a:t>̀  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báɾà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ɡɪ̀nná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dùɡùl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àɡ</a:t>
            </a:r>
            <a:r>
              <a:rPr lang="de-DE" dirty="0" err="1">
                <a:latin typeface="Times New Roman" panose="02020603050405020304" pitchFamily="18" charset="0"/>
              </a:rPr>
              <a:t>ɨ́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ɾ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       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kʊ̀lɔ̀k</a:t>
            </a:r>
            <a:r>
              <a:rPr lang="de-DE" dirty="0" err="1">
                <a:latin typeface="Times New Roman" panose="02020603050405020304" pitchFamily="18" charset="0"/>
              </a:rPr>
              <a:t>ʊ̀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lɔ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̀-Ø-j-n-</a:t>
            </a:r>
            <a:r>
              <a:rPr lang="de-DE" sz="1800" b="0" i="0" u="none" strike="noStrike" baseline="0" dirty="0" err="1">
                <a:latin typeface="Times New Roman" panose="02020603050405020304" pitchFamily="18" charset="0"/>
              </a:rPr>
              <a:t>nɪ</a:t>
            </a:r>
            <a:r>
              <a:rPr lang="de-DE" sz="1800" b="0" i="0" u="none" strike="noStrike" baseline="0" dirty="0">
                <a:latin typeface="Times New Roman" panose="02020603050405020304" pitchFamily="18" charset="0"/>
              </a:rPr>
              <a:t>́</a:t>
            </a:r>
          </a:p>
          <a:p>
            <a:pPr algn="l"/>
            <a:r>
              <a:rPr lang="en-US" dirty="0">
                <a:latin typeface="Times New Roman" panose="02020603050405020304" pitchFamily="18" charset="0"/>
              </a:rPr>
              <a:t>day   that=DAT  after   all        lion      donkey provoke-3.OBJ-3-LV-NEG</a:t>
            </a: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3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673</TotalTime>
  <Words>2099</Words>
  <Application>Microsoft Office PowerPoint</Application>
  <PresentationFormat>Широкоэкранный</PresentationFormat>
  <Paragraphs>504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Helvetica Neue</vt:lpstr>
      <vt:lpstr>Times New Roman</vt:lpstr>
      <vt:lpstr>Times New Roman,Bold</vt:lpstr>
      <vt:lpstr>Damask</vt:lpstr>
      <vt:lpstr>Язык тубу</vt:lpstr>
      <vt:lpstr>Презентация PowerPoint</vt:lpstr>
      <vt:lpstr>Презентация PowerPoint</vt:lpstr>
      <vt:lpstr>фонология согласные</vt:lpstr>
      <vt:lpstr>фонология гласные</vt:lpstr>
      <vt:lpstr>Тип выражения граммем аналитическая именная морфология</vt:lpstr>
      <vt:lpstr>Тип выражения граммем синтетическая глагольная морфология</vt:lpstr>
      <vt:lpstr>Тип выражения граммем синтетическая и аналитическая глагольная морфология</vt:lpstr>
      <vt:lpstr>Тип выражения граммем синтетическая и аналитическая глагольная морфология</vt:lpstr>
      <vt:lpstr>Характер морфемных границ</vt:lpstr>
      <vt:lpstr>Характер морфемных границ ПРИМЕРЫ ФУЗИИ</vt:lpstr>
      <vt:lpstr>Презентация PowerPoint</vt:lpstr>
      <vt:lpstr>Локус маркирования в предикации: двойное</vt:lpstr>
      <vt:lpstr>Локус маркирования в предикации: двойное</vt:lpstr>
      <vt:lpstr>Локус маркирования в предикации: двойное</vt:lpstr>
      <vt:lpstr>Локус маркирования  в посессивной ИГ: зависимостное</vt:lpstr>
      <vt:lpstr>Тип ролевой кодировкиː агентивно-пациентный (активный)</vt:lpstr>
      <vt:lpstr>Тип ролевой кодировкиː агентивно-пациентный (активный)</vt:lpstr>
      <vt:lpstr>Тип ролевой кодировкиː троичный?</vt:lpstr>
      <vt:lpstr>Базовый порядок слов - sov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тубу</dc:title>
  <dc:creator>Arkady Smirnov</dc:creator>
  <cp:lastModifiedBy>Arkady Smirnov</cp:lastModifiedBy>
  <cp:revision>9</cp:revision>
  <dcterms:created xsi:type="dcterms:W3CDTF">2021-10-05T17:46:56Z</dcterms:created>
  <dcterms:modified xsi:type="dcterms:W3CDTF">2021-10-20T12:02:13Z</dcterms:modified>
</cp:coreProperties>
</file>