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68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9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9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0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60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10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25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67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86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54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6FD2FEF-73EC-408D-9333-29083D5BC93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EC4E65F-0F0A-4DD0-A948-D2EF8A269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145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thnologue.com/language/ta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Татарский язык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Насырова Регина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29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Общая информация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95689" y="2093976"/>
            <a:ext cx="9195335" cy="1631216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Название:           </a:t>
            </a:r>
            <a:r>
              <a:rPr lang="ru-RU" sz="2000" dirty="0" smtClean="0"/>
              <a:t>татар </a:t>
            </a:r>
            <a:r>
              <a:rPr lang="ru-RU" sz="2000" dirty="0"/>
              <a:t>теле‎ (</a:t>
            </a:r>
            <a:r>
              <a:rPr lang="ru-RU" sz="2000" dirty="0" err="1"/>
              <a:t>tatar</a:t>
            </a:r>
            <a:r>
              <a:rPr lang="ru-RU" sz="2000" dirty="0"/>
              <a:t> </a:t>
            </a:r>
            <a:r>
              <a:rPr lang="ru-RU" sz="2000" dirty="0" err="1"/>
              <a:t>tele</a:t>
            </a:r>
            <a:r>
              <a:rPr lang="ru-RU" sz="2000" dirty="0"/>
              <a:t>), </a:t>
            </a:r>
            <a:r>
              <a:rPr lang="ru-RU" sz="2000" dirty="0" err="1"/>
              <a:t>татарча</a:t>
            </a:r>
            <a:r>
              <a:rPr lang="ru-RU" sz="2000" dirty="0"/>
              <a:t>‎ (</a:t>
            </a:r>
            <a:r>
              <a:rPr lang="ru-RU" sz="2000" dirty="0" err="1"/>
              <a:t>tatarça</a:t>
            </a:r>
            <a:r>
              <a:rPr lang="ru-RU" sz="2000" dirty="0"/>
              <a:t>)</a:t>
            </a:r>
            <a:endParaRPr lang="ru-RU" sz="2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790700" indent="-1790700"/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Диалекты:          </a:t>
            </a:r>
            <a:r>
              <a:rPr lang="ru-RU" sz="2000" dirty="0" smtClean="0"/>
              <a:t>казанский </a:t>
            </a:r>
            <a:r>
              <a:rPr lang="ru-RU" sz="2000" dirty="0"/>
              <a:t>(центральный), </a:t>
            </a:r>
            <a:r>
              <a:rPr lang="ru-RU" sz="2000" dirty="0" err="1"/>
              <a:t>мишарский</a:t>
            </a:r>
            <a:r>
              <a:rPr lang="ru-RU" sz="2000" dirty="0"/>
              <a:t> (западный), </a:t>
            </a:r>
            <a:r>
              <a:rPr lang="ru-RU" sz="2000" dirty="0" smtClean="0"/>
              <a:t>   сибирский </a:t>
            </a:r>
            <a:r>
              <a:rPr lang="ru-RU" sz="2000" dirty="0"/>
              <a:t>(восточный,  </a:t>
            </a:r>
            <a:r>
              <a:rPr lang="ru-RU" sz="2000" dirty="0" smtClean="0"/>
              <a:t>есть </a:t>
            </a:r>
            <a:r>
              <a:rPr lang="ru-RU" sz="2000" dirty="0"/>
              <a:t>исследователи, считающие этот диалект отдельным языком).</a:t>
            </a:r>
            <a:endParaRPr lang="ru-RU" sz="2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Письменность: </a:t>
            </a:r>
            <a:r>
              <a:rPr lang="ru-RU" sz="2000" dirty="0"/>
              <a:t>кириллица с 19 века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74" name="Picture 2" descr="https://fb.ru/misc/i/gallery/96415/272468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" t="20337" r="15912" b="14680"/>
          <a:stretch/>
        </p:blipFill>
        <p:spPr bwMode="auto">
          <a:xfrm>
            <a:off x="693020" y="3851749"/>
            <a:ext cx="3830854" cy="232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31466" y="4458035"/>
            <a:ext cx="4359558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Важное примечание: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≠ языку крымских татар</a:t>
            </a:r>
          </a:p>
        </p:txBody>
      </p:sp>
    </p:spTree>
    <p:extLst>
      <p:ext uri="{BB962C8B-B14F-4D97-AF65-F5344CB8AC3E}">
        <p14:creationId xmlns:p14="http://schemas.microsoft.com/office/powerpoint/2010/main" val="7763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Генеалогическая информация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263992" y="2678812"/>
            <a:ext cx="2653204" cy="760396"/>
            <a:chOff x="4186990" y="3381456"/>
            <a:chExt cx="2653204" cy="760396"/>
          </a:xfrm>
        </p:grpSpPr>
        <p:sp>
          <p:nvSpPr>
            <p:cNvPr id="6" name="Овал 5"/>
            <p:cNvSpPr/>
            <p:nvPr/>
          </p:nvSpPr>
          <p:spPr>
            <a:xfrm>
              <a:off x="4186990" y="3381456"/>
              <a:ext cx="2598821" cy="7603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376126" y="3576988"/>
              <a:ext cx="24640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«Алтайские языки»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001031" y="3026220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японский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931216" y="3059010"/>
            <a:ext cx="1304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корейский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175310" y="3606168"/>
            <a:ext cx="2822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Тунгусо-маньчжурские я.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263691" y="3606168"/>
            <a:ext cx="1799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Монгольские я.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6" idx="4"/>
          </p:cNvCxnSpPr>
          <p:nvPr/>
        </p:nvCxnSpPr>
        <p:spPr>
          <a:xfrm flipH="1">
            <a:off x="5563402" y="3439208"/>
            <a:ext cx="1" cy="9849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4683410" y="4324797"/>
            <a:ext cx="1948396" cy="50722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Тюркская с.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47798" y="449859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чувашский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2923060" y="4773654"/>
            <a:ext cx="1615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к</a:t>
            </a:r>
            <a:r>
              <a:rPr lang="ru-RU" dirty="0" err="1" smtClean="0"/>
              <a:t>арлукские</a:t>
            </a:r>
            <a:r>
              <a:rPr lang="ru-RU" dirty="0" smtClean="0"/>
              <a:t> я.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6862813" y="4509463"/>
            <a:ext cx="2293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ю</a:t>
            </a:r>
            <a:r>
              <a:rPr lang="ru-RU" dirty="0" smtClean="0"/>
              <a:t>жно-сибирские» я.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874633" y="4773654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огузские</a:t>
            </a:r>
            <a:r>
              <a:rPr lang="ru-RU" dirty="0" smtClean="0"/>
              <a:t> я.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019246" y="5056621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якутский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393341" y="5069813"/>
            <a:ext cx="1666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кыпчакские я.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5372955" y="5077787"/>
            <a:ext cx="1707766" cy="38191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 стрелкой 30"/>
          <p:cNvCxnSpPr>
            <a:stCxn id="21" idx="4"/>
            <a:endCxn id="30" idx="0"/>
          </p:cNvCxnSpPr>
          <p:nvPr/>
        </p:nvCxnSpPr>
        <p:spPr>
          <a:xfrm>
            <a:off x="5657608" y="4832018"/>
            <a:ext cx="569230" cy="2457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Группа 34"/>
          <p:cNvGrpSpPr/>
          <p:nvPr/>
        </p:nvGrpSpPr>
        <p:grpSpPr>
          <a:xfrm>
            <a:off x="6105305" y="5651421"/>
            <a:ext cx="1524160" cy="760396"/>
            <a:chOff x="4186990" y="3381456"/>
            <a:chExt cx="2653204" cy="760396"/>
          </a:xfrm>
        </p:grpSpPr>
        <p:sp>
          <p:nvSpPr>
            <p:cNvPr id="36" name="Овал 35"/>
            <p:cNvSpPr/>
            <p:nvPr/>
          </p:nvSpPr>
          <p:spPr>
            <a:xfrm>
              <a:off x="4186990" y="3381456"/>
              <a:ext cx="2598821" cy="7603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376126" y="3576988"/>
              <a:ext cx="24640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татарский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8" name="Прямая со стрелкой 37"/>
          <p:cNvCxnSpPr>
            <a:stCxn id="30" idx="4"/>
            <a:endCxn id="36" idx="0"/>
          </p:cNvCxnSpPr>
          <p:nvPr/>
        </p:nvCxnSpPr>
        <p:spPr>
          <a:xfrm>
            <a:off x="6226838" y="5459705"/>
            <a:ext cx="624927" cy="1917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65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Ареал распространения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eurasiangeopolitics.files.wordpress.com/2016/04/turklan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7955077" cy="51480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081345" y="1690688"/>
            <a:ext cx="2278551" cy="3785652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Распространен большей частью в Поволжье - центре европейской части России на Восточно-Европейской равнине, но встречается и в более восточных регионах.</a:t>
            </a:r>
          </a:p>
        </p:txBody>
      </p:sp>
    </p:spTree>
    <p:extLst>
      <p:ext uri="{BB962C8B-B14F-4D97-AF65-F5344CB8AC3E}">
        <p14:creationId xmlns:p14="http://schemas.microsoft.com/office/powerpoint/2010/main" val="35149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Социолингвистическая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6343323" cy="4031873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/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Число 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носителей в России – около 4,28 </a:t>
            </a:r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миллионов (в </a:t>
            </a:r>
            <a:r>
              <a:rPr lang="ru-RU" dirty="0" err="1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т.ч</a:t>
            </a:r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GB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L2)</a:t>
            </a:r>
          </a:p>
          <a:p>
            <a:pPr marL="0"/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Всего 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носителей </a:t>
            </a:r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мире примерно 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5,28 </a:t>
            </a:r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миллионов. </a:t>
            </a:r>
          </a:p>
          <a:p>
            <a:pPr marL="0"/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Национальный язык 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татар и </a:t>
            </a:r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государственный язык 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республики Татарстан, наравне с </a:t>
            </a:r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русским (Конституция РТ 1992 г.)</a:t>
            </a:r>
          </a:p>
          <a:p>
            <a:pPr marL="0"/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Однако 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2017-го года удалён из образовательных учреждений как обязательный предмет. </a:t>
            </a:r>
            <a:endParaRPr lang="ru-RU" dirty="0" smtClean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/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Помимо 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Татарстана, распространен  в Башкортостане, Удмуртии, Мордовии и других субъектах РФ, а также в Узбекистане, Киргизии и Туркменистане. </a:t>
            </a:r>
          </a:p>
        </p:txBody>
      </p:sp>
      <p:pic>
        <p:nvPicPr>
          <p:cNvPr id="4098" name="Picture 2" descr="http://detym.samddn.ru/images/%D0%A2%D0%B0%D1%82%D0%B0%D1%80%D1%8B/4_%D0%A2%D0%B0%D1%82%D0%B0%D1%80%D1%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171" y="2243229"/>
            <a:ext cx="4986188" cy="3788229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14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Русско-татарское двуязычие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5635752" cy="3170099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/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Татарский язык – второй по численности носителей национальный язык в РФ.</a:t>
            </a:r>
          </a:p>
          <a:p>
            <a:pPr marL="0"/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Абсолютное большинство носителей татарского как первого языка как минимум хорошо владеют русским. </a:t>
            </a:r>
            <a:endParaRPr lang="ru-RU" dirty="0" smtClean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/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городских 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татар характерно </a:t>
            </a:r>
            <a:r>
              <a:rPr lang="ru-RU" b="1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смешение кодов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когда предложение начинают на одном языке, а заканчивают на другом, или вставление речевых оборотов или слов другого </a:t>
            </a:r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языка.</a:t>
            </a:r>
            <a:endParaRPr lang="ru-RU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28872" y="3444847"/>
            <a:ext cx="484459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«звонит </a:t>
            </a:r>
            <a:r>
              <a:rPr lang="ru-RU" sz="2800" dirty="0" err="1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итәргә</a:t>
            </a:r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 ‘позвонить’</a:t>
            </a:r>
          </a:p>
          <a:p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букв. </a:t>
            </a:r>
            <a:r>
              <a:rPr lang="en-GB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</a:t>
            </a:r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звонит сделать</a:t>
            </a:r>
            <a:r>
              <a:rPr lang="en-GB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’</a:t>
            </a:r>
            <a:endParaRPr lang="ru-RU" sz="280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911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Типология. </a:t>
            </a:r>
            <a:r>
              <a:rPr lang="ru-RU" dirty="0" err="1" smtClean="0"/>
              <a:t>Синтетизм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3906" y="4410365"/>
            <a:ext cx="10254342" cy="1951303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Послелог </a:t>
            </a:r>
            <a:r>
              <a:rPr lang="ru-RU" sz="2800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  <a:r>
              <a:rPr lang="ru-RU" sz="2800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турында</a:t>
            </a:r>
            <a:r>
              <a:rPr lang="ru-RU" sz="2800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выражает значение предложного </a:t>
            </a:r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падежа: </a:t>
            </a:r>
            <a:r>
              <a:rPr lang="ru-RU" sz="2800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ял </a:t>
            </a:r>
            <a:r>
              <a:rPr lang="ru-RU" sz="2800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турында</a:t>
            </a:r>
            <a:r>
              <a:rPr lang="ru-RU" sz="2800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‘об отдыхе</a:t>
            </a:r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’</a:t>
            </a:r>
          </a:p>
          <a:p>
            <a:pPr marL="0" indent="0" algn="ctr">
              <a:buNone/>
            </a:pPr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Послелог -</a:t>
            </a:r>
            <a:r>
              <a:rPr lang="ru-RU" sz="2800" dirty="0" err="1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белəн</a:t>
            </a:r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инструмента или </a:t>
            </a:r>
            <a:r>
              <a:rPr lang="ru-RU" sz="2800" dirty="0" err="1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комитатива</a:t>
            </a:r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sz="2800" dirty="0" err="1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калəм</a:t>
            </a:r>
            <a:r>
              <a:rPr lang="ru-RU" sz="2800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белəн</a:t>
            </a:r>
            <a:r>
              <a:rPr lang="ru-RU" sz="2800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‘пером’, </a:t>
            </a:r>
            <a:r>
              <a:rPr lang="ru-RU" sz="2800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борыч</a:t>
            </a:r>
            <a:r>
              <a:rPr lang="ru-RU" sz="2800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белəн</a:t>
            </a:r>
            <a:r>
              <a:rPr lang="ru-RU" sz="2800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‘с перцем’.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56657" y="1872343"/>
            <a:ext cx="2449286" cy="8817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суффиксальный способ формообразования</a:t>
            </a:r>
            <a:endParaRPr lang="ru-RU" sz="2000" dirty="0"/>
          </a:p>
        </p:txBody>
      </p:sp>
      <p:cxnSp>
        <p:nvCxnSpPr>
          <p:cNvPr id="6" name="Прямая со стрелкой 5"/>
          <p:cNvCxnSpPr>
            <a:stCxn id="4" idx="3"/>
          </p:cNvCxnSpPr>
          <p:nvPr/>
        </p:nvCxnSpPr>
        <p:spPr>
          <a:xfrm>
            <a:off x="4005943" y="2313215"/>
            <a:ext cx="380999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452257" y="1874303"/>
            <a:ext cx="3222172" cy="8817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грамматические значения выражаются внутри словоформы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131626" y="1872342"/>
            <a:ext cx="2895600" cy="8817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Синтетический</a:t>
            </a:r>
            <a:endParaRPr lang="ru-RU" sz="20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7712528" y="2313214"/>
            <a:ext cx="380999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93228" y="3019400"/>
            <a:ext cx="1719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НО</a:t>
            </a:r>
            <a:endParaRPr lang="ru-RU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62854" y="3597853"/>
            <a:ext cx="6465681" cy="646331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indent="-182880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indent="-18288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>
                <a:solidFill>
                  <a:schemeClr val="dk1"/>
                </a:solidFill>
              </a:defRPr>
            </a:lvl2pPr>
            <a:lvl3pPr marL="731520" indent="-18288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>
                <a:solidFill>
                  <a:schemeClr val="dk1"/>
                </a:solidFill>
              </a:defRPr>
            </a:lvl3pPr>
            <a:lvl4pPr marL="1005840" indent="-18288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>
                <a:solidFill>
                  <a:schemeClr val="dk1"/>
                </a:solidFill>
              </a:defRPr>
            </a:lvl4pPr>
            <a:lvl5pPr marL="1280160" indent="-18288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>
                <a:solidFill>
                  <a:schemeClr val="dk1"/>
                </a:solidFill>
              </a:defRPr>
            </a:lvl5pPr>
            <a:lvl6pPr marL="1600000" indent="-22860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>
                <a:solidFill>
                  <a:schemeClr val="dk1"/>
                </a:solidFill>
              </a:defRPr>
            </a:lvl6pPr>
            <a:lvl7pPr marL="1900000" indent="-22860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>
                <a:solidFill>
                  <a:schemeClr val="dk1"/>
                </a:solidFill>
              </a:defRPr>
            </a:lvl7pPr>
            <a:lvl8pPr marL="2200000" indent="-22860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>
                <a:solidFill>
                  <a:schemeClr val="dk1"/>
                </a:solidFill>
              </a:defRPr>
            </a:lvl8pPr>
            <a:lvl9pPr marL="2500000" indent="-22860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Есть </a:t>
            </a:r>
            <a:r>
              <a:rPr lang="ru-RU" dirty="0" smtClean="0"/>
              <a:t>аналитические формы, например, падежные отношения могут быть выражены послелогом.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990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7" grpId="0" animBg="1"/>
      <p:bldP spid="10" grpId="0" animBg="1"/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Типология. агглютинация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62651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/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образование слов и форм происходит с помощью присоединения к корню словообразовательных и формообразующих аффиксов в определенной последовательности:</a:t>
            </a:r>
          </a:p>
          <a:p>
            <a:pPr marL="0"/>
            <a:r>
              <a:rPr lang="ru-RU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ат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-</a:t>
            </a:r>
            <a:r>
              <a:rPr lang="ru-RU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лы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-</a:t>
            </a:r>
            <a:r>
              <a:rPr lang="ru-RU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лар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-</a:t>
            </a:r>
            <a:r>
              <a:rPr lang="ru-RU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ыбыз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-га</a:t>
            </a:r>
          </a:p>
          <a:p>
            <a:pPr marL="0"/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‘конь’ ‘наличие’  -</a:t>
            </a:r>
            <a:r>
              <a:rPr lang="ru-RU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-принадлежность 1Pl  -</a:t>
            </a:r>
            <a:r>
              <a:rPr lang="ru-RU" dirty="0" err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</a:t>
            </a:r>
          </a:p>
          <a:p>
            <a:pPr marL="0"/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‘Нашим, которые имеют коней’</a:t>
            </a:r>
          </a:p>
          <a:p>
            <a:pPr marL="0"/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*Это направительный падеж, который по семантике близок к дательному. </a:t>
            </a:r>
          </a:p>
          <a:p>
            <a:pPr marL="0"/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общем случае аффиксы, присоединяемые к корню, однозначны, то есть выражают одну граммему. Однако есть исключение в виде глагольного аффикса, который кумулятивно выражает лицо и число: бара-м    </a:t>
            </a:r>
            <a:r>
              <a:rPr lang="en-GB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</a:t>
            </a:r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 иду</a:t>
            </a:r>
            <a:r>
              <a:rPr lang="en-GB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’</a:t>
            </a:r>
            <a:endParaRPr lang="ru-RU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/>
            <a:r>
              <a:rPr lang="ru-RU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                       идти -</a:t>
            </a:r>
            <a:r>
              <a:rPr lang="ru-RU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1sg</a:t>
            </a:r>
            <a:endParaRPr lang="ru-RU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41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654066" cy="1609344"/>
          </a:xfrm>
        </p:spPr>
        <p:txBody>
          <a:bodyPr/>
          <a:lstStyle/>
          <a:p>
            <a:r>
              <a:rPr lang="ru-RU" dirty="0" smtClean="0"/>
              <a:t>Тип маркирования. </a:t>
            </a:r>
            <a:r>
              <a:rPr lang="ru-RU" dirty="0" err="1" smtClean="0"/>
              <a:t>Посессивная</a:t>
            </a:r>
            <a:r>
              <a:rPr lang="ru-RU" dirty="0" smtClean="0"/>
              <a:t> ИГ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789" y="5813624"/>
            <a:ext cx="10058400" cy="92333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algn="ctr"/>
            <a:r>
              <a:rPr lang="ru-RU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Изафет 2-го типа отличается от 1-го тем, что в нем </a:t>
            </a:r>
            <a:r>
              <a:rPr lang="ru-RU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обладатель </a:t>
            </a:r>
            <a:r>
              <a:rPr lang="ru-RU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референциален</a:t>
            </a:r>
            <a:r>
              <a:rPr lang="ru-RU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 в то время как в 1-м обладатель выражен даже не совсем существительным, что видно по переводу «бала </a:t>
            </a:r>
            <a:r>
              <a:rPr lang="ru-RU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киеме</a:t>
            </a:r>
            <a:r>
              <a:rPr lang="ru-RU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».</a:t>
            </a:r>
            <a:endParaRPr lang="ru-RU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00600" y="2093976"/>
            <a:ext cx="2144486" cy="1019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Изафет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255" y="2649800"/>
            <a:ext cx="3701143" cy="3026228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суффиксальный (вершинное) -  существительное-определение в </a:t>
            </a:r>
            <a:r>
              <a:rPr lang="ru-RU" sz="2000" dirty="0" err="1" smtClean="0"/>
              <a:t>Им.п</a:t>
            </a:r>
            <a:r>
              <a:rPr lang="ru-RU" sz="2000" dirty="0" smtClean="0"/>
              <a:t>., а определяемое принимает аффикс принадлежности 3-го лица:</a:t>
            </a:r>
          </a:p>
          <a:p>
            <a:pPr algn="ctr"/>
            <a:r>
              <a:rPr lang="ru-RU" sz="2000" dirty="0" smtClean="0"/>
              <a:t> бала </a:t>
            </a:r>
            <a:r>
              <a:rPr lang="ru-RU" sz="2000" dirty="0" err="1" smtClean="0"/>
              <a:t>киеме</a:t>
            </a:r>
            <a:r>
              <a:rPr lang="ru-RU" sz="2000" dirty="0" smtClean="0"/>
              <a:t> ’дети одежда-его’ 'детская одежда’, </a:t>
            </a:r>
            <a:r>
              <a:rPr lang="ru-RU" sz="2000" dirty="0" err="1" smtClean="0"/>
              <a:t>урам</a:t>
            </a:r>
            <a:r>
              <a:rPr lang="ru-RU" sz="2000" dirty="0" smtClean="0"/>
              <a:t> </a:t>
            </a:r>
            <a:r>
              <a:rPr lang="ru-RU" sz="2000" dirty="0" err="1" smtClean="0"/>
              <a:t>башы</a:t>
            </a:r>
            <a:r>
              <a:rPr lang="ru-RU" sz="2000" dirty="0" smtClean="0"/>
              <a:t> ‘улица начало-</a:t>
            </a:r>
            <a:r>
              <a:rPr lang="ru-RU" sz="2000" smtClean="0"/>
              <a:t>ее’</a:t>
            </a:r>
            <a:r>
              <a:rPr lang="ru-RU" sz="2000" dirty="0" err="1" smtClean="0"/>
              <a:t>'начало</a:t>
            </a:r>
            <a:r>
              <a:rPr lang="ru-RU" sz="2000" dirty="0" smtClean="0"/>
              <a:t> улицы'.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293427" y="2649800"/>
            <a:ext cx="3701143" cy="3026228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двойной суффиксальный (двойное маркирование) -  Определяемое вновь с аффиксом принадлежности, а определение оформлено родительным падежом: </a:t>
            </a:r>
            <a:r>
              <a:rPr lang="ru-RU" sz="2000" dirty="0" err="1" smtClean="0"/>
              <a:t>әтинең</a:t>
            </a:r>
            <a:r>
              <a:rPr lang="ru-RU" sz="2000" dirty="0" smtClean="0"/>
              <a:t> </a:t>
            </a:r>
            <a:r>
              <a:rPr lang="ru-RU" sz="2000" dirty="0" err="1" smtClean="0"/>
              <a:t>машинасы</a:t>
            </a:r>
            <a:r>
              <a:rPr lang="ru-RU" sz="2000" dirty="0" smtClean="0"/>
              <a:t> ‘отца машина-его', </a:t>
            </a:r>
            <a:r>
              <a:rPr lang="ru-RU" sz="2000" dirty="0" err="1" smtClean="0"/>
              <a:t>өйнең</a:t>
            </a:r>
            <a:r>
              <a:rPr lang="ru-RU" sz="2000" dirty="0" smtClean="0"/>
              <a:t> </a:t>
            </a:r>
            <a:r>
              <a:rPr lang="ru-RU" sz="2000" dirty="0" err="1" smtClean="0"/>
              <a:t>түшәме</a:t>
            </a:r>
            <a:r>
              <a:rPr lang="ru-RU" sz="2000" dirty="0" smtClean="0"/>
              <a:t> ‘дома потолок-его'.</a:t>
            </a:r>
            <a:endParaRPr lang="ru-RU" sz="2000" dirty="0"/>
          </a:p>
        </p:txBody>
      </p:sp>
      <p:cxnSp>
        <p:nvCxnSpPr>
          <p:cNvPr id="8" name="Прямая со стрелкой 7"/>
          <p:cNvCxnSpPr>
            <a:stCxn id="4" idx="1"/>
            <a:endCxn id="5" idx="3"/>
          </p:cNvCxnSpPr>
          <p:nvPr/>
        </p:nvCxnSpPr>
        <p:spPr>
          <a:xfrm flipH="1">
            <a:off x="4343398" y="2603645"/>
            <a:ext cx="457202" cy="155926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4" idx="3"/>
            <a:endCxn id="6" idx="1"/>
          </p:cNvCxnSpPr>
          <p:nvPr/>
        </p:nvCxnSpPr>
        <p:spPr>
          <a:xfrm>
            <a:off x="6945086" y="2603645"/>
            <a:ext cx="348341" cy="155926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6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маркирования. Предикация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340428"/>
            <a:ext cx="8313638" cy="3145972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dk1"/>
                </a:solidFill>
              </a:rPr>
              <a:t>Двойное</a:t>
            </a:r>
            <a:r>
              <a:rPr lang="ru-RU" sz="2400" dirty="0">
                <a:solidFill>
                  <a:schemeClr val="dk1"/>
                </a:solidFill>
              </a:rPr>
              <a:t>, т.к. глагол согласуется по числу, лицу с актантом</a:t>
            </a:r>
          </a:p>
          <a:p>
            <a:pPr marL="0"/>
            <a:r>
              <a:rPr lang="en-US" sz="2400" dirty="0">
                <a:solidFill>
                  <a:schemeClr val="dk1"/>
                </a:solidFill>
              </a:rPr>
              <a:t>(1) </a:t>
            </a:r>
            <a:r>
              <a:rPr lang="ru-RU" sz="2400" dirty="0">
                <a:solidFill>
                  <a:schemeClr val="dk1"/>
                </a:solidFill>
              </a:rPr>
              <a:t>Мин</a:t>
            </a:r>
            <a:r>
              <a:rPr lang="en-US" sz="2400" dirty="0">
                <a:solidFill>
                  <a:schemeClr val="dk1"/>
                </a:solidFill>
              </a:rPr>
              <a:t>  </a:t>
            </a:r>
            <a:r>
              <a:rPr lang="ru-RU" sz="2400" dirty="0" smtClean="0">
                <a:solidFill>
                  <a:schemeClr val="dk1"/>
                </a:solidFill>
              </a:rPr>
              <a:t>        </a:t>
            </a:r>
            <a:r>
              <a:rPr lang="en-US" sz="2400" dirty="0" smtClean="0">
                <a:solidFill>
                  <a:schemeClr val="dk1"/>
                </a:solidFill>
              </a:rPr>
              <a:t>a-</a:t>
            </a:r>
            <a:r>
              <a:rPr lang="ru-RU" sz="2400" dirty="0" err="1">
                <a:solidFill>
                  <a:schemeClr val="dk1"/>
                </a:solidFill>
              </a:rPr>
              <a:t>ны</a:t>
            </a:r>
            <a:r>
              <a:rPr lang="en-US" sz="2400" dirty="0">
                <a:solidFill>
                  <a:schemeClr val="dk1"/>
                </a:solidFill>
              </a:rPr>
              <a:t>           </a:t>
            </a:r>
            <a:r>
              <a:rPr lang="ru-RU" sz="2400" dirty="0" err="1">
                <a:solidFill>
                  <a:schemeClr val="dk1"/>
                </a:solidFill>
              </a:rPr>
              <a:t>күр</a:t>
            </a:r>
            <a:r>
              <a:rPr lang="en-US" sz="2400" dirty="0">
                <a:solidFill>
                  <a:schemeClr val="dk1"/>
                </a:solidFill>
              </a:rPr>
              <a:t>-</a:t>
            </a:r>
            <a:r>
              <a:rPr lang="ru-RU" sz="2400" dirty="0">
                <a:solidFill>
                  <a:schemeClr val="dk1"/>
                </a:solidFill>
              </a:rPr>
              <a:t>де</a:t>
            </a:r>
            <a:r>
              <a:rPr lang="en-US" sz="2400" dirty="0">
                <a:solidFill>
                  <a:schemeClr val="dk1"/>
                </a:solidFill>
              </a:rPr>
              <a:t>-</a:t>
            </a:r>
            <a:r>
              <a:rPr lang="ru-RU" sz="2400" dirty="0">
                <a:solidFill>
                  <a:schemeClr val="dk1"/>
                </a:solidFill>
              </a:rPr>
              <a:t>м.</a:t>
            </a:r>
          </a:p>
          <a:p>
            <a:pPr marL="0"/>
            <a:r>
              <a:rPr lang="en-US" sz="2400" dirty="0">
                <a:solidFill>
                  <a:schemeClr val="dk1"/>
                </a:solidFill>
              </a:rPr>
              <a:t>   </a:t>
            </a:r>
            <a:r>
              <a:rPr lang="ru-RU" sz="2400" dirty="0" smtClean="0">
                <a:solidFill>
                  <a:schemeClr val="dk1"/>
                </a:solidFill>
              </a:rPr>
              <a:t>я</a:t>
            </a:r>
            <a:r>
              <a:rPr lang="en-US" sz="2400" dirty="0" smtClean="0">
                <a:solidFill>
                  <a:schemeClr val="dk1"/>
                </a:solidFill>
              </a:rPr>
              <a:t>.nom </a:t>
            </a:r>
            <a:r>
              <a:rPr lang="ru-RU" sz="2400" dirty="0" smtClean="0">
                <a:solidFill>
                  <a:schemeClr val="dk1"/>
                </a:solidFill>
              </a:rPr>
              <a:t>он(а)</a:t>
            </a:r>
            <a:r>
              <a:rPr lang="en-US" sz="2400" dirty="0" smtClean="0">
                <a:solidFill>
                  <a:schemeClr val="dk1"/>
                </a:solidFill>
              </a:rPr>
              <a:t>-</a:t>
            </a:r>
            <a:r>
              <a:rPr lang="en-US" sz="2400" dirty="0" err="1" smtClean="0">
                <a:solidFill>
                  <a:schemeClr val="dk1"/>
                </a:solidFill>
              </a:rPr>
              <a:t>acc</a:t>
            </a:r>
            <a:r>
              <a:rPr lang="en-US" sz="2400" dirty="0" smtClean="0">
                <a:solidFill>
                  <a:schemeClr val="dk1"/>
                </a:solidFill>
              </a:rPr>
              <a:t>   </a:t>
            </a:r>
            <a:r>
              <a:rPr lang="ru-RU" sz="2400" dirty="0" smtClean="0">
                <a:solidFill>
                  <a:schemeClr val="dk1"/>
                </a:solidFill>
              </a:rPr>
              <a:t>видеть</a:t>
            </a:r>
            <a:r>
              <a:rPr lang="en-US" sz="2400" dirty="0" smtClean="0">
                <a:solidFill>
                  <a:schemeClr val="dk1"/>
                </a:solidFill>
              </a:rPr>
              <a:t>-pst-1sg  ‘</a:t>
            </a:r>
            <a:r>
              <a:rPr lang="ru-RU" sz="2400" dirty="0" smtClean="0">
                <a:solidFill>
                  <a:schemeClr val="dk1"/>
                </a:solidFill>
              </a:rPr>
              <a:t>Я ее</a:t>
            </a:r>
            <a:r>
              <a:rPr lang="en-GB" sz="2400" dirty="0" smtClean="0">
                <a:solidFill>
                  <a:schemeClr val="dk1"/>
                </a:solidFill>
              </a:rPr>
              <a:t>/</a:t>
            </a:r>
            <a:r>
              <a:rPr lang="ru-RU" sz="2400" dirty="0" smtClean="0">
                <a:solidFill>
                  <a:schemeClr val="dk1"/>
                </a:solidFill>
              </a:rPr>
              <a:t>его видел</a:t>
            </a:r>
            <a:r>
              <a:rPr lang="en-US" sz="2400" dirty="0" smtClean="0">
                <a:solidFill>
                  <a:schemeClr val="dk1"/>
                </a:solidFill>
              </a:rPr>
              <a:t>.’ </a:t>
            </a:r>
            <a:endParaRPr lang="ru-RU" sz="2400" dirty="0">
              <a:solidFill>
                <a:schemeClr val="dk1"/>
              </a:solidFill>
            </a:endParaRPr>
          </a:p>
          <a:p>
            <a:pPr marL="0"/>
            <a:r>
              <a:rPr lang="en-US" sz="2400" dirty="0">
                <a:solidFill>
                  <a:schemeClr val="dk1"/>
                </a:solidFill>
              </a:rPr>
              <a:t>(2) </a:t>
            </a:r>
            <a:r>
              <a:rPr lang="ru-RU" sz="2400" dirty="0" err="1">
                <a:solidFill>
                  <a:schemeClr val="dk1"/>
                </a:solidFill>
              </a:rPr>
              <a:t>Син</a:t>
            </a:r>
            <a:r>
              <a:rPr lang="en-US" sz="2400" dirty="0">
                <a:solidFill>
                  <a:schemeClr val="dk1"/>
                </a:solidFill>
              </a:rPr>
              <a:t>     </a:t>
            </a:r>
            <a:r>
              <a:rPr lang="ru-RU" sz="2400" dirty="0" smtClean="0">
                <a:solidFill>
                  <a:schemeClr val="dk1"/>
                </a:solidFill>
              </a:rPr>
              <a:t> </a:t>
            </a:r>
            <a:r>
              <a:rPr lang="en-US" sz="2400" dirty="0" smtClean="0">
                <a:solidFill>
                  <a:schemeClr val="dk1"/>
                </a:solidFill>
              </a:rPr>
              <a:t> </a:t>
            </a:r>
            <a:r>
              <a:rPr lang="ru-RU" sz="2400" dirty="0" smtClean="0">
                <a:solidFill>
                  <a:schemeClr val="dk1"/>
                </a:solidFill>
              </a:rPr>
              <a:t>   кил</a:t>
            </a:r>
            <a:r>
              <a:rPr lang="en-US" sz="2400" dirty="0" smtClean="0">
                <a:solidFill>
                  <a:schemeClr val="dk1"/>
                </a:solidFill>
              </a:rPr>
              <a:t>-</a:t>
            </a:r>
            <a:r>
              <a:rPr lang="ru-RU" sz="2400" dirty="0">
                <a:solidFill>
                  <a:schemeClr val="dk1"/>
                </a:solidFill>
              </a:rPr>
              <a:t>д</a:t>
            </a:r>
            <a:r>
              <a:rPr lang="en-US" sz="2400" dirty="0" smtClean="0">
                <a:solidFill>
                  <a:schemeClr val="dk1"/>
                </a:solidFill>
              </a:rPr>
              <a:t>e-</a:t>
            </a:r>
            <a:r>
              <a:rPr lang="ru-RU" sz="2400" dirty="0">
                <a:solidFill>
                  <a:schemeClr val="dk1"/>
                </a:solidFill>
              </a:rPr>
              <a:t>ң</a:t>
            </a:r>
            <a:r>
              <a:rPr lang="en-US" sz="2400" dirty="0">
                <a:solidFill>
                  <a:schemeClr val="dk1"/>
                </a:solidFill>
              </a:rPr>
              <a:t>. </a:t>
            </a:r>
            <a:endParaRPr lang="ru-RU" sz="24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ru-RU" sz="2400" dirty="0" smtClean="0"/>
              <a:t>   т</a:t>
            </a:r>
            <a:r>
              <a:rPr lang="ru-RU" sz="2400" dirty="0" smtClean="0">
                <a:solidFill>
                  <a:schemeClr val="dk1"/>
                </a:solidFill>
              </a:rPr>
              <a:t>ы</a:t>
            </a:r>
            <a:r>
              <a:rPr lang="en-US" sz="2400" dirty="0" smtClean="0">
                <a:solidFill>
                  <a:schemeClr val="dk1"/>
                </a:solidFill>
              </a:rPr>
              <a:t>.nom </a:t>
            </a:r>
            <a:r>
              <a:rPr lang="ru-RU" sz="2400" dirty="0" smtClean="0">
                <a:solidFill>
                  <a:schemeClr val="dk1"/>
                </a:solidFill>
              </a:rPr>
              <a:t>прийти</a:t>
            </a:r>
            <a:r>
              <a:rPr lang="en-US" sz="2400" dirty="0" smtClean="0">
                <a:solidFill>
                  <a:schemeClr val="dk1"/>
                </a:solidFill>
              </a:rPr>
              <a:t>-pst-2sg ‘</a:t>
            </a:r>
            <a:r>
              <a:rPr lang="ru-RU" sz="2400" dirty="0" smtClean="0">
                <a:solidFill>
                  <a:schemeClr val="dk1"/>
                </a:solidFill>
              </a:rPr>
              <a:t>Ты пришла</a:t>
            </a:r>
            <a:r>
              <a:rPr lang="en-GB" sz="2400" dirty="0" smtClean="0">
                <a:solidFill>
                  <a:schemeClr val="dk1"/>
                </a:solidFill>
              </a:rPr>
              <a:t>/</a:t>
            </a:r>
            <a:r>
              <a:rPr lang="ru-RU" sz="2400" dirty="0" smtClean="0">
                <a:solidFill>
                  <a:schemeClr val="dk1"/>
                </a:solidFill>
              </a:rPr>
              <a:t>пришёл</a:t>
            </a:r>
            <a:r>
              <a:rPr lang="en-US" sz="2400" dirty="0" smtClean="0">
                <a:solidFill>
                  <a:schemeClr val="dk1"/>
                </a:solidFill>
              </a:rPr>
              <a:t>.’ </a:t>
            </a:r>
            <a:endParaRPr lang="ru-RU" sz="2400" dirty="0">
              <a:solidFill>
                <a:schemeClr val="dk1"/>
              </a:solidFill>
            </a:endParaRPr>
          </a:p>
          <a:p>
            <a:pPr marL="0"/>
            <a:endParaRPr lang="ru-RU" sz="2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15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ролевой кодировки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958123"/>
            <a:ext cx="10058400" cy="4050792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dk1"/>
                </a:solidFill>
              </a:rPr>
              <a:t>ул</a:t>
            </a:r>
            <a:r>
              <a:rPr lang="ru-RU" sz="2400" dirty="0">
                <a:solidFill>
                  <a:schemeClr val="dk1"/>
                </a:solidFill>
              </a:rPr>
              <a:t>            курка                  </a:t>
            </a:r>
            <a:r>
              <a:rPr lang="en-GB" sz="2400" dirty="0">
                <a:solidFill>
                  <a:schemeClr val="dk1"/>
                </a:solidFill>
              </a:rPr>
              <a:t>‘</a:t>
            </a:r>
            <a:r>
              <a:rPr lang="ru-RU" sz="2400" dirty="0">
                <a:solidFill>
                  <a:schemeClr val="dk1"/>
                </a:solidFill>
              </a:rPr>
              <a:t>он</a:t>
            </a:r>
            <a:r>
              <a:rPr lang="en-GB" sz="2400" dirty="0">
                <a:solidFill>
                  <a:schemeClr val="dk1"/>
                </a:solidFill>
              </a:rPr>
              <a:t>/</a:t>
            </a:r>
            <a:r>
              <a:rPr lang="ru-RU" sz="2400" dirty="0">
                <a:solidFill>
                  <a:schemeClr val="dk1"/>
                </a:solidFill>
              </a:rPr>
              <a:t>она боится</a:t>
            </a:r>
            <a:r>
              <a:rPr lang="en-GB" sz="2400" dirty="0">
                <a:solidFill>
                  <a:schemeClr val="dk1"/>
                </a:solidFill>
              </a:rPr>
              <a:t>’</a:t>
            </a:r>
            <a:endParaRPr lang="ru-RU" sz="24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dk1"/>
                </a:solidFill>
              </a:rPr>
              <a:t>Nom.3Sg   бояться 3Sg</a:t>
            </a:r>
          </a:p>
          <a:p>
            <a:pPr marL="0" indent="0">
              <a:buNone/>
            </a:pPr>
            <a:r>
              <a:rPr lang="ru-RU" sz="2400" dirty="0" err="1">
                <a:solidFill>
                  <a:schemeClr val="dk1"/>
                </a:solidFill>
              </a:rPr>
              <a:t>ул</a:t>
            </a:r>
            <a:r>
              <a:rPr lang="ru-RU" sz="2400" dirty="0">
                <a:solidFill>
                  <a:schemeClr val="dk1"/>
                </a:solidFill>
              </a:rPr>
              <a:t>            </a:t>
            </a:r>
            <a:r>
              <a:rPr lang="ru-RU" sz="2400" dirty="0" err="1">
                <a:solidFill>
                  <a:schemeClr val="dk1"/>
                </a:solidFill>
              </a:rPr>
              <a:t>китте</a:t>
            </a:r>
            <a:r>
              <a:rPr lang="ru-RU" sz="2400" dirty="0">
                <a:solidFill>
                  <a:schemeClr val="dk1"/>
                </a:solidFill>
              </a:rPr>
              <a:t>                   </a:t>
            </a:r>
            <a:r>
              <a:rPr lang="en-GB" sz="2400" dirty="0">
                <a:solidFill>
                  <a:schemeClr val="dk1"/>
                </a:solidFill>
              </a:rPr>
              <a:t>‘</a:t>
            </a:r>
            <a:r>
              <a:rPr lang="ru-RU" sz="2400" dirty="0">
                <a:solidFill>
                  <a:schemeClr val="dk1"/>
                </a:solidFill>
              </a:rPr>
              <a:t>он уехал</a:t>
            </a:r>
            <a:r>
              <a:rPr lang="en-GB" sz="2400" dirty="0">
                <a:solidFill>
                  <a:schemeClr val="dk1"/>
                </a:solidFill>
              </a:rPr>
              <a:t>’ ‘</a:t>
            </a:r>
            <a:r>
              <a:rPr lang="ru-RU" sz="2400" dirty="0">
                <a:solidFill>
                  <a:schemeClr val="dk1"/>
                </a:solidFill>
              </a:rPr>
              <a:t>она уехала</a:t>
            </a:r>
            <a:r>
              <a:rPr lang="en-GB" sz="2400" dirty="0">
                <a:solidFill>
                  <a:schemeClr val="dk1"/>
                </a:solidFill>
              </a:rPr>
              <a:t>’</a:t>
            </a:r>
            <a:endParaRPr lang="ru-RU" sz="24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dk1"/>
                </a:solidFill>
              </a:rPr>
              <a:t>Nom.3Sg   уехать 3Sg</a:t>
            </a:r>
          </a:p>
          <a:p>
            <a:pPr marL="0" indent="0">
              <a:buNone/>
            </a:pPr>
            <a:r>
              <a:rPr lang="ru-RU" sz="2400" dirty="0" err="1">
                <a:solidFill>
                  <a:schemeClr val="dk1"/>
                </a:solidFill>
              </a:rPr>
              <a:t>ул</a:t>
            </a:r>
            <a:r>
              <a:rPr lang="ru-RU" sz="2400" dirty="0">
                <a:solidFill>
                  <a:schemeClr val="dk1"/>
                </a:solidFill>
              </a:rPr>
              <a:t>          </a:t>
            </a:r>
            <a:r>
              <a:rPr lang="en-GB" sz="2400" dirty="0" smtClean="0">
                <a:solidFill>
                  <a:schemeClr val="dk1"/>
                </a:solidFill>
              </a:rPr>
              <a:t>    </a:t>
            </a:r>
            <a:r>
              <a:rPr lang="ru-RU" sz="2400" dirty="0" smtClean="0">
                <a:solidFill>
                  <a:schemeClr val="dk1"/>
                </a:solidFill>
              </a:rPr>
              <a:t>   </a:t>
            </a:r>
            <a:r>
              <a:rPr lang="ru-RU" sz="2400" dirty="0" err="1">
                <a:solidFill>
                  <a:schemeClr val="dk1"/>
                </a:solidFill>
              </a:rPr>
              <a:t>малай-ны</a:t>
            </a:r>
            <a:r>
              <a:rPr lang="ru-RU" sz="2400" dirty="0">
                <a:solidFill>
                  <a:schemeClr val="dk1"/>
                </a:solidFill>
              </a:rPr>
              <a:t>      </a:t>
            </a:r>
            <a:r>
              <a:rPr lang="ru-RU" sz="2400" dirty="0" err="1">
                <a:solidFill>
                  <a:schemeClr val="dk1"/>
                </a:solidFill>
              </a:rPr>
              <a:t>куркыткан</a:t>
            </a:r>
            <a:r>
              <a:rPr lang="ru-RU" sz="2400" dirty="0">
                <a:solidFill>
                  <a:schemeClr val="dk1"/>
                </a:solidFill>
              </a:rPr>
              <a:t>  </a:t>
            </a:r>
            <a:r>
              <a:rPr lang="en-GB" sz="2400" dirty="0">
                <a:solidFill>
                  <a:schemeClr val="dk1"/>
                </a:solidFill>
              </a:rPr>
              <a:t>‘</a:t>
            </a:r>
            <a:r>
              <a:rPr lang="ru-RU" sz="2400" dirty="0">
                <a:solidFill>
                  <a:schemeClr val="dk1"/>
                </a:solidFill>
              </a:rPr>
              <a:t>она испугала мальчика</a:t>
            </a:r>
            <a:r>
              <a:rPr lang="en-US" sz="2400" dirty="0">
                <a:solidFill>
                  <a:schemeClr val="dk1"/>
                </a:solidFill>
              </a:rPr>
              <a:t>’ ‘</a:t>
            </a:r>
            <a:r>
              <a:rPr lang="ru-RU" sz="2400" dirty="0">
                <a:solidFill>
                  <a:schemeClr val="dk1"/>
                </a:solidFill>
              </a:rPr>
              <a:t>он                    Nom.3Sg   мальчик-</a:t>
            </a:r>
            <a:r>
              <a:rPr lang="ru-RU" sz="2400" dirty="0" err="1">
                <a:solidFill>
                  <a:schemeClr val="dk1"/>
                </a:solidFill>
              </a:rPr>
              <a:t>Acc</a:t>
            </a:r>
            <a:r>
              <a:rPr lang="ru-RU" sz="2400" dirty="0">
                <a:solidFill>
                  <a:schemeClr val="dk1"/>
                </a:solidFill>
              </a:rPr>
              <a:t>  испугал                               </a:t>
            </a:r>
            <a:r>
              <a:rPr lang="ru-RU" sz="2400" dirty="0" err="1">
                <a:solidFill>
                  <a:schemeClr val="dk1"/>
                </a:solidFill>
              </a:rPr>
              <a:t>испугал</a:t>
            </a:r>
            <a:r>
              <a:rPr lang="ru-RU" sz="2400" dirty="0">
                <a:solidFill>
                  <a:schemeClr val="dk1"/>
                </a:solidFill>
              </a:rPr>
              <a:t> мальчика</a:t>
            </a:r>
            <a:r>
              <a:rPr lang="en-US" sz="2400" dirty="0">
                <a:solidFill>
                  <a:schemeClr val="dk1"/>
                </a:solidFill>
              </a:rPr>
              <a:t>’</a:t>
            </a:r>
            <a:endParaRPr lang="ru-RU" sz="24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ru-RU" sz="2400" dirty="0" err="1"/>
              <a:t>А</a:t>
            </a:r>
            <a:r>
              <a:rPr lang="ru-RU" sz="2400" dirty="0" err="1" smtClean="0">
                <a:solidFill>
                  <a:schemeClr val="dk1"/>
                </a:solidFill>
              </a:rPr>
              <a:t>генс</a:t>
            </a:r>
            <a:r>
              <a:rPr lang="ru-RU" sz="2400" dirty="0" smtClean="0">
                <a:solidFill>
                  <a:schemeClr val="dk1"/>
                </a:solidFill>
              </a:rPr>
              <a:t> </a:t>
            </a:r>
            <a:r>
              <a:rPr lang="ru-RU" sz="2400" dirty="0">
                <a:solidFill>
                  <a:schemeClr val="dk1"/>
                </a:solidFill>
              </a:rPr>
              <a:t>двухместного глагола и единственный актант одноместного кодируются одинаково -</a:t>
            </a:r>
            <a:r>
              <a:rPr lang="en-GB" sz="2400" dirty="0">
                <a:solidFill>
                  <a:schemeClr val="dk1"/>
                </a:solidFill>
              </a:rPr>
              <a:t>&gt;</a:t>
            </a:r>
            <a:r>
              <a:rPr lang="ru-RU" sz="2400" dirty="0">
                <a:solidFill>
                  <a:schemeClr val="dk1"/>
                </a:solidFill>
              </a:rPr>
              <a:t>  </a:t>
            </a:r>
            <a:r>
              <a:rPr lang="ru-RU" sz="2400" dirty="0" err="1">
                <a:solidFill>
                  <a:schemeClr val="dk1"/>
                </a:solidFill>
              </a:rPr>
              <a:t>аккузативный</a:t>
            </a:r>
            <a:r>
              <a:rPr lang="ru-RU" sz="2400" dirty="0">
                <a:solidFill>
                  <a:schemeClr val="dk1"/>
                </a:solidFill>
              </a:rPr>
              <a:t> тип ролевой кодировки</a:t>
            </a:r>
            <a:r>
              <a:rPr lang="ru-RU" sz="2400" dirty="0" smtClean="0">
                <a:solidFill>
                  <a:schemeClr val="dk1"/>
                </a:solidFill>
              </a:rPr>
              <a:t>.</a:t>
            </a:r>
            <a:endParaRPr lang="ru-RU" sz="2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Типология. </a:t>
            </a:r>
            <a:r>
              <a:rPr lang="en-GB" dirty="0" smtClean="0"/>
              <a:t>SOV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6397752" cy="4050792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dk1"/>
                </a:solidFill>
              </a:rPr>
              <a:t>мин </a:t>
            </a:r>
            <a:r>
              <a:rPr lang="ru-RU" sz="2800" dirty="0" err="1">
                <a:solidFill>
                  <a:schemeClr val="dk1"/>
                </a:solidFill>
              </a:rPr>
              <a:t>алма</a:t>
            </a:r>
            <a:r>
              <a:rPr lang="ru-RU" sz="2800" dirty="0">
                <a:solidFill>
                  <a:schemeClr val="dk1"/>
                </a:solidFill>
              </a:rPr>
              <a:t>      </a:t>
            </a:r>
            <a:r>
              <a:rPr lang="ru-RU" sz="2800" dirty="0" err="1">
                <a:solidFill>
                  <a:schemeClr val="dk1"/>
                </a:solidFill>
              </a:rPr>
              <a:t>ашыйм</a:t>
            </a:r>
            <a:endParaRPr lang="ru-RU" sz="28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dk1"/>
                </a:solidFill>
              </a:rPr>
              <a:t>я       яблоко  ем</a:t>
            </a:r>
          </a:p>
          <a:p>
            <a:pPr marL="0" indent="0">
              <a:buNone/>
            </a:pPr>
            <a:r>
              <a:rPr lang="ru-RU" sz="2800" dirty="0" err="1">
                <a:solidFill>
                  <a:schemeClr val="dk1"/>
                </a:solidFill>
              </a:rPr>
              <a:t>ул</a:t>
            </a:r>
            <a:r>
              <a:rPr lang="ru-RU" sz="2800" dirty="0">
                <a:solidFill>
                  <a:schemeClr val="dk1"/>
                </a:solidFill>
              </a:rPr>
              <a:t>          </a:t>
            </a:r>
            <a:r>
              <a:rPr lang="en-GB" sz="2800" dirty="0">
                <a:solidFill>
                  <a:schemeClr val="dk1"/>
                </a:solidFill>
              </a:rPr>
              <a:t>    </a:t>
            </a:r>
            <a:r>
              <a:rPr lang="ru-RU" sz="2800" dirty="0">
                <a:solidFill>
                  <a:schemeClr val="dk1"/>
                </a:solidFill>
              </a:rPr>
              <a:t>   </a:t>
            </a:r>
            <a:r>
              <a:rPr lang="ru-RU" sz="2800" dirty="0" err="1">
                <a:solidFill>
                  <a:schemeClr val="dk1"/>
                </a:solidFill>
              </a:rPr>
              <a:t>малай-ны</a:t>
            </a:r>
            <a:r>
              <a:rPr lang="ru-RU" sz="2800" dirty="0">
                <a:solidFill>
                  <a:schemeClr val="dk1"/>
                </a:solidFill>
              </a:rPr>
              <a:t>      </a:t>
            </a:r>
            <a:r>
              <a:rPr lang="ru-RU" sz="2800" dirty="0" err="1">
                <a:solidFill>
                  <a:schemeClr val="dk1"/>
                </a:solidFill>
              </a:rPr>
              <a:t>куркыткан</a:t>
            </a:r>
            <a:r>
              <a:rPr lang="ru-RU" sz="2800" dirty="0">
                <a:solidFill>
                  <a:schemeClr val="dk1"/>
                </a:solidFill>
              </a:rPr>
              <a:t>  </a:t>
            </a:r>
            <a:endParaRPr lang="ru-RU" sz="2800" dirty="0" smtClean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dk1"/>
                </a:solidFill>
              </a:rPr>
              <a:t>Nom.3Sg   </a:t>
            </a:r>
            <a:r>
              <a:rPr lang="ru-RU" sz="2800" dirty="0">
                <a:solidFill>
                  <a:schemeClr val="dk1"/>
                </a:solidFill>
              </a:rPr>
              <a:t>мальчик-</a:t>
            </a:r>
            <a:r>
              <a:rPr lang="ru-RU" sz="2800" dirty="0" err="1">
                <a:solidFill>
                  <a:schemeClr val="dk1"/>
                </a:solidFill>
              </a:rPr>
              <a:t>Acc</a:t>
            </a:r>
            <a:r>
              <a:rPr lang="ru-RU" sz="2800" dirty="0">
                <a:solidFill>
                  <a:schemeClr val="dk1"/>
                </a:solidFill>
              </a:rPr>
              <a:t>  испугал                               </a:t>
            </a:r>
            <a:r>
              <a:rPr lang="en-GB" sz="2800" dirty="0" smtClean="0">
                <a:solidFill>
                  <a:schemeClr val="dk1"/>
                </a:solidFill>
              </a:rPr>
              <a:t> </a:t>
            </a:r>
          </a:p>
          <a:p>
            <a:pPr marL="0" indent="0">
              <a:buNone/>
            </a:pPr>
            <a:r>
              <a:rPr lang="en-GB" sz="2800" dirty="0" smtClean="0"/>
              <a:t>‘</a:t>
            </a:r>
            <a:r>
              <a:rPr lang="ru-RU" sz="2800" dirty="0"/>
              <a:t>она испугала мальчика</a:t>
            </a:r>
            <a:r>
              <a:rPr lang="en-US" sz="2800" dirty="0"/>
              <a:t>’ </a:t>
            </a:r>
            <a:r>
              <a:rPr lang="en-GB" sz="2800" dirty="0" smtClean="0"/>
              <a:t>/</a:t>
            </a:r>
            <a:r>
              <a:rPr lang="en-US" sz="2800" dirty="0" smtClean="0"/>
              <a:t>‘</a:t>
            </a:r>
            <a:r>
              <a:rPr lang="ru-RU" sz="2800" dirty="0"/>
              <a:t>он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dk1"/>
                </a:solidFill>
              </a:rPr>
              <a:t>испугал </a:t>
            </a:r>
            <a:r>
              <a:rPr lang="ru-RU" sz="2800" dirty="0">
                <a:solidFill>
                  <a:schemeClr val="dk1"/>
                </a:solidFill>
              </a:rPr>
              <a:t>мальчика</a:t>
            </a:r>
            <a:r>
              <a:rPr lang="en-US" sz="2800" dirty="0" smtClean="0">
                <a:solidFill>
                  <a:schemeClr val="dk1"/>
                </a:solidFill>
              </a:rPr>
              <a:t>’</a:t>
            </a:r>
            <a:endParaRPr lang="ru-RU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78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Падежная система</a:t>
            </a:r>
            <a:endParaRPr lang="ru-RU" dirty="0"/>
          </a:p>
        </p:txBody>
      </p:sp>
      <p:pic>
        <p:nvPicPr>
          <p:cNvPr id="4" name="Объект 3" descr="http://stendprim.ru/assets/mgr/images/Nashy_raboty/Shkolnye-stendy/Stendy-s-simvolikoi-regionov-Rossii/%D0%A8%D0%9A%20-422%20%D1%82%D0%B0%D1%82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7223" r="6772" b="11648"/>
          <a:stretch/>
        </p:blipFill>
        <p:spPr bwMode="auto">
          <a:xfrm>
            <a:off x="838200" y="1785365"/>
            <a:ext cx="7396182" cy="4085347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420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591" y="219343"/>
            <a:ext cx="10058400" cy="1609344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Фонологические особенности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371" y="3253522"/>
            <a:ext cx="10831285" cy="405079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altLang="ru-RU" dirty="0" smtClean="0"/>
              <a:t>3.</a:t>
            </a:r>
            <a:r>
              <a:rPr lang="ru-RU" altLang="ru-RU" dirty="0" smtClean="0">
                <a:solidFill>
                  <a:schemeClr val="dk1"/>
                </a:solidFill>
              </a:rPr>
              <a:t>в </a:t>
            </a:r>
            <a:r>
              <a:rPr lang="ru-RU" altLang="ru-RU" dirty="0">
                <a:solidFill>
                  <a:schemeClr val="dk1"/>
                </a:solidFill>
              </a:rPr>
              <a:t>татарском языке гласные составляют пары по твердости и мягкости, поэтому если основа имеет признак +</a:t>
            </a:r>
            <a:r>
              <a:rPr lang="ru-RU" altLang="ru-RU" dirty="0" err="1">
                <a:solidFill>
                  <a:schemeClr val="dk1"/>
                </a:solidFill>
              </a:rPr>
              <a:t>front</a:t>
            </a:r>
            <a:r>
              <a:rPr lang="ru-RU" altLang="ru-RU" dirty="0">
                <a:solidFill>
                  <a:schemeClr val="dk1"/>
                </a:solidFill>
              </a:rPr>
              <a:t>, то все гласные в ней будут переднего ряда, а если –</a:t>
            </a:r>
            <a:r>
              <a:rPr lang="ru-RU" altLang="ru-RU" dirty="0" err="1">
                <a:solidFill>
                  <a:schemeClr val="dk1"/>
                </a:solidFill>
              </a:rPr>
              <a:t>front</a:t>
            </a:r>
            <a:r>
              <a:rPr lang="ru-RU" altLang="ru-RU" dirty="0">
                <a:solidFill>
                  <a:schemeClr val="dk1"/>
                </a:solidFill>
              </a:rPr>
              <a:t>, то заднего ряда: </a:t>
            </a:r>
            <a:endParaRPr lang="ru-RU" altLang="ru-RU" dirty="0" smtClean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ru-RU" altLang="ru-RU" dirty="0" smtClean="0">
                <a:solidFill>
                  <a:schemeClr val="dk1"/>
                </a:solidFill>
              </a:rPr>
              <a:t>«</a:t>
            </a:r>
            <a:r>
              <a:rPr lang="ru-RU" altLang="ru-RU" dirty="0">
                <a:solidFill>
                  <a:schemeClr val="dk1"/>
                </a:solidFill>
              </a:rPr>
              <a:t>бала» ‘дитя’; бала-</a:t>
            </a:r>
            <a:r>
              <a:rPr lang="ru-RU" altLang="ru-RU" dirty="0" err="1">
                <a:solidFill>
                  <a:schemeClr val="dk1"/>
                </a:solidFill>
              </a:rPr>
              <a:t>лар</a:t>
            </a:r>
            <a:r>
              <a:rPr lang="ru-RU" altLang="ru-RU" dirty="0">
                <a:solidFill>
                  <a:schemeClr val="dk1"/>
                </a:solidFill>
              </a:rPr>
              <a:t>-</a:t>
            </a:r>
            <a:r>
              <a:rPr lang="ru-RU" altLang="ru-RU" dirty="0" err="1">
                <a:solidFill>
                  <a:schemeClr val="dk1"/>
                </a:solidFill>
              </a:rPr>
              <a:t>ыбыз-ны</a:t>
            </a:r>
            <a:r>
              <a:rPr lang="ru-RU" altLang="ru-RU" dirty="0">
                <a:solidFill>
                  <a:schemeClr val="dk1"/>
                </a:solidFill>
              </a:rPr>
              <a:t> ‘наших детей’ (твердая основа); </a:t>
            </a:r>
            <a:endParaRPr lang="ru-RU" altLang="ru-RU" dirty="0" smtClean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ru-RU" altLang="ru-RU" dirty="0" smtClean="0">
                <a:solidFill>
                  <a:schemeClr val="dk1"/>
                </a:solidFill>
              </a:rPr>
              <a:t>«</a:t>
            </a:r>
            <a:r>
              <a:rPr lang="ru-RU" altLang="ru-RU" dirty="0">
                <a:solidFill>
                  <a:schemeClr val="dk1"/>
                </a:solidFill>
              </a:rPr>
              <a:t>кил» 'приходи’; кил-де-</a:t>
            </a:r>
            <a:r>
              <a:rPr lang="ru-RU" altLang="ru-RU" dirty="0" err="1">
                <a:solidFill>
                  <a:schemeClr val="dk1"/>
                </a:solidFill>
              </a:rPr>
              <a:t>лəр</a:t>
            </a:r>
            <a:r>
              <a:rPr lang="ru-RU" altLang="ru-RU" dirty="0">
                <a:solidFill>
                  <a:schemeClr val="dk1"/>
                </a:solidFill>
              </a:rPr>
              <a:t>-</a:t>
            </a:r>
            <a:r>
              <a:rPr lang="ru-RU" altLang="ru-RU" dirty="0" err="1">
                <a:solidFill>
                  <a:schemeClr val="dk1"/>
                </a:solidFill>
              </a:rPr>
              <a:t>ме</a:t>
            </a:r>
            <a:r>
              <a:rPr lang="ru-RU" altLang="ru-RU" dirty="0">
                <a:solidFill>
                  <a:schemeClr val="dk1"/>
                </a:solidFill>
              </a:rPr>
              <a:t>? — ‘приходили ли’? (мягкая основа)</a:t>
            </a:r>
          </a:p>
          <a:p>
            <a:endParaRPr lang="ru-RU" dirty="0"/>
          </a:p>
        </p:txBody>
      </p:sp>
      <p:pic>
        <p:nvPicPr>
          <p:cNvPr id="4" name="Рисунок 3" descr="C:\Users\rio25\OneDrive\Изображения\Снимки экрана\2020-12-07 (3)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72" y="1535965"/>
            <a:ext cx="6351872" cy="226601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6983244" y="1342205"/>
            <a:ext cx="5064053" cy="422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</a:pPr>
            <a:r>
              <a:rPr lang="ru-RU" altLang="ru-RU" sz="2000" dirty="0" smtClean="0">
                <a:solidFill>
                  <a:schemeClr val="dk1"/>
                </a:solidFill>
              </a:rPr>
              <a:t>1.Ударение стремится на последний слог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</a:pPr>
            <a:r>
              <a:rPr lang="ru-RU" altLang="ru-RU" sz="2000" dirty="0" smtClean="0">
                <a:solidFill>
                  <a:schemeClr val="dk1"/>
                </a:solidFill>
              </a:rPr>
              <a:t>2. Сингармонизм – губной сингармонизм, при котором стоящие в первом слоге </a:t>
            </a:r>
            <a:r>
              <a:rPr lang="ru-RU" altLang="ru-RU" sz="2000" dirty="0" err="1" smtClean="0">
                <a:solidFill>
                  <a:schemeClr val="dk1"/>
                </a:solidFill>
              </a:rPr>
              <a:t>огубленные</a:t>
            </a:r>
            <a:r>
              <a:rPr lang="ru-RU" altLang="ru-RU" sz="2000" dirty="0" smtClean="0">
                <a:solidFill>
                  <a:schemeClr val="dk1"/>
                </a:solidFill>
              </a:rPr>
              <a:t> гласные ассимилируют стоящие во втором (и частично в третьем) слоге гласные. Все эти звуки произносятся кратко. Посмотрим: </a:t>
            </a:r>
            <a:r>
              <a:rPr lang="ru-RU" altLang="ru-RU" sz="2000" dirty="0" err="1" smtClean="0">
                <a:solidFill>
                  <a:schemeClr val="dk1"/>
                </a:solidFill>
              </a:rPr>
              <a:t>солы</a:t>
            </a:r>
            <a:r>
              <a:rPr lang="ru-RU" altLang="ru-RU" sz="2000" dirty="0" smtClean="0">
                <a:solidFill>
                  <a:schemeClr val="dk1"/>
                </a:solidFill>
              </a:rPr>
              <a:t> [соло] — овес, </a:t>
            </a:r>
            <a:r>
              <a:rPr lang="ru-RU" altLang="ru-RU" sz="2000" dirty="0" err="1" smtClean="0">
                <a:solidFill>
                  <a:schemeClr val="dk1"/>
                </a:solidFill>
              </a:rPr>
              <a:t>сӨлге</a:t>
            </a:r>
            <a:r>
              <a:rPr lang="ru-RU" altLang="ru-RU" sz="2000" dirty="0" smtClean="0">
                <a:solidFill>
                  <a:schemeClr val="dk1"/>
                </a:solidFill>
              </a:rPr>
              <a:t> [</a:t>
            </a:r>
            <a:r>
              <a:rPr lang="ru-RU" altLang="ru-RU" sz="2000" dirty="0" err="1" smtClean="0">
                <a:solidFill>
                  <a:schemeClr val="dk1"/>
                </a:solidFill>
              </a:rPr>
              <a:t>сӨлгӨ</a:t>
            </a:r>
            <a:r>
              <a:rPr lang="ru-RU" altLang="ru-RU" sz="2000" dirty="0" smtClean="0">
                <a:solidFill>
                  <a:schemeClr val="dk1"/>
                </a:solidFill>
              </a:rPr>
              <a:t>] — полотенце, </a:t>
            </a:r>
            <a:r>
              <a:rPr lang="ru-RU" altLang="ru-RU" sz="2000" dirty="0" err="1" smtClean="0">
                <a:solidFill>
                  <a:schemeClr val="dk1"/>
                </a:solidFill>
              </a:rPr>
              <a:t>тӨнге</a:t>
            </a:r>
            <a:r>
              <a:rPr lang="ru-RU" altLang="ru-RU" sz="2000" dirty="0" smtClean="0">
                <a:solidFill>
                  <a:schemeClr val="dk1"/>
                </a:solidFill>
              </a:rPr>
              <a:t> [</a:t>
            </a:r>
            <a:r>
              <a:rPr lang="ru-RU" altLang="ru-RU" sz="2000" dirty="0" err="1" smtClean="0">
                <a:solidFill>
                  <a:schemeClr val="dk1"/>
                </a:solidFill>
              </a:rPr>
              <a:t>тӨңгӨ</a:t>
            </a:r>
            <a:r>
              <a:rPr lang="ru-RU" altLang="ru-RU" sz="2000" dirty="0" smtClean="0">
                <a:solidFill>
                  <a:schemeClr val="dk1"/>
                </a:solidFill>
              </a:rPr>
              <a:t>] — ночной. 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</a:pPr>
            <a:endParaRPr lang="ru-RU" altLang="ru-RU" sz="2000" dirty="0">
              <a:solidFill>
                <a:schemeClr val="dk1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</a:pPr>
            <a:r>
              <a:rPr lang="ru-RU" altLang="ru-RU" dirty="0">
                <a:solidFill>
                  <a:schemeClr val="dk1"/>
                </a:solidFill>
              </a:rPr>
              <a:t/>
            </a:r>
            <a:br>
              <a:rPr lang="ru-RU" altLang="ru-RU" dirty="0">
                <a:solidFill>
                  <a:schemeClr val="dk1"/>
                </a:solidFill>
              </a:rPr>
            </a:br>
            <a:endParaRPr lang="ru-RU" altLang="ru-RU" dirty="0" smtClean="0">
              <a:solidFill>
                <a:schemeClr val="dk1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</a:pPr>
            <a:endParaRPr lang="ru-RU" altLang="ru-RU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55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Эвиденциальность</a:t>
            </a:r>
            <a:endParaRPr lang="ru-RU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48639" y="1774370"/>
            <a:ext cx="10816047" cy="4223659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chemeClr val="dk1"/>
                </a:solidFill>
              </a:rPr>
              <a:t>Наличие частицы «дер(дыр)», которая в первую очередь выражает </a:t>
            </a:r>
            <a:r>
              <a:rPr lang="ru-RU" altLang="ru-RU" sz="2800" dirty="0" err="1">
                <a:solidFill>
                  <a:schemeClr val="dk1"/>
                </a:solidFill>
              </a:rPr>
              <a:t>эвиденциальное</a:t>
            </a:r>
            <a:r>
              <a:rPr lang="ru-RU" altLang="ru-RU" sz="2800" dirty="0">
                <a:solidFill>
                  <a:schemeClr val="dk1"/>
                </a:solidFill>
              </a:rPr>
              <a:t> значение непрямого доступа (то, что говорящий не сам засвидетельствовал), а в некоторых контекстах еще приобретает значение </a:t>
            </a:r>
            <a:r>
              <a:rPr lang="ru-RU" altLang="ru-RU" sz="2800" dirty="0" err="1">
                <a:solidFill>
                  <a:schemeClr val="dk1"/>
                </a:solidFill>
              </a:rPr>
              <a:t>эпистемической</a:t>
            </a:r>
            <a:r>
              <a:rPr lang="ru-RU" altLang="ru-RU" sz="2800" dirty="0">
                <a:solidFill>
                  <a:schemeClr val="dk1"/>
                </a:solidFill>
              </a:rPr>
              <a:t> модальности, а именно предположительности</a:t>
            </a:r>
            <a:r>
              <a:rPr lang="ru-RU" altLang="ru-RU" sz="2800" dirty="0" smtClean="0">
                <a:solidFill>
                  <a:schemeClr val="dk1"/>
                </a:solidFill>
              </a:rPr>
              <a:t>: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(только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эвиденциальное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значение)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торганмындыр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(я) беру, мол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(+значение предположительности)</a:t>
            </a:r>
            <a:endParaRPr lang="ru-RU" altLang="ru-RU" sz="2800" dirty="0">
              <a:solidFill>
                <a:schemeClr val="dk1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</a:pPr>
            <a:endParaRPr lang="ru-RU" altLang="ru-RU" sz="2800" dirty="0">
              <a:solidFill>
                <a:schemeClr val="dk1"/>
              </a:solidFill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48640" y="32418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Рисунок 4" descr="2020-12-07 (5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9"/>
          <a:stretch>
            <a:fillRect/>
          </a:stretch>
        </p:blipFill>
        <p:spPr bwMode="auto">
          <a:xfrm>
            <a:off x="733371" y="3907971"/>
            <a:ext cx="4870383" cy="117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84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Другие 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9476" y="2093976"/>
            <a:ext cx="10058400" cy="3004457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>
                <a:solidFill>
                  <a:schemeClr val="dk1"/>
                </a:solidFill>
              </a:rPr>
              <a:t>Отсутствует грамматическая категория рода, а числительные и прилагательные никак не согласуются с существительными: </a:t>
            </a:r>
            <a:endParaRPr lang="ru-RU" sz="2800" dirty="0" smtClean="0">
              <a:solidFill>
                <a:schemeClr val="dk1"/>
              </a:solidFill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/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 smtClean="0">
                <a:solidFill>
                  <a:schemeClr val="dk1"/>
                </a:solidFill>
              </a:rPr>
              <a:t>Ике </a:t>
            </a:r>
            <a:r>
              <a:rPr lang="ru-RU" sz="2800" dirty="0" err="1">
                <a:solidFill>
                  <a:schemeClr val="dk1"/>
                </a:solidFill>
              </a:rPr>
              <a:t>кыз</a:t>
            </a:r>
            <a:r>
              <a:rPr lang="ru-RU" sz="2800" dirty="0">
                <a:solidFill>
                  <a:schemeClr val="dk1"/>
                </a:solidFill>
              </a:rPr>
              <a:t> ‘две девочки’; </a:t>
            </a:r>
            <a:r>
              <a:rPr lang="ru-RU" sz="2800" dirty="0" err="1">
                <a:solidFill>
                  <a:schemeClr val="dk1"/>
                </a:solidFill>
              </a:rPr>
              <a:t>матур</a:t>
            </a:r>
            <a:r>
              <a:rPr lang="ru-RU" sz="2800" dirty="0">
                <a:solidFill>
                  <a:schemeClr val="dk1"/>
                </a:solidFill>
              </a:rPr>
              <a:t> </a:t>
            </a:r>
            <a:r>
              <a:rPr lang="ru-RU" sz="2800" dirty="0" err="1">
                <a:solidFill>
                  <a:schemeClr val="dk1"/>
                </a:solidFill>
              </a:rPr>
              <a:t>кыз</a:t>
            </a:r>
            <a:r>
              <a:rPr lang="ru-RU" sz="2800" dirty="0">
                <a:solidFill>
                  <a:schemeClr val="dk1"/>
                </a:solidFill>
              </a:rPr>
              <a:t> 'красивая девочка’; </a:t>
            </a:r>
            <a:r>
              <a:rPr lang="ru-RU" sz="2800" dirty="0" err="1">
                <a:solidFill>
                  <a:schemeClr val="dk1"/>
                </a:solidFill>
              </a:rPr>
              <a:t>ике</a:t>
            </a:r>
            <a:r>
              <a:rPr lang="ru-RU" sz="2800" dirty="0">
                <a:solidFill>
                  <a:schemeClr val="dk1"/>
                </a:solidFill>
              </a:rPr>
              <a:t> </a:t>
            </a:r>
            <a:r>
              <a:rPr lang="ru-RU" sz="2800" dirty="0" err="1">
                <a:solidFill>
                  <a:schemeClr val="dk1"/>
                </a:solidFill>
              </a:rPr>
              <a:t>кызның</a:t>
            </a:r>
            <a:r>
              <a:rPr lang="ru-RU" sz="2800" dirty="0">
                <a:solidFill>
                  <a:schemeClr val="dk1"/>
                </a:solidFill>
              </a:rPr>
              <a:t> 'двух девочек’; </a:t>
            </a:r>
            <a:r>
              <a:rPr lang="ru-RU" sz="2800" dirty="0" err="1">
                <a:solidFill>
                  <a:schemeClr val="dk1"/>
                </a:solidFill>
              </a:rPr>
              <a:t>матур</a:t>
            </a:r>
            <a:r>
              <a:rPr lang="ru-RU" sz="2800" dirty="0">
                <a:solidFill>
                  <a:schemeClr val="dk1"/>
                </a:solidFill>
              </a:rPr>
              <a:t> </a:t>
            </a:r>
            <a:r>
              <a:rPr lang="ru-RU" sz="2800" dirty="0" err="1">
                <a:solidFill>
                  <a:schemeClr val="dk1"/>
                </a:solidFill>
              </a:rPr>
              <a:t>кызның</a:t>
            </a:r>
            <a:r>
              <a:rPr lang="ru-RU" sz="2800" dirty="0">
                <a:solidFill>
                  <a:schemeClr val="dk1"/>
                </a:solidFill>
              </a:rPr>
              <a:t> ‘красивой девочки</a:t>
            </a:r>
            <a:r>
              <a:rPr lang="ru-RU" sz="2800" dirty="0" smtClean="0">
                <a:solidFill>
                  <a:schemeClr val="dk1"/>
                </a:solidFill>
              </a:rPr>
              <a:t>’.</a:t>
            </a:r>
            <a:endParaRPr lang="ru-RU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7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В.Н. </a:t>
            </a:r>
            <a:r>
              <a:rPr lang="ru-RU" dirty="0" err="1"/>
              <a:t>Хисамова</a:t>
            </a:r>
            <a:r>
              <a:rPr lang="ru-RU" dirty="0"/>
              <a:t> «Некоторые типологические особенности английского и татарского языков»</a:t>
            </a:r>
          </a:p>
          <a:p>
            <a:r>
              <a:rPr lang="ru-RU" dirty="0"/>
              <a:t>Ч.М. Харисова «Особенности морфемного строения слов в татарском языке: лингводидактический аспект»</a:t>
            </a:r>
          </a:p>
          <a:p>
            <a:r>
              <a:rPr lang="ru-RU" u="sng" dirty="0" err="1">
                <a:hlinkClick r:id="rId2"/>
              </a:rPr>
              <a:t>Tatar</a:t>
            </a:r>
            <a:r>
              <a:rPr lang="ru-RU" u="sng" dirty="0">
                <a:hlinkClick r:id="rId2"/>
              </a:rPr>
              <a:t> | </a:t>
            </a:r>
            <a:r>
              <a:rPr lang="ru-RU" u="sng" dirty="0" err="1">
                <a:hlinkClick r:id="rId2"/>
              </a:rPr>
              <a:t>Ethnologue</a:t>
            </a:r>
            <a:endParaRPr lang="ru-RU" dirty="0"/>
          </a:p>
          <a:p>
            <a:r>
              <a:rPr lang="ru-RU" dirty="0" err="1"/>
              <a:t>Шарафутдинова</a:t>
            </a:r>
            <a:r>
              <a:rPr lang="ru-RU" dirty="0"/>
              <a:t> Р. Т. “Изафетные конструкции в татарском языке”</a:t>
            </a:r>
          </a:p>
          <a:p>
            <a:r>
              <a:rPr lang="ru-RU" dirty="0"/>
              <a:t>Е.А. Лютикова, П.В. Гращенков «Синтаксис лично-числового согласования в татарском языке»</a:t>
            </a:r>
          </a:p>
          <a:p>
            <a:r>
              <a:rPr lang="en-US" dirty="0"/>
              <a:t>A.A. </a:t>
            </a:r>
            <a:r>
              <a:rPr lang="en-US" dirty="0" err="1"/>
              <a:t>Khaliullina</a:t>
            </a:r>
            <a:r>
              <a:rPr lang="en-US" dirty="0"/>
              <a:t>, N.A. </a:t>
            </a:r>
            <a:r>
              <a:rPr lang="en-US" dirty="0" err="1"/>
              <a:t>Bolotova</a:t>
            </a:r>
            <a:r>
              <a:rPr lang="en-US" dirty="0"/>
              <a:t>, L.A. </a:t>
            </a:r>
            <a:r>
              <a:rPr lang="en-US" dirty="0" err="1"/>
              <a:t>Gainullina</a:t>
            </a:r>
            <a:r>
              <a:rPr lang="en-US" dirty="0"/>
              <a:t> “Some typological features of Korean, Japanese and Tatar languages”</a:t>
            </a:r>
            <a:endParaRPr lang="ru-RU" dirty="0"/>
          </a:p>
          <a:p>
            <a:r>
              <a:rPr lang="en-GB" dirty="0" err="1"/>
              <a:t>J.Conklin</a:t>
            </a:r>
            <a:r>
              <a:rPr lang="en-GB" dirty="0"/>
              <a:t> O.</a:t>
            </a:r>
            <a:r>
              <a:rPr lang="en-US" dirty="0" err="1"/>
              <a:t>Dmitrieva</a:t>
            </a:r>
            <a:r>
              <a:rPr lang="en-US" dirty="0"/>
              <a:t> “Vowel acoustics of Volga Tatar”</a:t>
            </a:r>
            <a:endParaRPr lang="ru-RU" dirty="0"/>
          </a:p>
          <a:p>
            <a:r>
              <a:rPr lang="ru-RU" dirty="0"/>
              <a:t>Г.Ф. </a:t>
            </a:r>
            <a:r>
              <a:rPr lang="ru-RU" dirty="0" err="1"/>
              <a:t>Лутфуллина</a:t>
            </a:r>
            <a:r>
              <a:rPr lang="ru-RU" dirty="0"/>
              <a:t>, Л.Б. Кадырова «Статус частицы -дер (-дыр) как показатель </a:t>
            </a:r>
            <a:r>
              <a:rPr lang="ru-RU" dirty="0" err="1"/>
              <a:t>модализации</a:t>
            </a:r>
            <a:r>
              <a:rPr lang="ru-RU" dirty="0"/>
              <a:t> </a:t>
            </a:r>
            <a:r>
              <a:rPr lang="ru-RU" dirty="0" err="1"/>
              <a:t>эвиденциальной</a:t>
            </a:r>
            <a:r>
              <a:rPr lang="ru-RU" dirty="0"/>
              <a:t> системы татарского языка»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67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Дерево</Template>
  <TotalTime>263</TotalTime>
  <Words>945</Words>
  <Application>Microsoft Office PowerPoint</Application>
  <PresentationFormat>Широкоэкранный</PresentationFormat>
  <Paragraphs>109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Cambria</vt:lpstr>
      <vt:lpstr>Rockwell</vt:lpstr>
      <vt:lpstr>Rockwell Condensed</vt:lpstr>
      <vt:lpstr>Times New Roman</vt:lpstr>
      <vt:lpstr>Wingdings</vt:lpstr>
      <vt:lpstr>Дерево</vt:lpstr>
      <vt:lpstr>Татарский язык</vt:lpstr>
      <vt:lpstr>Общая информация</vt:lpstr>
      <vt:lpstr>Генеалогическая информация</vt:lpstr>
      <vt:lpstr>Ареал распространения</vt:lpstr>
      <vt:lpstr>Социолингвистическая информация</vt:lpstr>
      <vt:lpstr>Русско-татарское двуязычие</vt:lpstr>
      <vt:lpstr>Типология. Синтетизм</vt:lpstr>
      <vt:lpstr>Типология. агглютинация</vt:lpstr>
      <vt:lpstr>Тип маркирования. Посессивная ИГ</vt:lpstr>
      <vt:lpstr>Тип маркирования. Предикация</vt:lpstr>
      <vt:lpstr>Тип ролевой кодировки</vt:lpstr>
      <vt:lpstr>Типология. SOV</vt:lpstr>
      <vt:lpstr>Падежная система</vt:lpstr>
      <vt:lpstr>Фонологические особенности</vt:lpstr>
      <vt:lpstr>Эвиденциальность</vt:lpstr>
      <vt:lpstr>Другие Особенности</vt:lpstr>
      <vt:lpstr>Список литературы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Татарский язык</dc:title>
  <dc:creator>Насырова Регина</dc:creator>
  <cp:lastModifiedBy>Регина Насырова</cp:lastModifiedBy>
  <cp:revision>16</cp:revision>
  <dcterms:created xsi:type="dcterms:W3CDTF">2020-12-09T07:45:03Z</dcterms:created>
  <dcterms:modified xsi:type="dcterms:W3CDTF">2020-12-16T10:49:37Z</dcterms:modified>
</cp:coreProperties>
</file>