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2" r:id="rId4"/>
    <p:sldId id="273" r:id="rId5"/>
    <p:sldId id="274" r:id="rId6"/>
    <p:sldId id="270" r:id="rId7"/>
    <p:sldId id="268" r:id="rId8"/>
    <p:sldId id="277" r:id="rId9"/>
    <p:sldId id="263" r:id="rId10"/>
    <p:sldId id="276" r:id="rId11"/>
    <p:sldId id="258" r:id="rId12"/>
    <p:sldId id="260" r:id="rId13"/>
    <p:sldId id="261" r:id="rId14"/>
    <p:sldId id="265" r:id="rId15"/>
    <p:sldId id="272" r:id="rId16"/>
    <p:sldId id="26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94660"/>
  </p:normalViewPr>
  <p:slideViewPr>
    <p:cSldViewPr>
      <p:cViewPr varScale="1">
        <p:scale>
          <a:sx n="65" d="100"/>
          <a:sy n="65" d="100"/>
        </p:scale>
        <p:origin x="-129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F16EC-7D4A-443D-B887-1AA3A220B43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DA4FE-4101-46B7-AD20-FC1F137F7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37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DA4FE-4101-46B7-AD20-FC1F137F767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73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DA4FE-4101-46B7-AD20-FC1F137F767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6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5" Type="http://schemas.microsoft.com/office/2007/relationships/media" Target="../media/media3.wav"/><Relationship Id="rId4" Type="http://schemas.openxmlformats.org/officeDocument/2006/relationships/audio" Target="../media/media2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4480" y="35013"/>
            <a:ext cx="7406640" cy="801699"/>
          </a:xfrm>
        </p:spPr>
        <p:txBody>
          <a:bodyPr/>
          <a:lstStyle/>
          <a:p>
            <a:r>
              <a:rPr lang="ru-RU" smtClean="0"/>
              <a:t>Тамазихт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400572"/>
            <a:ext cx="7406640" cy="1752600"/>
          </a:xfrm>
        </p:spPr>
        <p:txBody>
          <a:bodyPr/>
          <a:lstStyle/>
          <a:p>
            <a:r>
              <a:rPr lang="ru-RU" smtClean="0"/>
              <a:t>Кратко о типологических характеристиках языка и социолингвистических особенностях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2" y="2276872"/>
            <a:ext cx="8172400" cy="4581128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6983760" y="-4014"/>
            <a:ext cx="2160240" cy="504056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mtClean="0"/>
              <a:t>Д. Пилюгина</a:t>
            </a:r>
          </a:p>
        </p:txBody>
      </p:sp>
    </p:spTree>
    <p:extLst>
      <p:ext uri="{BB962C8B-B14F-4D97-AF65-F5344CB8AC3E}">
        <p14:creationId xmlns:p14="http://schemas.microsoft.com/office/powerpoint/2010/main" val="37697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100"/>
            <a:ext cx="8172400" cy="908820"/>
          </a:xfrm>
        </p:spPr>
        <p:txBody>
          <a:bodyPr>
            <a:noAutofit/>
          </a:bodyPr>
          <a:lstStyle/>
          <a:p>
            <a:r>
              <a:rPr lang="ru-RU" sz="3400" smtClean="0"/>
              <a:t>Общая информация: термин «тамазихт»</a:t>
            </a:r>
            <a:endParaRPr lang="ru-RU" sz="3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890080" cy="5904656"/>
          </a:xfrm>
        </p:spPr>
        <p:txBody>
          <a:bodyPr>
            <a:normAutofit/>
          </a:bodyPr>
          <a:lstStyle/>
          <a:p>
            <a:pPr marL="596646" indent="-514350">
              <a:buAutoNum type="arabicPeriod"/>
            </a:pPr>
            <a:r>
              <a:rPr lang="ru-RU" sz="2800" smtClean="0"/>
              <a:t>Литературный тамазихт (</a:t>
            </a:r>
            <a:r>
              <a:rPr lang="ga-IE" sz="2800" smtClean="0"/>
              <a:t>Standard </a:t>
            </a:r>
            <a:r>
              <a:rPr lang="ga-IE" sz="2800"/>
              <a:t>Moroccan </a:t>
            </a:r>
            <a:r>
              <a:rPr lang="ga-IE" sz="2800" smtClean="0"/>
              <a:t>Berber</a:t>
            </a:r>
            <a:r>
              <a:rPr lang="ru-RU" sz="2800" smtClean="0"/>
              <a:t>, </a:t>
            </a:r>
            <a:r>
              <a:rPr lang="ga-IE" sz="2800"/>
              <a:t>standard </a:t>
            </a:r>
            <a:r>
              <a:rPr lang="ga-IE" sz="2800" smtClean="0"/>
              <a:t>Amazigh</a:t>
            </a:r>
            <a:r>
              <a:rPr lang="ru-RU" sz="2800" smtClean="0"/>
              <a:t>,</a:t>
            </a:r>
            <a:r>
              <a:rPr lang="ga-IE" sz="2800" smtClean="0"/>
              <a:t> Tamazight)</a:t>
            </a:r>
            <a:r>
              <a:rPr lang="ru-RU" sz="2800" smtClean="0"/>
              <a:t> – один из государственных языков Марокко. Создан на основе трех крупнейших берберских языков: ташельхит, среднеатласский тамазихт, тарифит.</a:t>
            </a:r>
          </a:p>
          <a:p>
            <a:pPr marL="596646" indent="-514350">
              <a:buAutoNum type="arabicPeriod"/>
            </a:pPr>
            <a:r>
              <a:rPr lang="ru-RU" sz="2800" smtClean="0"/>
              <a:t>Среднеатласский тамазихт – группа взаимопонимаемых берберских диалектов на территории гор Атлас (Марокко). </a:t>
            </a:r>
            <a:r>
              <a:rPr lang="ru-RU" sz="2800"/>
              <a:t>4,740,000 носителей; 936,000 владеют им как единственным языком (по данным </a:t>
            </a:r>
            <a:r>
              <a:rPr lang="ga-IE" sz="2800"/>
              <a:t>Ethnologue.com</a:t>
            </a:r>
            <a:r>
              <a:rPr lang="ga-IE" sz="2800" smtClean="0"/>
              <a:t>)</a:t>
            </a:r>
            <a:endParaRPr lang="ru-RU" sz="2800" smtClean="0"/>
          </a:p>
          <a:p>
            <a:pPr marL="596646" indent="-514350">
              <a:buAutoNum type="arabicPeriod"/>
            </a:pPr>
            <a:r>
              <a:rPr lang="ru-RU" sz="2800" smtClean="0"/>
              <a:t>Общее название берберских языков.</a:t>
            </a:r>
          </a:p>
          <a:p>
            <a:pPr marL="596646" indent="-514350">
              <a:buAutoNum type="arabicPeriod"/>
            </a:pPr>
            <a:endParaRPr lang="ru-RU" sz="2800" smtClean="0"/>
          </a:p>
          <a:p>
            <a:pPr marL="596646" indent="-514350">
              <a:buAutoNum type="arabicPeriod"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2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" y="836712"/>
            <a:ext cx="9323945" cy="5244718"/>
          </a:xfrm>
        </p:spPr>
      </p:pic>
    </p:spTree>
    <p:extLst>
      <p:ext uri="{BB962C8B-B14F-4D97-AF65-F5344CB8AC3E}">
        <p14:creationId xmlns:p14="http://schemas.microsoft.com/office/powerpoint/2010/main" val="40470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16024"/>
            <a:ext cx="8172400" cy="692696"/>
          </a:xfrm>
        </p:spPr>
        <p:txBody>
          <a:bodyPr>
            <a:noAutofit/>
          </a:bodyPr>
          <a:lstStyle/>
          <a:p>
            <a:r>
              <a:rPr lang="ru-RU" sz="3600" smtClean="0"/>
              <a:t>Генеалогическая и ареальная информация 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733256"/>
          </a:xfrm>
        </p:spPr>
        <p:txBody>
          <a:bodyPr/>
          <a:lstStyle/>
          <a:p>
            <a:pPr marL="82296" indent="0">
              <a:buNone/>
            </a:pPr>
            <a:r>
              <a:rPr lang="ru-RU" smtClean="0"/>
              <a:t>1. Афроазиатская языковая семья, берберская ветвь;</a:t>
            </a:r>
          </a:p>
          <a:p>
            <a:pPr marL="82296" indent="0">
              <a:buNone/>
            </a:pPr>
            <a:r>
              <a:rPr lang="ru-RU" smtClean="0"/>
              <a:t>Северная группа берберских языков (вместе с кабили (Алжир), зенатской подгруппой, в которую входит тарифит): противопоставляется восточной группе (сива), группе зенага и туарегским языкам;</a:t>
            </a:r>
          </a:p>
          <a:p>
            <a:pPr marL="82296" indent="0">
              <a:buNone/>
            </a:pPr>
            <a:r>
              <a:rPr lang="ru-RU" smtClean="0"/>
              <a:t>Атласская подгруппа;</a:t>
            </a:r>
          </a:p>
          <a:p>
            <a:pPr marL="82296" indent="0">
              <a:buNone/>
            </a:pPr>
            <a:r>
              <a:rPr lang="ru-RU" smtClean="0"/>
              <a:t>2. Ареал Северная Африка: особенность – сильное влияние арабского языка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18072" cy="980728"/>
          </a:xfrm>
        </p:spPr>
        <p:txBody>
          <a:bodyPr>
            <a:normAutofit/>
          </a:bodyPr>
          <a:lstStyle/>
          <a:p>
            <a:r>
              <a:rPr lang="ru-RU" sz="3600" smtClean="0"/>
              <a:t>Социолингвистические особенности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8172400" cy="583264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mtClean="0"/>
              <a:t>долгое время находился под давлением арабского;</a:t>
            </a:r>
          </a:p>
          <a:p>
            <a:pPr>
              <a:buFontTx/>
              <a:buChar char="-"/>
            </a:pPr>
            <a:r>
              <a:rPr lang="ru-RU" smtClean="0"/>
              <a:t>признан вторым государственным языком Марокко;</a:t>
            </a:r>
          </a:p>
          <a:p>
            <a:pPr>
              <a:buFontTx/>
              <a:buChar char="-"/>
            </a:pPr>
            <a:r>
              <a:rPr lang="ru-RU" smtClean="0"/>
              <a:t>попытки возрождения и внедрения письменности тифинаг: до этого использовалась арабская письменность;</a:t>
            </a:r>
          </a:p>
          <a:p>
            <a:pPr>
              <a:buFontTx/>
              <a:buChar char="-"/>
            </a:pPr>
            <a:r>
              <a:rPr lang="ru-RU"/>
              <a:t>4,740,000 </a:t>
            </a:r>
            <a:r>
              <a:rPr lang="ru-RU" smtClean="0"/>
              <a:t>носителей, 936,000 владеют среднеатласским тамазихтом как единственным </a:t>
            </a:r>
            <a:r>
              <a:rPr lang="ga-IE" smtClean="0"/>
              <a:t>[Ethnologue.com]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1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8100392" cy="60932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smtClean="0"/>
              <a:t>Порядок </a:t>
            </a:r>
            <a:r>
              <a:rPr lang="ga-IE" sz="2400" smtClean="0"/>
              <a:t>VSO </a:t>
            </a:r>
            <a:r>
              <a:rPr lang="ru-RU" sz="2400" smtClean="0"/>
              <a:t>предпочтителен, </a:t>
            </a:r>
            <a:r>
              <a:rPr lang="ga-IE" sz="2400" smtClean="0"/>
              <a:t>SVO </a:t>
            </a:r>
            <a:r>
              <a:rPr lang="ru-RU" sz="2400" smtClean="0"/>
              <a:t>встречается реже и, вероятно, маркирует эмфазис на подлежащем.</a:t>
            </a:r>
            <a:endParaRPr lang="ga-IE" smtClean="0"/>
          </a:p>
          <a:p>
            <a:pPr marL="82296" indent="0">
              <a:buNone/>
            </a:pPr>
            <a:r>
              <a:rPr lang="ms-MY" sz="2200" smtClean="0"/>
              <a:t>i</a:t>
            </a:r>
            <a:r>
              <a:rPr lang="ga-IE" sz="2200"/>
              <a:t>-</a:t>
            </a:r>
            <a:r>
              <a:rPr lang="ms-MY" sz="2200" smtClean="0"/>
              <a:t>swa	</a:t>
            </a:r>
            <a:r>
              <a:rPr lang="ru-RU" sz="2200" smtClean="0"/>
              <a:t>	</a:t>
            </a:r>
            <a:r>
              <a:rPr lang="ga-IE" sz="2200" smtClean="0"/>
              <a:t>	Ahmed</a:t>
            </a:r>
            <a:r>
              <a:rPr lang="ru-RU" sz="2200" smtClean="0"/>
              <a:t>		</a:t>
            </a:r>
            <a:r>
              <a:rPr lang="ga-IE" sz="2200" smtClean="0"/>
              <a:t>	</a:t>
            </a:r>
            <a:r>
              <a:rPr lang="ms-MY" sz="2200" smtClean="0"/>
              <a:t>atay</a:t>
            </a:r>
            <a:endParaRPr lang="ga-IE" sz="2200"/>
          </a:p>
          <a:p>
            <a:pPr marL="82296" indent="0">
              <a:buNone/>
            </a:pPr>
            <a:r>
              <a:rPr lang="ga-IE" sz="2000" smtClean="0"/>
              <a:t>3SG.M</a:t>
            </a:r>
            <a:r>
              <a:rPr lang="ru-RU" sz="2000" smtClean="0"/>
              <a:t>-пить</a:t>
            </a:r>
            <a:r>
              <a:rPr lang="ga-IE" sz="2000" smtClean="0"/>
              <a:t>.PST		</a:t>
            </a:r>
            <a:r>
              <a:rPr lang="ru-RU" sz="2000" smtClean="0"/>
              <a:t>Ахмед		</a:t>
            </a:r>
            <a:r>
              <a:rPr lang="ga-IE" sz="2000" smtClean="0"/>
              <a:t>	</a:t>
            </a:r>
            <a:r>
              <a:rPr lang="ru-RU" sz="2000" smtClean="0"/>
              <a:t>чай</a:t>
            </a:r>
          </a:p>
          <a:p>
            <a:pPr marL="82296" indent="0">
              <a:buNone/>
            </a:pPr>
            <a:r>
              <a:rPr lang="ga-IE" sz="2200" smtClean="0"/>
              <a:t>Ahmed</a:t>
            </a:r>
            <a:r>
              <a:rPr lang="ms-MY" sz="2200"/>
              <a:t>	</a:t>
            </a:r>
            <a:r>
              <a:rPr lang="ru-RU" sz="2200"/>
              <a:t>	</a:t>
            </a:r>
            <a:r>
              <a:rPr lang="ga-IE" sz="2200" smtClean="0"/>
              <a:t>	i</a:t>
            </a:r>
            <a:r>
              <a:rPr lang="ru-RU" sz="2200" smtClean="0"/>
              <a:t>-</a:t>
            </a:r>
            <a:r>
              <a:rPr lang="ga-IE" sz="2200" smtClean="0"/>
              <a:t>swa</a:t>
            </a:r>
            <a:r>
              <a:rPr lang="ru-RU" sz="2200"/>
              <a:t>		</a:t>
            </a:r>
            <a:r>
              <a:rPr lang="ga-IE" sz="2200" smtClean="0"/>
              <a:t>	</a:t>
            </a:r>
            <a:r>
              <a:rPr lang="ms-MY" sz="2200" smtClean="0"/>
              <a:t>atay</a:t>
            </a:r>
            <a:endParaRPr lang="ga-IE" sz="2200"/>
          </a:p>
          <a:p>
            <a:pPr marL="82296" indent="0">
              <a:buNone/>
            </a:pPr>
            <a:r>
              <a:rPr lang="ru-RU" sz="2000" smtClean="0"/>
              <a:t>Ахмед	</a:t>
            </a:r>
            <a:r>
              <a:rPr lang="ga-IE" sz="2000"/>
              <a:t>	</a:t>
            </a:r>
            <a:r>
              <a:rPr lang="ga-IE" sz="2000" smtClean="0"/>
              <a:t>	3SG.M</a:t>
            </a:r>
            <a:r>
              <a:rPr lang="ru-RU" sz="2000"/>
              <a:t>-пить</a:t>
            </a:r>
            <a:r>
              <a:rPr lang="ga-IE" sz="2000"/>
              <a:t>.PST </a:t>
            </a:r>
            <a:r>
              <a:rPr lang="ru-RU" sz="2000"/>
              <a:t>	</a:t>
            </a:r>
            <a:r>
              <a:rPr lang="ga-IE" sz="2000" smtClean="0"/>
              <a:t>	</a:t>
            </a:r>
            <a:r>
              <a:rPr lang="ru-RU" sz="2000" smtClean="0"/>
              <a:t>чай</a:t>
            </a:r>
            <a:endParaRPr lang="ga-IE" sz="2000" smtClean="0"/>
          </a:p>
          <a:p>
            <a:pPr marL="82296" indent="0">
              <a:buNone/>
            </a:pPr>
            <a:endParaRPr lang="ru-RU" sz="2400"/>
          </a:p>
          <a:p>
            <a:pPr marL="82296" indent="0">
              <a:buNone/>
            </a:pPr>
            <a:r>
              <a:rPr lang="ga-IE" sz="2200" smtClean="0"/>
              <a:t>i-umz			Omar			iqariDn</a:t>
            </a:r>
          </a:p>
          <a:p>
            <a:pPr marL="82296" indent="0">
              <a:buNone/>
            </a:pPr>
            <a:r>
              <a:rPr lang="ga-IE" sz="2000"/>
              <a:t>3SG.M</a:t>
            </a:r>
            <a:r>
              <a:rPr lang="ru-RU" sz="2000" smtClean="0"/>
              <a:t>-получать</a:t>
            </a:r>
            <a:r>
              <a:rPr lang="ga-IE" sz="2000" smtClean="0"/>
              <a:t>.PST	</a:t>
            </a:r>
            <a:r>
              <a:rPr lang="ru-RU" sz="2000" smtClean="0"/>
              <a:t>Омар		</a:t>
            </a:r>
            <a:r>
              <a:rPr lang="ga-IE" sz="2000" smtClean="0"/>
              <a:t>	</a:t>
            </a:r>
            <a:r>
              <a:rPr lang="ru-RU" sz="2000" smtClean="0"/>
              <a:t>деньги</a:t>
            </a:r>
          </a:p>
          <a:p>
            <a:pPr marL="82296" indent="0">
              <a:buNone/>
            </a:pPr>
            <a:r>
              <a:rPr lang="ga-IE" sz="2200" smtClean="0"/>
              <a:t>Omar			i-umz			iqariDn</a:t>
            </a:r>
          </a:p>
          <a:p>
            <a:pPr marL="82296" indent="0">
              <a:buNone/>
            </a:pPr>
            <a:r>
              <a:rPr lang="ru-RU" sz="2000" smtClean="0"/>
              <a:t>Омар			</a:t>
            </a:r>
            <a:r>
              <a:rPr lang="ga-IE" sz="2000" smtClean="0"/>
              <a:t>3SG.M</a:t>
            </a:r>
            <a:r>
              <a:rPr lang="ru-RU" sz="2000" smtClean="0"/>
              <a:t>-получать</a:t>
            </a:r>
            <a:r>
              <a:rPr lang="ga-IE" sz="2000" smtClean="0"/>
              <a:t>.PST 	</a:t>
            </a:r>
            <a:r>
              <a:rPr lang="ru-RU" sz="2000" smtClean="0"/>
              <a:t>деньги</a:t>
            </a:r>
            <a:endParaRPr lang="ru-RU" sz="2000"/>
          </a:p>
          <a:p>
            <a:pPr marL="82296" indent="0">
              <a:buNone/>
            </a:pPr>
            <a:endParaRPr lang="ru-RU" smtClean="0"/>
          </a:p>
          <a:p>
            <a:pPr marL="82296" indent="0">
              <a:buNone/>
            </a:pPr>
            <a:endParaRPr lang="ga-IE" smtClean="0"/>
          </a:p>
          <a:p>
            <a:pPr marL="82296" indent="0">
              <a:buNone/>
            </a:pPr>
            <a:endParaRPr lang="ga-IE"/>
          </a:p>
          <a:p>
            <a:pPr marL="82296" indent="0">
              <a:buNone/>
            </a:pPr>
            <a:endParaRPr lang="fr-FR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936104"/>
          </a:xfrm>
        </p:spPr>
        <p:txBody>
          <a:bodyPr>
            <a:normAutofit fontScale="90000"/>
          </a:bodyPr>
          <a:lstStyle/>
          <a:p>
            <a:r>
              <a:rPr lang="ru-RU" sz="3200" smtClean="0"/>
              <a:t>Типологическая характеристика: порядок слов</a:t>
            </a:r>
            <a:endParaRPr lang="ru-RU" sz="3200"/>
          </a:p>
        </p:txBody>
      </p:sp>
      <p:sp>
        <p:nvSpPr>
          <p:cNvPr id="5" name="Прямоугольник 4"/>
          <p:cNvSpPr/>
          <p:nvPr/>
        </p:nvSpPr>
        <p:spPr>
          <a:xfrm>
            <a:off x="2531790" y="5421823"/>
            <a:ext cx="4067944" cy="14422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27784" y="5411450"/>
            <a:ext cx="3995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smtClean="0"/>
              <a:t>В учебниках для изучения тамазихта как иностранного не упоминается возможность </a:t>
            </a:r>
            <a:r>
              <a:rPr lang="ga-IE" sz="2200" smtClean="0"/>
              <a:t>VSO!</a:t>
            </a:r>
            <a:endParaRPr lang="ru-RU" sz="2200"/>
          </a:p>
        </p:txBody>
      </p:sp>
    </p:spTree>
    <p:extLst>
      <p:ext uri="{BB962C8B-B14F-4D97-AF65-F5344CB8AC3E}">
        <p14:creationId xmlns:p14="http://schemas.microsoft.com/office/powerpoint/2010/main" val="244419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ga-IE" sz="2200" smtClean="0"/>
              <a:t>i-</a:t>
            </a:r>
            <a:r>
              <a:rPr lang="de-DE" sz="2200" smtClean="0"/>
              <a:t>ʃʃ</a:t>
            </a:r>
            <a:r>
              <a:rPr lang="ga-IE" sz="2200" smtClean="0"/>
              <a:t>a	</a:t>
            </a:r>
            <a:r>
              <a:rPr lang="ru-RU" sz="2200" smtClean="0"/>
              <a:t>		</a:t>
            </a:r>
            <a:r>
              <a:rPr lang="ga-IE" sz="2200" smtClean="0"/>
              <a:t>afullus</a:t>
            </a:r>
          </a:p>
          <a:p>
            <a:pPr marL="82296" indent="0">
              <a:buNone/>
            </a:pPr>
            <a:r>
              <a:rPr lang="ga-IE" sz="1900" smtClean="0"/>
              <a:t>3SG-</a:t>
            </a:r>
            <a:r>
              <a:rPr lang="ru-RU" sz="1900" smtClean="0"/>
              <a:t>есть.</a:t>
            </a:r>
            <a:r>
              <a:rPr lang="ga-IE" sz="1900" smtClean="0"/>
              <a:t>PST</a:t>
            </a:r>
            <a:r>
              <a:rPr lang="ru-RU" sz="1900" smtClean="0"/>
              <a:t>		цыпленок</a:t>
            </a:r>
            <a:endParaRPr lang="ga-IE" sz="1900" smtClean="0"/>
          </a:p>
          <a:p>
            <a:pPr marL="82296" indent="0">
              <a:buNone/>
            </a:pPr>
            <a:r>
              <a:rPr lang="ga-IE" sz="2200" smtClean="0"/>
              <a:t>‘</a:t>
            </a:r>
            <a:r>
              <a:rPr lang="ru-RU" sz="2200" smtClean="0"/>
              <a:t>Он съел цыпленка</a:t>
            </a:r>
            <a:r>
              <a:rPr lang="ga-IE" sz="2200" smtClean="0"/>
              <a:t>’</a:t>
            </a:r>
            <a:endParaRPr lang="ru-RU" sz="2200" smtClean="0"/>
          </a:p>
          <a:p>
            <a:pPr marL="82296" indent="0">
              <a:buNone/>
            </a:pPr>
            <a:endParaRPr lang="ru-RU" sz="2200"/>
          </a:p>
          <a:p>
            <a:pPr marL="82296" indent="0">
              <a:buNone/>
            </a:pPr>
            <a:r>
              <a:rPr lang="ga-IE" sz="2200"/>
              <a:t>i-</a:t>
            </a:r>
            <a:r>
              <a:rPr lang="de-DE" sz="2200"/>
              <a:t>ʃʃ</a:t>
            </a:r>
            <a:r>
              <a:rPr lang="ga-IE" sz="2200"/>
              <a:t>a	</a:t>
            </a:r>
            <a:r>
              <a:rPr lang="ru-RU" sz="2200"/>
              <a:t>		</a:t>
            </a:r>
            <a:r>
              <a:rPr lang="ga-IE" sz="2200" smtClean="0"/>
              <a:t>ufullus</a:t>
            </a:r>
            <a:endParaRPr lang="ru-RU" sz="2200" smtClean="0"/>
          </a:p>
          <a:p>
            <a:pPr marL="82296" indent="0">
              <a:buNone/>
            </a:pPr>
            <a:r>
              <a:rPr lang="ga-IE" sz="1900"/>
              <a:t>3SG-</a:t>
            </a:r>
            <a:r>
              <a:rPr lang="ru-RU" sz="1900"/>
              <a:t>есть.</a:t>
            </a:r>
            <a:r>
              <a:rPr lang="ga-IE" sz="1900"/>
              <a:t>PST</a:t>
            </a:r>
            <a:r>
              <a:rPr lang="ru-RU" sz="1900"/>
              <a:t>		</a:t>
            </a:r>
            <a:r>
              <a:rPr lang="ru-RU" sz="1900" smtClean="0"/>
              <a:t>цыпленок</a:t>
            </a:r>
            <a:r>
              <a:rPr lang="ga-IE" sz="1900" smtClean="0"/>
              <a:t>.SC</a:t>
            </a:r>
          </a:p>
          <a:p>
            <a:pPr marL="82296" indent="0">
              <a:buNone/>
            </a:pPr>
            <a:r>
              <a:rPr lang="ga-IE" sz="2200" smtClean="0"/>
              <a:t>‘</a:t>
            </a:r>
            <a:r>
              <a:rPr lang="ru-RU" sz="2200" smtClean="0"/>
              <a:t>Цыпленок поел</a:t>
            </a:r>
            <a:r>
              <a:rPr lang="ga-IE" sz="2200" smtClean="0"/>
              <a:t>’</a:t>
            </a:r>
            <a:endParaRPr lang="ga-IE" sz="2200"/>
          </a:p>
          <a:p>
            <a:pPr marL="82296" indent="0">
              <a:buNone/>
            </a:pPr>
            <a:endParaRPr lang="ru-RU" sz="2200" smtClean="0"/>
          </a:p>
          <a:p>
            <a:pPr marL="82296" indent="0">
              <a:buNone/>
            </a:pPr>
            <a:r>
              <a:rPr lang="ga-IE" sz="2200" smtClean="0"/>
              <a:t>ufullus</a:t>
            </a:r>
            <a:r>
              <a:rPr lang="ru-RU" sz="2200" smtClean="0"/>
              <a:t>			</a:t>
            </a:r>
            <a:r>
              <a:rPr lang="ga-IE" sz="2200" smtClean="0"/>
              <a:t>i-</a:t>
            </a:r>
            <a:r>
              <a:rPr lang="de-DE" sz="2200"/>
              <a:t>ʃʃ</a:t>
            </a:r>
            <a:r>
              <a:rPr lang="ga-IE" sz="2200"/>
              <a:t>a	</a:t>
            </a:r>
            <a:r>
              <a:rPr lang="ru-RU" sz="2200"/>
              <a:t>		</a:t>
            </a:r>
            <a:endParaRPr lang="ru-RU" sz="2200" smtClean="0"/>
          </a:p>
          <a:p>
            <a:pPr marL="82296" indent="0">
              <a:buNone/>
            </a:pPr>
            <a:r>
              <a:rPr lang="ru-RU" sz="1900"/>
              <a:t>цыпленок</a:t>
            </a:r>
            <a:r>
              <a:rPr lang="ga-IE" sz="1900" smtClean="0"/>
              <a:t>.SC</a:t>
            </a:r>
            <a:r>
              <a:rPr lang="ru-RU" sz="1900" smtClean="0"/>
              <a:t>		</a:t>
            </a:r>
            <a:r>
              <a:rPr lang="ga-IE" sz="1900" smtClean="0"/>
              <a:t>3SG-</a:t>
            </a:r>
            <a:r>
              <a:rPr lang="ru-RU" sz="1900"/>
              <a:t>есть.</a:t>
            </a:r>
            <a:r>
              <a:rPr lang="ga-IE" sz="1900" smtClean="0"/>
              <a:t>PST</a:t>
            </a:r>
            <a:endParaRPr lang="ru-RU" sz="1900" smtClean="0"/>
          </a:p>
          <a:p>
            <a:pPr marL="82296" indent="0">
              <a:buNone/>
            </a:pPr>
            <a:r>
              <a:rPr lang="ga-IE" sz="2200" smtClean="0"/>
              <a:t>‘</a:t>
            </a:r>
            <a:r>
              <a:rPr lang="ru-RU" sz="2200"/>
              <a:t>Цыпленок поел</a:t>
            </a:r>
            <a:r>
              <a:rPr lang="ga-IE" sz="2200" smtClean="0"/>
              <a:t>’</a:t>
            </a:r>
            <a:endParaRPr lang="ru-RU" sz="2400" smtClean="0"/>
          </a:p>
          <a:p>
            <a:pPr marL="82296" indent="0">
              <a:buNone/>
            </a:pPr>
            <a:endParaRPr lang="ru-RU" sz="2400" smtClean="0"/>
          </a:p>
          <a:p>
            <a:pPr marL="82296" indent="0">
              <a:buNone/>
            </a:pPr>
            <a:r>
              <a:rPr lang="ga-IE" sz="2400"/>
              <a:t>jan 		ufullus</a:t>
            </a:r>
          </a:p>
          <a:p>
            <a:pPr marL="82296" indent="0">
              <a:buNone/>
            </a:pPr>
            <a:r>
              <a:rPr lang="ga-IE" sz="2400"/>
              <a:t>‘</a:t>
            </a:r>
            <a:r>
              <a:rPr lang="ru-RU" sz="2400"/>
              <a:t>Один </a:t>
            </a:r>
            <a:r>
              <a:rPr lang="ru-RU" sz="2400"/>
              <a:t>цыпленок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r>
              <a:rPr lang="ga-IE" sz="2600" smtClean="0"/>
              <a:t>taDartt 	n 	ufullus</a:t>
            </a:r>
            <a:endParaRPr lang="ga-IE" sz="2600"/>
          </a:p>
          <a:p>
            <a:pPr marL="82296" indent="0">
              <a:buNone/>
            </a:pPr>
            <a:r>
              <a:rPr lang="ga-IE" sz="2600"/>
              <a:t>‘</a:t>
            </a:r>
            <a:r>
              <a:rPr lang="ru-RU" sz="2600"/>
              <a:t>Нога цыпленка</a:t>
            </a:r>
            <a:r>
              <a:rPr lang="ga-IE" sz="2600" smtClean="0"/>
              <a:t>’</a:t>
            </a:r>
          </a:p>
          <a:p>
            <a:pPr marL="82296" indent="0">
              <a:buNone/>
            </a:pPr>
            <a:r>
              <a:rPr lang="ga-IE" sz="2600" smtClean="0"/>
              <a:t>argaz</a:t>
            </a:r>
            <a:r>
              <a:rPr lang="ru-RU" sz="2600" smtClean="0"/>
              <a:t>		</a:t>
            </a:r>
            <a:r>
              <a:rPr lang="ga-IE" sz="2600"/>
              <a:t>i</a:t>
            </a:r>
            <a:r>
              <a:rPr lang="ga-IE" sz="2600" smtClean="0"/>
              <a:t> urgaz</a:t>
            </a:r>
          </a:p>
          <a:p>
            <a:pPr marL="82296" indent="0">
              <a:buNone/>
            </a:pPr>
            <a:r>
              <a:rPr lang="ga-IE" sz="2600" smtClean="0"/>
              <a:t>‘</a:t>
            </a:r>
            <a:r>
              <a:rPr lang="ru-RU" sz="2600" smtClean="0"/>
              <a:t>мужчина</a:t>
            </a:r>
            <a:r>
              <a:rPr lang="ga-IE" sz="2600" smtClean="0"/>
              <a:t>’	‘</a:t>
            </a:r>
            <a:r>
              <a:rPr lang="ru-RU" sz="2600" smtClean="0"/>
              <a:t>к мужчине</a:t>
            </a:r>
            <a:r>
              <a:rPr lang="ga-IE" sz="2600" smtClean="0"/>
              <a:t>’</a:t>
            </a:r>
            <a:endParaRPr lang="ru-RU" sz="2600" smtClean="0"/>
          </a:p>
          <a:p>
            <a:pPr marL="82296" indent="0">
              <a:buNone/>
            </a:pPr>
            <a:endParaRPr lang="ru-RU" sz="2200"/>
          </a:p>
          <a:p>
            <a:pPr marL="82296" indent="0">
              <a:buNone/>
            </a:pPr>
            <a:endParaRPr lang="ga-IE" sz="220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652120" y="620688"/>
            <a:ext cx="3635896" cy="331236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ru-RU" sz="2400" smtClean="0"/>
              <a:t>Появляется: </a:t>
            </a:r>
          </a:p>
          <a:p>
            <a:pPr>
              <a:buFontTx/>
              <a:buChar char="-"/>
            </a:pPr>
            <a:r>
              <a:rPr lang="ru-RU" sz="2400" smtClean="0"/>
              <a:t>у подлежащего, стоящего после глагола;</a:t>
            </a:r>
          </a:p>
          <a:p>
            <a:pPr>
              <a:buFontTx/>
              <a:buChar char="-"/>
            </a:pPr>
            <a:r>
              <a:rPr lang="ru-RU" sz="2400" smtClean="0"/>
              <a:t>после </a:t>
            </a:r>
            <a:r>
              <a:rPr lang="ru-RU" sz="2400" smtClean="0"/>
              <a:t>числительных</a:t>
            </a:r>
          </a:p>
          <a:p>
            <a:pPr>
              <a:buFontTx/>
              <a:buChar char="-"/>
            </a:pPr>
            <a:r>
              <a:rPr lang="ru-RU" sz="2400"/>
              <a:t>у существительного, зависящего от </a:t>
            </a:r>
            <a:r>
              <a:rPr lang="ru-RU" sz="2400" smtClean="0"/>
              <a:t>предлога, в том числе предлога </a:t>
            </a:r>
            <a:r>
              <a:rPr lang="ga-IE" sz="2400" smtClean="0"/>
              <a:t>n, </a:t>
            </a:r>
            <a:r>
              <a:rPr lang="ru-RU" sz="2400" smtClean="0"/>
              <a:t>обозначающего принадлежность</a:t>
            </a:r>
            <a:endParaRPr lang="ru-RU" sz="24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18072" cy="764704"/>
          </a:xfrm>
        </p:spPr>
        <p:txBody>
          <a:bodyPr>
            <a:normAutofit/>
          </a:bodyPr>
          <a:lstStyle/>
          <a:p>
            <a:r>
              <a:rPr lang="en-US" sz="3200">
                <a:effectLst/>
              </a:rPr>
              <a:t>Status </a:t>
            </a:r>
            <a:r>
              <a:rPr lang="en-US" sz="3200" smtClean="0">
                <a:effectLst/>
              </a:rPr>
              <a:t>constructus</a:t>
            </a:r>
            <a:r>
              <a:rPr lang="ru-RU" sz="3200" smtClean="0">
                <a:effectLst/>
              </a:rPr>
              <a:t>, сопряженное состояние</a:t>
            </a:r>
            <a:endParaRPr lang="ru-RU" sz="3200"/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620688"/>
            <a:ext cx="3491880" cy="331236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620688"/>
            <a:ext cx="4680520" cy="37444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4365104"/>
            <a:ext cx="4680520" cy="249289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652120" y="3933056"/>
            <a:ext cx="3491880" cy="292494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ru-RU" sz="2000" smtClean="0"/>
              <a:t>В клаузе с базовым порядком слов маркируется зависимость подлежащего от предиката, а предикат согласуется с подлежащим: </a:t>
            </a:r>
            <a:r>
              <a:rPr lang="ru-RU" sz="2000" u="sng" smtClean="0"/>
              <a:t>двойное маркирование</a:t>
            </a:r>
            <a:r>
              <a:rPr lang="ru-RU" sz="2000" smtClean="0"/>
              <a:t>. В конструкции обладания маркируется обладатель: </a:t>
            </a:r>
            <a:r>
              <a:rPr lang="ru-RU" sz="2000" u="sng" smtClean="0"/>
              <a:t>зависимостное маркирование</a:t>
            </a:r>
            <a:r>
              <a:rPr lang="ru-RU" sz="2000" smtClean="0"/>
              <a:t>.</a:t>
            </a: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63098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814"/>
            <a:ext cx="7498080" cy="792088"/>
          </a:xfrm>
        </p:spPr>
        <p:txBody>
          <a:bodyPr>
            <a:normAutofit/>
          </a:bodyPr>
          <a:lstStyle/>
          <a:p>
            <a:r>
              <a:rPr lang="ru-RU" sz="3600" smtClean="0"/>
              <a:t>Аккузативность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7920880" cy="616530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ga-IE" sz="2400" smtClean="0"/>
              <a:t>i-bna			wryaz		</a:t>
            </a:r>
            <a:r>
              <a:rPr lang="ru-RU" sz="2400" smtClean="0"/>
              <a:t>	</a:t>
            </a:r>
            <a:r>
              <a:rPr lang="ga-IE" sz="2400" smtClean="0"/>
              <a:t>axxam</a:t>
            </a:r>
          </a:p>
          <a:p>
            <a:pPr marL="82296" indent="0">
              <a:buNone/>
            </a:pPr>
            <a:r>
              <a:rPr lang="ga-IE" sz="2200" smtClean="0"/>
              <a:t>3SG.M-</a:t>
            </a:r>
            <a:r>
              <a:rPr lang="ru-RU" sz="2200" smtClean="0"/>
              <a:t>строить.</a:t>
            </a:r>
            <a:r>
              <a:rPr lang="ga-IE" sz="2200" smtClean="0"/>
              <a:t>PST	</a:t>
            </a:r>
            <a:r>
              <a:rPr lang="ru-RU" sz="2200" smtClean="0"/>
              <a:t>мужчина</a:t>
            </a:r>
            <a:r>
              <a:rPr lang="ga-IE" sz="2200" smtClean="0"/>
              <a:t>.CS</a:t>
            </a:r>
            <a:r>
              <a:rPr lang="ru-RU" sz="2200" smtClean="0"/>
              <a:t>		дом</a:t>
            </a:r>
            <a:r>
              <a:rPr lang="ga-IE" sz="2200" smtClean="0"/>
              <a:t>.FS</a:t>
            </a:r>
            <a:endParaRPr lang="ru-RU" sz="2200" smtClean="0"/>
          </a:p>
          <a:p>
            <a:pPr marL="82296" indent="0">
              <a:buNone/>
            </a:pPr>
            <a:r>
              <a:rPr lang="ga-IE" sz="2400" smtClean="0"/>
              <a:t>‘</a:t>
            </a:r>
            <a:r>
              <a:rPr lang="ru-RU" sz="2400" smtClean="0"/>
              <a:t>Мужчина построил дом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endParaRPr lang="ru-RU" sz="2400"/>
          </a:p>
          <a:p>
            <a:pPr marL="82296" indent="0">
              <a:buNone/>
            </a:pPr>
            <a:r>
              <a:rPr lang="ga-IE" sz="2400" smtClean="0"/>
              <a:t>i-bna			wexxam</a:t>
            </a:r>
          </a:p>
          <a:p>
            <a:pPr marL="82296" indent="0">
              <a:buNone/>
            </a:pPr>
            <a:r>
              <a:rPr lang="ga-IE" sz="2200"/>
              <a:t>3SG.M-</a:t>
            </a:r>
            <a:r>
              <a:rPr lang="ru-RU" sz="2200"/>
              <a:t>строить.</a:t>
            </a:r>
            <a:r>
              <a:rPr lang="ga-IE" sz="2200" smtClean="0"/>
              <a:t>PST	</a:t>
            </a:r>
            <a:r>
              <a:rPr lang="ru-RU" sz="2200" smtClean="0"/>
              <a:t>дом.</a:t>
            </a:r>
            <a:r>
              <a:rPr lang="ga-IE" sz="2200" smtClean="0"/>
              <a:t>CS</a:t>
            </a:r>
            <a:endParaRPr lang="ru-RU" sz="2200" smtClean="0"/>
          </a:p>
          <a:p>
            <a:pPr marL="82296" indent="0">
              <a:buNone/>
            </a:pPr>
            <a:r>
              <a:rPr lang="ga-IE" sz="2400" smtClean="0"/>
              <a:t>‘</a:t>
            </a:r>
            <a:r>
              <a:rPr lang="ru-RU" sz="2400" smtClean="0"/>
              <a:t>Дом построился</a:t>
            </a:r>
            <a:r>
              <a:rPr lang="ga-IE" sz="2400" smtClean="0"/>
              <a:t>’</a:t>
            </a:r>
            <a:r>
              <a:rPr lang="ru-RU" sz="2400" smtClean="0"/>
              <a:t> (Также возможно: </a:t>
            </a:r>
            <a:r>
              <a:rPr lang="ga-IE" sz="2400" smtClean="0"/>
              <a:t>axxam ibna)</a:t>
            </a:r>
            <a:endParaRPr lang="ru-RU" sz="2400" smtClean="0"/>
          </a:p>
          <a:p>
            <a:pPr marL="82296" indent="0">
              <a:buNone/>
            </a:pPr>
            <a:endParaRPr lang="ru-RU" sz="2400"/>
          </a:p>
          <a:p>
            <a:pPr marL="82296" indent="0">
              <a:buNone/>
            </a:pPr>
            <a:r>
              <a:rPr lang="ga-IE" sz="2400" smtClean="0"/>
              <a:t>i-ssnw			</a:t>
            </a:r>
            <a:r>
              <a:rPr lang="ru-RU" sz="2400" smtClean="0"/>
              <a:t>	</a:t>
            </a:r>
            <a:r>
              <a:rPr lang="ga-IE" sz="2400" smtClean="0"/>
              <a:t>wryaz</a:t>
            </a:r>
          </a:p>
          <a:p>
            <a:pPr marL="82296" indent="0">
              <a:buNone/>
            </a:pPr>
            <a:r>
              <a:rPr lang="ga-IE" sz="2200" smtClean="0"/>
              <a:t>3SG.M-</a:t>
            </a:r>
            <a:r>
              <a:rPr lang="ru-RU" sz="2200" smtClean="0"/>
              <a:t>готовить.</a:t>
            </a:r>
            <a:r>
              <a:rPr lang="ga-IE" sz="2200" smtClean="0"/>
              <a:t>PST	</a:t>
            </a:r>
            <a:r>
              <a:rPr lang="ru-RU" sz="2200" smtClean="0"/>
              <a:t>	мужчина</a:t>
            </a:r>
            <a:r>
              <a:rPr lang="ga-IE" sz="2200" smtClean="0"/>
              <a:t>.CS</a:t>
            </a:r>
            <a:endParaRPr lang="ru-RU" sz="2200" smtClean="0"/>
          </a:p>
          <a:p>
            <a:pPr marL="82296" indent="0">
              <a:buNone/>
            </a:pPr>
            <a:r>
              <a:rPr lang="ga-IE" sz="2400" smtClean="0"/>
              <a:t>‘</a:t>
            </a:r>
            <a:r>
              <a:rPr lang="ru-RU" sz="2400" smtClean="0"/>
              <a:t>Мужчина готовил</a:t>
            </a:r>
            <a:r>
              <a:rPr lang="ga-IE" sz="2400" smtClean="0"/>
              <a:t>’ (</a:t>
            </a:r>
            <a:r>
              <a:rPr lang="ru-RU" sz="2400" smtClean="0"/>
              <a:t>Также возможно: </a:t>
            </a:r>
            <a:r>
              <a:rPr lang="ga-IE" sz="2400" smtClean="0"/>
              <a:t>aryaz issnw)</a:t>
            </a:r>
            <a:endParaRPr lang="ru-RU" sz="2400" smtClean="0"/>
          </a:p>
        </p:txBody>
      </p:sp>
    </p:spTree>
    <p:extLst>
      <p:ext uri="{BB962C8B-B14F-4D97-AF65-F5344CB8AC3E}">
        <p14:creationId xmlns:p14="http://schemas.microsoft.com/office/powerpoint/2010/main" val="7987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856" y="1124744"/>
            <a:ext cx="8244408" cy="5688632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400" smtClean="0"/>
              <a:t>Образование множественного числа существительных с корневыми чередованиями:</a:t>
            </a:r>
            <a:endParaRPr lang="ru-RU" sz="2400"/>
          </a:p>
          <a:p>
            <a:pPr marL="82296" indent="0">
              <a:buNone/>
            </a:pPr>
            <a:r>
              <a:rPr lang="ga-IE" sz="2400" smtClean="0"/>
              <a:t>adaSu ‘</a:t>
            </a:r>
            <a:r>
              <a:rPr lang="ru-RU" sz="2400" smtClean="0"/>
              <a:t>сандал</a:t>
            </a:r>
            <a:r>
              <a:rPr lang="ga-IE" sz="2400" smtClean="0"/>
              <a:t>’</a:t>
            </a:r>
            <a:r>
              <a:rPr lang="ru-RU" sz="2400" smtClean="0"/>
              <a:t> – </a:t>
            </a:r>
            <a:r>
              <a:rPr lang="ga-IE" sz="2400" smtClean="0"/>
              <a:t>iduSa ‘</a:t>
            </a:r>
            <a:r>
              <a:rPr lang="ru-RU" sz="2400" smtClean="0"/>
              <a:t>сандаловые деревья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r>
              <a:rPr lang="ms-MY" sz="2400" smtClean="0"/>
              <a:t>amasiɣ ‘</a:t>
            </a:r>
            <a:r>
              <a:rPr lang="ru-RU" sz="2400" smtClean="0"/>
              <a:t>бербер</a:t>
            </a:r>
            <a:r>
              <a:rPr lang="ms-MY" sz="2400" smtClean="0"/>
              <a:t>’ – imasiɣn ‘</a:t>
            </a:r>
            <a:r>
              <a:rPr lang="ru-RU" sz="2400" smtClean="0"/>
              <a:t>берберы</a:t>
            </a:r>
            <a:r>
              <a:rPr lang="ms-MY" sz="2400" smtClean="0"/>
              <a:t>’</a:t>
            </a:r>
            <a:endParaRPr lang="ru-RU" sz="2400" smtClean="0"/>
          </a:p>
          <a:p>
            <a:pPr marL="82296" indent="0">
              <a:buNone/>
            </a:pPr>
            <a:r>
              <a:rPr lang="ms-MY" sz="2400" smtClean="0"/>
              <a:t>tamɣra ‘</a:t>
            </a:r>
            <a:r>
              <a:rPr lang="ru-RU" sz="2400" smtClean="0"/>
              <a:t>свадьба</a:t>
            </a:r>
            <a:r>
              <a:rPr lang="ms-MY" sz="2400" smtClean="0"/>
              <a:t>’ – timɣriwin ‘</a:t>
            </a:r>
            <a:r>
              <a:rPr lang="ru-RU" sz="2400" smtClean="0"/>
              <a:t>свадьбы</a:t>
            </a:r>
            <a:r>
              <a:rPr lang="ms-MY" sz="2400" smtClean="0"/>
              <a:t>’</a:t>
            </a:r>
            <a:endParaRPr lang="ru-RU" sz="2400" smtClean="0"/>
          </a:p>
          <a:p>
            <a:pPr marL="82296" indent="0">
              <a:buNone/>
            </a:pPr>
            <a:endParaRPr lang="ru-RU" sz="2800" smtClean="0"/>
          </a:p>
          <a:p>
            <a:pPr marL="82296" indent="0">
              <a:buNone/>
            </a:pPr>
            <a:r>
              <a:rPr lang="ru-RU" sz="2400" smtClean="0"/>
              <a:t>Чередования в глагольном корне выражают время:</a:t>
            </a:r>
          </a:p>
          <a:p>
            <a:pPr marL="82296" indent="0">
              <a:buNone/>
            </a:pPr>
            <a:r>
              <a:rPr lang="ga-IE" sz="2400" smtClean="0"/>
              <a:t>da-ddu-</a:t>
            </a:r>
            <a:r>
              <a:rPr lang="ms-MY" sz="2400" smtClean="0"/>
              <a:t>ɣ</a:t>
            </a:r>
            <a:r>
              <a:rPr lang="ga-IE" sz="2400" smtClean="0"/>
              <a:t>	‘</a:t>
            </a:r>
            <a:r>
              <a:rPr lang="ru-RU" sz="2400" smtClean="0"/>
              <a:t>Я хожу</a:t>
            </a:r>
            <a:r>
              <a:rPr lang="ga-IE" sz="2400" smtClean="0"/>
              <a:t>’</a:t>
            </a:r>
          </a:p>
          <a:p>
            <a:pPr marL="82296" indent="0">
              <a:buNone/>
            </a:pPr>
            <a:r>
              <a:rPr lang="ga-IE" sz="2200" smtClean="0"/>
              <a:t>HAB-</a:t>
            </a:r>
            <a:r>
              <a:rPr lang="ru-RU" sz="2200" smtClean="0"/>
              <a:t>идти</a:t>
            </a:r>
            <a:r>
              <a:rPr lang="ga-IE" sz="2200" smtClean="0"/>
              <a:t>.PRS</a:t>
            </a:r>
            <a:r>
              <a:rPr lang="ru-RU" sz="2200" smtClean="0"/>
              <a:t>-</a:t>
            </a:r>
            <a:r>
              <a:rPr lang="ga-IE" sz="2200" smtClean="0"/>
              <a:t>1SG</a:t>
            </a:r>
          </a:p>
          <a:p>
            <a:pPr marL="82296" indent="0">
              <a:buNone/>
            </a:pPr>
            <a:r>
              <a:rPr lang="ga-IE" sz="2400" smtClean="0"/>
              <a:t>ar-ddu-</a:t>
            </a:r>
            <a:r>
              <a:rPr lang="ms-MY" sz="2400" smtClean="0"/>
              <a:t>ɣ	‘</a:t>
            </a:r>
            <a:r>
              <a:rPr lang="ru-RU" sz="2400" smtClean="0"/>
              <a:t>Я иду</a:t>
            </a:r>
            <a:r>
              <a:rPr lang="ms-MY" sz="2400" smtClean="0"/>
              <a:t>’</a:t>
            </a:r>
            <a:endParaRPr lang="ru-RU" sz="2400" smtClean="0"/>
          </a:p>
          <a:p>
            <a:pPr marL="82296" indent="0">
              <a:buNone/>
            </a:pPr>
            <a:r>
              <a:rPr lang="ga-IE" sz="2200" smtClean="0"/>
              <a:t>CONT-</a:t>
            </a:r>
            <a:r>
              <a:rPr lang="ru-RU" sz="2200"/>
              <a:t>идти</a:t>
            </a:r>
            <a:r>
              <a:rPr lang="ga-IE" sz="2200"/>
              <a:t>.PRS</a:t>
            </a:r>
            <a:r>
              <a:rPr lang="ru-RU" sz="2200"/>
              <a:t>-</a:t>
            </a:r>
            <a:r>
              <a:rPr lang="ga-IE" sz="2200" smtClean="0"/>
              <a:t>1SG</a:t>
            </a:r>
            <a:endParaRPr lang="ru-RU" sz="2200" smtClean="0"/>
          </a:p>
          <a:p>
            <a:pPr marL="82296" indent="0">
              <a:buNone/>
            </a:pPr>
            <a:r>
              <a:rPr lang="ga-IE" sz="2400" smtClean="0"/>
              <a:t>ddi</a:t>
            </a:r>
            <a:r>
              <a:rPr lang="ms-MY" sz="2400" smtClean="0"/>
              <a:t>-ɣ</a:t>
            </a:r>
            <a:r>
              <a:rPr lang="ga-IE" sz="2400" smtClean="0"/>
              <a:t>	</a:t>
            </a:r>
            <a:r>
              <a:rPr lang="ru-RU" sz="2400" smtClean="0"/>
              <a:t>	</a:t>
            </a:r>
            <a:r>
              <a:rPr lang="ga-IE" sz="2400" smtClean="0"/>
              <a:t>‘</a:t>
            </a:r>
            <a:r>
              <a:rPr lang="ru-RU" sz="2400"/>
              <a:t>Я</a:t>
            </a:r>
            <a:r>
              <a:rPr lang="ru-RU" sz="2400" smtClean="0"/>
              <a:t> шел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r>
              <a:rPr lang="ru-RU" sz="2200" smtClean="0"/>
              <a:t>идти</a:t>
            </a:r>
            <a:r>
              <a:rPr lang="ga-IE" sz="2200" smtClean="0"/>
              <a:t>.PST</a:t>
            </a:r>
            <a:r>
              <a:rPr lang="ru-RU" sz="2200" smtClean="0"/>
              <a:t>-</a:t>
            </a:r>
            <a:r>
              <a:rPr lang="ga-IE" sz="2200"/>
              <a:t>1SG</a:t>
            </a:r>
            <a:endParaRPr lang="ru-RU" sz="2200"/>
          </a:p>
          <a:p>
            <a:pPr marL="82296" indent="0">
              <a:buNone/>
            </a:pPr>
            <a:endParaRPr lang="ga-IE" sz="240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77880" y="52786"/>
            <a:ext cx="7962088" cy="88936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smtClean="0"/>
              <a:t>Типологические характеристики: флективный строй, чередования гласных</a:t>
            </a: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41097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498080" cy="836712"/>
          </a:xfrm>
        </p:spPr>
        <p:txBody>
          <a:bodyPr>
            <a:normAutofit/>
          </a:bodyPr>
          <a:lstStyle/>
          <a:p>
            <a:r>
              <a:rPr lang="ru-RU" sz="3600" smtClean="0"/>
              <a:t>Синтетизм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604867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800" smtClean="0"/>
              <a:t>Грамматические </a:t>
            </a:r>
            <a:r>
              <a:rPr lang="ru-RU" sz="2800"/>
              <a:t>значения выражаются в </a:t>
            </a:r>
            <a:r>
              <a:rPr lang="ru-RU" sz="2800" smtClean="0"/>
              <a:t>глаголе.  </a:t>
            </a:r>
            <a:r>
              <a:rPr lang="ga-IE" sz="2800"/>
              <a:t>PRO-drop </a:t>
            </a:r>
            <a:r>
              <a:rPr lang="ru-RU" sz="2800"/>
              <a:t>обязателен в немаркированном случае</a:t>
            </a:r>
            <a:r>
              <a:rPr lang="ru-RU" sz="2800" smtClean="0"/>
              <a:t>.</a:t>
            </a:r>
          </a:p>
          <a:p>
            <a:pPr marL="82296" indent="0">
              <a:buNone/>
            </a:pPr>
            <a:endParaRPr lang="ru-RU" sz="2400" smtClean="0"/>
          </a:p>
          <a:p>
            <a:pPr marL="82296" indent="0">
              <a:buNone/>
            </a:pPr>
            <a:r>
              <a:rPr lang="ms-MY" sz="2400" smtClean="0"/>
              <a:t>mad-ddu-ɣ</a:t>
            </a:r>
            <a:r>
              <a:rPr lang="ru-RU" sz="2400" smtClean="0"/>
              <a:t>			</a:t>
            </a:r>
            <a:r>
              <a:rPr lang="ga-IE" sz="2400" smtClean="0"/>
              <a:t>ma-i-ddu</a:t>
            </a:r>
            <a:r>
              <a:rPr lang="ru-RU" sz="2400" smtClean="0"/>
              <a:t>	</a:t>
            </a:r>
            <a:endParaRPr lang="ms-MY" sz="2400" smtClean="0"/>
          </a:p>
          <a:p>
            <a:pPr marL="82296" indent="0">
              <a:buNone/>
            </a:pPr>
            <a:r>
              <a:rPr lang="ga-IE" sz="2200" smtClean="0"/>
              <a:t>FUT-</a:t>
            </a:r>
            <a:r>
              <a:rPr lang="ru-RU" sz="2200" smtClean="0"/>
              <a:t>идти-1</a:t>
            </a:r>
            <a:r>
              <a:rPr lang="ga-IE" sz="2200" smtClean="0"/>
              <a:t>SG			FUT-3SG.M-</a:t>
            </a:r>
            <a:r>
              <a:rPr lang="ru-RU" sz="2200" smtClean="0"/>
              <a:t>идти</a:t>
            </a:r>
            <a:endParaRPr lang="ga-IE" sz="2200" smtClean="0"/>
          </a:p>
          <a:p>
            <a:pPr marL="82296" indent="0">
              <a:buNone/>
            </a:pPr>
            <a:r>
              <a:rPr lang="ga-IE" sz="2400" smtClean="0"/>
              <a:t>‘</a:t>
            </a:r>
            <a:r>
              <a:rPr lang="ru-RU" sz="2400" smtClean="0"/>
              <a:t>Я пойду</a:t>
            </a:r>
            <a:r>
              <a:rPr lang="ga-IE" sz="2400" smtClean="0"/>
              <a:t>’</a:t>
            </a:r>
            <a:r>
              <a:rPr lang="ru-RU" sz="2400" smtClean="0"/>
              <a:t>			</a:t>
            </a:r>
            <a:r>
              <a:rPr lang="ga-IE" sz="2400" smtClean="0"/>
              <a:t>‘</a:t>
            </a:r>
            <a:r>
              <a:rPr lang="ru-RU" sz="2400" smtClean="0"/>
              <a:t>Он пойдет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endParaRPr lang="ru-RU" sz="2400"/>
          </a:p>
          <a:p>
            <a:pPr marL="82296" indent="0">
              <a:buNone/>
            </a:pPr>
            <a:r>
              <a:rPr lang="ga-IE" sz="2400" smtClean="0"/>
              <a:t>ur-t-ddi			is </a:t>
            </a:r>
            <a:r>
              <a:rPr lang="ru-RU" sz="2400" smtClean="0"/>
              <a:t>	</a:t>
            </a:r>
            <a:r>
              <a:rPr lang="ga-IE" sz="2400" smtClean="0"/>
              <a:t>ur-i-dda?</a:t>
            </a:r>
            <a:endParaRPr lang="ga-IE" sz="2400"/>
          </a:p>
          <a:p>
            <a:pPr marL="82296" indent="0">
              <a:buNone/>
            </a:pPr>
            <a:r>
              <a:rPr lang="ga-IE" sz="2200" smtClean="0"/>
              <a:t>NEG-3SG.F-</a:t>
            </a:r>
            <a:r>
              <a:rPr lang="ru-RU" sz="2200" smtClean="0"/>
              <a:t>идти.</a:t>
            </a:r>
            <a:r>
              <a:rPr lang="ga-IE" sz="2200" smtClean="0"/>
              <a:t>PST		QUEST</a:t>
            </a:r>
            <a:r>
              <a:rPr lang="ru-RU" sz="2200" smtClean="0"/>
              <a:t>	</a:t>
            </a:r>
            <a:r>
              <a:rPr lang="ga-IE" sz="2200"/>
              <a:t> </a:t>
            </a:r>
            <a:r>
              <a:rPr lang="ga-IE" sz="2200" smtClean="0"/>
              <a:t>NEG-3SG.M-</a:t>
            </a:r>
            <a:r>
              <a:rPr lang="ru-RU" sz="2200"/>
              <a:t>идти.</a:t>
            </a:r>
            <a:r>
              <a:rPr lang="ga-IE" sz="2200"/>
              <a:t>PST</a:t>
            </a:r>
            <a:endParaRPr lang="ru-RU" sz="2200"/>
          </a:p>
          <a:p>
            <a:pPr marL="82296" indent="0">
              <a:buNone/>
            </a:pPr>
            <a:r>
              <a:rPr lang="ru-RU" sz="2400" smtClean="0"/>
              <a:t> </a:t>
            </a:r>
            <a:r>
              <a:rPr lang="ga-IE" sz="2400" smtClean="0"/>
              <a:t>‘</a:t>
            </a:r>
            <a:r>
              <a:rPr lang="ru-RU" sz="2400" smtClean="0"/>
              <a:t>Она не пошла</a:t>
            </a:r>
            <a:r>
              <a:rPr lang="ga-IE" sz="2400" smtClean="0"/>
              <a:t>’		‘</a:t>
            </a:r>
            <a:r>
              <a:rPr lang="ru-RU" sz="2400" smtClean="0"/>
              <a:t>Разве он не пошел?</a:t>
            </a:r>
            <a:r>
              <a:rPr lang="ga-IE" sz="2400" smtClean="0"/>
              <a:t>’</a:t>
            </a:r>
            <a:endParaRPr lang="ru-RU" sz="2400" smtClean="0"/>
          </a:p>
          <a:p>
            <a:pPr marL="82296" indent="0">
              <a:buNone/>
            </a:pPr>
            <a:endParaRPr lang="ru-RU" sz="2400"/>
          </a:p>
          <a:p>
            <a:pPr marL="82296" indent="0">
              <a:buNone/>
            </a:pPr>
            <a:endParaRPr lang="ga-IE" sz="2400"/>
          </a:p>
          <a:p>
            <a:pPr marL="82296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69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692696"/>
          </a:xfrm>
        </p:spPr>
        <p:txBody>
          <a:bodyPr>
            <a:normAutofit/>
          </a:bodyPr>
          <a:lstStyle/>
          <a:p>
            <a:r>
              <a:rPr lang="ru-RU" sz="3200" smtClean="0"/>
              <a:t>Фонетика (таблица по </a:t>
            </a:r>
            <a:r>
              <a:rPr lang="ga-IE" sz="3200" smtClean="0"/>
              <a:t>IPA)</a:t>
            </a:r>
            <a:endParaRPr lang="ru-RU" sz="320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43608" y="3501008"/>
            <a:ext cx="7890080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ru-RU" sz="2400" smtClean="0"/>
              <a:t>Наличие велярных, фарингальных и</a:t>
            </a:r>
            <a:r>
              <a:rPr lang="ga-IE" sz="2400" smtClean="0"/>
              <a:t> </a:t>
            </a:r>
            <a:r>
              <a:rPr lang="ru-RU" sz="2400" smtClean="0"/>
              <a:t>глоттальных фрикативных. Противопоставление обычным согласным фарингализованных – «эмфатических». Позиционная придыхательность смычных (и глухих, и звонких).</a:t>
            </a:r>
            <a:r>
              <a:rPr lang="fr-FR" sz="2400" smtClean="0"/>
              <a:t> </a:t>
            </a:r>
            <a:endParaRPr lang="ga-IE" sz="2400" smtClean="0"/>
          </a:p>
          <a:p>
            <a:pPr marL="82296" indent="0">
              <a:buNone/>
            </a:pPr>
            <a:r>
              <a:rPr lang="ru-RU" sz="2400"/>
              <a:t>Сложная система согласных и всего 3 гласных: </a:t>
            </a:r>
            <a:r>
              <a:rPr lang="ga-IE" sz="2400"/>
              <a:t>i, u, a</a:t>
            </a:r>
            <a:r>
              <a:rPr lang="ru-RU" sz="2400"/>
              <a:t>. П</a:t>
            </a:r>
            <a:r>
              <a:rPr lang="ru-RU" sz="2400" smtClean="0"/>
              <a:t>ри </a:t>
            </a:r>
            <a:r>
              <a:rPr lang="ru-RU" sz="2400"/>
              <a:t>этом /а/</a:t>
            </a:r>
            <a:r>
              <a:rPr lang="ga-IE" sz="2400"/>
              <a:t> </a:t>
            </a:r>
            <a:r>
              <a:rPr lang="ru-RU" sz="2400"/>
              <a:t>и /</a:t>
            </a:r>
            <a:r>
              <a:rPr lang="de-DE" sz="2400"/>
              <a:t>e</a:t>
            </a:r>
            <a:r>
              <a:rPr lang="ru-RU" sz="2400"/>
              <a:t>/, по-видимому, находятся в отношении </a:t>
            </a:r>
            <a:r>
              <a:rPr lang="ru-RU" sz="2400" smtClean="0"/>
              <a:t>свободного варьирования.</a:t>
            </a:r>
            <a:endParaRPr lang="ga-IE" sz="2400"/>
          </a:p>
          <a:p>
            <a:pPr marL="82296" indent="0">
              <a:buNone/>
            </a:pPr>
            <a:r>
              <a:rPr lang="ru-RU" sz="2400"/>
              <a:t>Кластеры согласных со вставным </a:t>
            </a:r>
            <a:r>
              <a:rPr lang="ms-MY" sz="2400"/>
              <a:t>ə.</a:t>
            </a:r>
            <a:endParaRPr lang="ru-RU" sz="2400"/>
          </a:p>
          <a:p>
            <a:pPr marL="82296" indent="0">
              <a:buNone/>
            </a:pPr>
            <a:endParaRPr lang="ru-RU" sz="240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531056"/>
              </p:ext>
            </p:extLst>
          </p:nvPr>
        </p:nvGraphicFramePr>
        <p:xfrm>
          <a:off x="1043609" y="692696"/>
          <a:ext cx="8024931" cy="28346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995729"/>
                <a:gridCol w="856411"/>
                <a:gridCol w="812155"/>
                <a:gridCol w="1080120"/>
                <a:gridCol w="648072"/>
                <a:gridCol w="671195"/>
                <a:gridCol w="713676"/>
                <a:gridCol w="785044"/>
                <a:gridCol w="785044"/>
                <a:gridCol w="677485"/>
              </a:tblGrid>
              <a:tr h="6282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Bilab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Lab-Dent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Alv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Post-alv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Pal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Vel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Uvul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Phar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Glot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Plosive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b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t, d,</a:t>
                      </a:r>
                      <a:r>
                        <a:rPr lang="ga-IE" baseline="0" smtClean="0"/>
                        <a:t> t</a:t>
                      </a:r>
                      <a:r>
                        <a:rPr lang="de-DE" smtClean="0"/>
                        <a:t>ˤ</a:t>
                      </a:r>
                      <a:r>
                        <a:rPr lang="ga-IE" smtClean="0"/>
                        <a:t>,</a:t>
                      </a:r>
                      <a:r>
                        <a:rPr lang="ga-IE" baseline="0" smtClean="0"/>
                        <a:t> d</a:t>
                      </a:r>
                      <a:r>
                        <a:rPr lang="de-DE" smtClean="0"/>
                        <a:t>ˤ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mtClean="0"/>
                        <a:t>k,</a:t>
                      </a:r>
                      <a:r>
                        <a:rPr lang="fr-FR" baseline="0" smtClean="0"/>
                        <a:t> g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mtClean="0"/>
                        <a:t>qˤ</a:t>
                      </a:r>
                      <a:endParaRPr lang="ru-RU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ʔ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Nasal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m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f</a:t>
                      </a:r>
                      <a:r>
                        <a:rPr lang="de-DE" smtClean="0"/>
                        <a:t>ˤ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n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Fricative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s,</a:t>
                      </a:r>
                      <a:r>
                        <a:rPr lang="ga-IE" baseline="0" smtClean="0"/>
                        <a:t> z, s</a:t>
                      </a:r>
                      <a:r>
                        <a:rPr lang="de-DE" smtClean="0"/>
                        <a:t>ˤ</a:t>
                      </a:r>
                      <a:r>
                        <a:rPr lang="ga-IE" smtClean="0"/>
                        <a:t>, z</a:t>
                      </a:r>
                      <a:r>
                        <a:rPr lang="de-DE" smtClean="0"/>
                        <a:t>ˤ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ʃ</a:t>
                      </a:r>
                      <a:r>
                        <a:rPr lang="fr-FR" smtClean="0"/>
                        <a:t>, </a:t>
                      </a:r>
                      <a:r>
                        <a:rPr lang="de-DE" smtClean="0"/>
                        <a:t>ʒ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mtClean="0"/>
                        <a:t>x, </a:t>
                      </a:r>
                      <a:r>
                        <a:rPr lang="de-DE" smtClean="0"/>
                        <a:t>ɣ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ħ, ʕ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ɦ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Flap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r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Lateral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ga-IE" smtClean="0"/>
                        <a:t>l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4000">
                <a:tc>
                  <a:txBody>
                    <a:bodyPr/>
                    <a:lstStyle/>
                    <a:p>
                      <a:r>
                        <a:rPr lang="ga-IE" smtClean="0"/>
                        <a:t>Appr</a:t>
                      </a:r>
                      <a:endParaRPr lang="ru-RU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ʋ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mtClean="0"/>
                        <a:t>j</a:t>
                      </a:r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38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46064" cy="936104"/>
          </a:xfrm>
        </p:spPr>
        <p:txBody>
          <a:bodyPr/>
          <a:lstStyle/>
          <a:p>
            <a:r>
              <a:rPr lang="ru-RU" smtClean="0"/>
              <a:t>Фонетика: примеры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7962088" cy="583264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ga-IE" smtClean="0"/>
              <a:t>tamasi</a:t>
            </a:r>
            <a:r>
              <a:rPr lang="ms-MY" smtClean="0"/>
              <a:t>ɣt</a:t>
            </a:r>
          </a:p>
          <a:p>
            <a:pPr marL="82296" indent="0">
              <a:buNone/>
            </a:pPr>
            <a:r>
              <a:rPr lang="ru-RU" smtClean="0"/>
              <a:t>самоназвание языка</a:t>
            </a:r>
          </a:p>
          <a:p>
            <a:pPr marL="82296" indent="0">
              <a:buNone/>
            </a:pPr>
            <a:endParaRPr lang="ru-RU"/>
          </a:p>
          <a:p>
            <a:pPr marL="82296" indent="0">
              <a:buNone/>
            </a:pPr>
            <a:r>
              <a:rPr lang="ga-IE" smtClean="0"/>
              <a:t>mani</a:t>
            </a:r>
            <a:r>
              <a:rPr lang="ga-IE"/>
              <a:t>		</a:t>
            </a:r>
            <a:r>
              <a:rPr lang="ga-IE" smtClean="0"/>
              <a:t>tiwDd </a:t>
            </a:r>
            <a:endParaRPr lang="ga-IE"/>
          </a:p>
          <a:p>
            <a:pPr marL="82296" indent="0">
              <a:buNone/>
            </a:pPr>
            <a:r>
              <a:rPr lang="ru-RU" smtClean="0"/>
              <a:t>где	</a:t>
            </a:r>
            <a:r>
              <a:rPr lang="ga-IE"/>
              <a:t>	</a:t>
            </a:r>
            <a:r>
              <a:rPr lang="ru-RU" smtClean="0"/>
              <a:t>приходить </a:t>
            </a:r>
            <a:r>
              <a:rPr lang="ga-IE" smtClean="0"/>
              <a:t>(pst</a:t>
            </a:r>
            <a:r>
              <a:rPr lang="ga-IE"/>
              <a:t>, 2Sg)</a:t>
            </a:r>
          </a:p>
          <a:p>
            <a:pPr marL="82296" indent="0">
              <a:buNone/>
            </a:pPr>
            <a:r>
              <a:rPr lang="ga-IE" smtClean="0"/>
              <a:t>‘</a:t>
            </a:r>
            <a:r>
              <a:rPr lang="ru-RU" smtClean="0"/>
              <a:t>Где ты?</a:t>
            </a:r>
            <a:r>
              <a:rPr lang="ga-IE" smtClean="0"/>
              <a:t>’</a:t>
            </a:r>
            <a:endParaRPr lang="fr-FR"/>
          </a:p>
          <a:p>
            <a:pPr marL="82296" indent="0">
              <a:buNone/>
            </a:pPr>
            <a:endParaRPr lang="ga-IE" smtClean="0"/>
          </a:p>
          <a:p>
            <a:pPr marL="82296" indent="0">
              <a:buNone/>
            </a:pPr>
            <a:r>
              <a:rPr lang="ga-IE" smtClean="0"/>
              <a:t>n</a:t>
            </a:r>
            <a:r>
              <a:rPr lang="de-DE" smtClean="0"/>
              <a:t>ʃ</a:t>
            </a:r>
            <a:r>
              <a:rPr lang="ms-MY"/>
              <a:t>	</a:t>
            </a:r>
            <a:r>
              <a:rPr lang="ms-MY" smtClean="0"/>
              <a:t>	lliɣ </a:t>
            </a:r>
            <a:r>
              <a:rPr lang="ga-IE" smtClean="0"/>
              <a:t>			</a:t>
            </a:r>
            <a:r>
              <a:rPr lang="ms-MY" smtClean="0"/>
              <a:t>di</a:t>
            </a:r>
            <a:r>
              <a:rPr lang="ru-RU" smtClean="0"/>
              <a:t>	</a:t>
            </a:r>
            <a:r>
              <a:rPr lang="ms-MY" smtClean="0"/>
              <a:t>taddart</a:t>
            </a:r>
            <a:endParaRPr lang="ga-IE" smtClean="0"/>
          </a:p>
          <a:p>
            <a:pPr marL="82296" indent="0">
              <a:buNone/>
            </a:pPr>
            <a:r>
              <a:rPr lang="ga-IE" smtClean="0"/>
              <a:t>1SG		</a:t>
            </a:r>
            <a:r>
              <a:rPr lang="ru-RU" smtClean="0"/>
              <a:t>быть-</a:t>
            </a:r>
            <a:r>
              <a:rPr lang="ga-IE" smtClean="0"/>
              <a:t>1SG		</a:t>
            </a:r>
            <a:r>
              <a:rPr lang="ru-RU" smtClean="0"/>
              <a:t>в	дом</a:t>
            </a:r>
          </a:p>
          <a:p>
            <a:pPr marL="82296" indent="0">
              <a:buNone/>
            </a:pPr>
            <a:r>
              <a:rPr lang="ga-IE" smtClean="0"/>
              <a:t>‘</a:t>
            </a:r>
            <a:r>
              <a:rPr lang="ru-RU" smtClean="0"/>
              <a:t>Я дома</a:t>
            </a:r>
            <a:r>
              <a:rPr lang="ga-IE" smtClean="0"/>
              <a:t>’</a:t>
            </a:r>
            <a:endParaRPr lang="ru-RU"/>
          </a:p>
        </p:txBody>
      </p:sp>
      <p:pic>
        <p:nvPicPr>
          <p:cNvPr id="4" name="where did you arriv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83968" y="2636912"/>
            <a:ext cx="406400" cy="406400"/>
          </a:xfrm>
          <a:prstGeom prst="rect">
            <a:avLst/>
          </a:prstGeom>
        </p:spPr>
      </p:pic>
      <p:pic>
        <p:nvPicPr>
          <p:cNvPr id="5" name="тамазихт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31226" y="919516"/>
            <a:ext cx="406400" cy="406400"/>
          </a:xfrm>
          <a:prstGeom prst="rect">
            <a:avLst/>
          </a:prstGeom>
        </p:spPr>
      </p:pic>
      <p:pic>
        <p:nvPicPr>
          <p:cNvPr id="6" name="я дома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56376" y="47971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8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7457"/>
            <a:ext cx="7498080" cy="1143000"/>
          </a:xfrm>
        </p:spPr>
        <p:txBody>
          <a:bodyPr/>
          <a:lstStyle/>
          <a:p>
            <a:r>
              <a:rPr lang="ru-RU" smtClean="0"/>
              <a:t>Из словообразования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8100392" cy="587727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mtClean="0"/>
              <a:t>Отыменное существительное женского рода образуется с циркумфиксом </a:t>
            </a:r>
            <a:r>
              <a:rPr lang="ga-IE" smtClean="0"/>
              <a:t>t_t:</a:t>
            </a:r>
            <a:endParaRPr lang="ru-RU" smtClean="0"/>
          </a:p>
          <a:p>
            <a:pPr marL="82296" indent="0">
              <a:buNone/>
            </a:pPr>
            <a:r>
              <a:rPr lang="ru-RU" smtClean="0"/>
              <a:t>aydi</a:t>
            </a:r>
            <a:r>
              <a:rPr lang="ga-IE"/>
              <a:t>	</a:t>
            </a:r>
            <a:r>
              <a:rPr lang="ga-IE" smtClean="0"/>
              <a:t>	‘</a:t>
            </a:r>
            <a:r>
              <a:rPr lang="ru-RU" smtClean="0"/>
              <a:t>пес</a:t>
            </a:r>
            <a:r>
              <a:rPr lang="ga-IE" smtClean="0"/>
              <a:t>’</a:t>
            </a:r>
            <a:r>
              <a:rPr lang="ru-RU" smtClean="0"/>
              <a:t>                 </a:t>
            </a:r>
            <a:endParaRPr lang="ga-IE"/>
          </a:p>
          <a:p>
            <a:pPr marL="82296" indent="0">
              <a:buNone/>
            </a:pPr>
            <a:r>
              <a:rPr lang="ru-RU" smtClean="0"/>
              <a:t>taydit          </a:t>
            </a:r>
            <a:r>
              <a:rPr lang="ga-IE" smtClean="0"/>
              <a:t>‘</a:t>
            </a:r>
            <a:r>
              <a:rPr lang="ru-RU" smtClean="0"/>
              <a:t>собака</a:t>
            </a:r>
            <a:r>
              <a:rPr lang="ga-IE" smtClean="0"/>
              <a:t>’</a:t>
            </a:r>
            <a:endParaRPr lang="ru-RU"/>
          </a:p>
          <a:p>
            <a:pPr marL="82296" indent="0">
              <a:buNone/>
            </a:pPr>
            <a:r>
              <a:rPr lang="ru-RU" smtClean="0"/>
              <a:t>По этой модели от самоназвания народа – </a:t>
            </a:r>
            <a:r>
              <a:rPr lang="ga-IE" smtClean="0"/>
              <a:t>Amasigh – </a:t>
            </a:r>
            <a:r>
              <a:rPr lang="ru-RU" smtClean="0"/>
              <a:t>образовано самоназвание языка. Еще одно значение аффикса – диминутивность.</a:t>
            </a:r>
          </a:p>
          <a:p>
            <a:pPr marL="82296" indent="0">
              <a:buNone/>
            </a:pPr>
            <a:r>
              <a:rPr lang="ru-RU" smtClean="0"/>
              <a:t>aγbalu</a:t>
            </a:r>
            <a:r>
              <a:rPr lang="ga-IE" smtClean="0"/>
              <a:t>	‘</a:t>
            </a:r>
            <a:r>
              <a:rPr lang="ru-RU" smtClean="0"/>
              <a:t>весна</a:t>
            </a:r>
            <a:r>
              <a:rPr lang="ga-IE" smtClean="0"/>
              <a:t>’</a:t>
            </a:r>
          </a:p>
          <a:p>
            <a:pPr marL="82296" indent="0">
              <a:buNone/>
            </a:pPr>
            <a:r>
              <a:rPr lang="ru-RU" smtClean="0"/>
              <a:t>taγbalut </a:t>
            </a:r>
            <a:r>
              <a:rPr lang="ga-IE" smtClean="0"/>
              <a:t>	‘</a:t>
            </a:r>
            <a:r>
              <a:rPr lang="ru-RU" baseline="30000"/>
              <a:t>?</a:t>
            </a:r>
            <a:r>
              <a:rPr lang="ru-RU" smtClean="0"/>
              <a:t>вёсенка</a:t>
            </a:r>
            <a:r>
              <a:rPr lang="ga-IE" smtClean="0"/>
              <a:t>’</a:t>
            </a:r>
            <a:endParaRPr lang="ru-RU"/>
          </a:p>
          <a:p>
            <a:pPr marL="82296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18072" cy="1417638"/>
          </a:xfrm>
        </p:spPr>
        <p:txBody>
          <a:bodyPr>
            <a:normAutofit/>
          </a:bodyPr>
          <a:lstStyle/>
          <a:p>
            <a:r>
              <a:rPr lang="ru-RU" sz="4000" smtClean="0"/>
              <a:t>Из словообразования</a:t>
            </a:r>
            <a:endParaRPr lang="ru-RU" sz="4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12776"/>
            <a:ext cx="7890080" cy="4835624"/>
          </a:xfrm>
        </p:spPr>
        <p:txBody>
          <a:bodyPr/>
          <a:lstStyle/>
          <a:p>
            <a:pPr marL="82296" indent="0">
              <a:buNone/>
            </a:pPr>
            <a:r>
              <a:rPr lang="ru-RU" smtClean="0"/>
              <a:t>Отглагольные существительные мужского рода обычно образовываются  с помощью префиксов: </a:t>
            </a:r>
          </a:p>
          <a:p>
            <a:pPr marL="82296" indent="0">
              <a:buNone/>
            </a:pPr>
            <a:r>
              <a:rPr lang="ga-IE" smtClean="0"/>
              <a:t>kaSf ‘</a:t>
            </a:r>
            <a:r>
              <a:rPr lang="ru-RU" smtClean="0"/>
              <a:t>рассказывать</a:t>
            </a:r>
            <a:r>
              <a:rPr lang="ga-IE" smtClean="0"/>
              <a:t>’</a:t>
            </a:r>
            <a:r>
              <a:rPr lang="ru-RU" smtClean="0"/>
              <a:t> -</a:t>
            </a:r>
            <a:r>
              <a:rPr lang="ga-IE" smtClean="0"/>
              <a:t>&gt; amkaSf ‘</a:t>
            </a:r>
            <a:r>
              <a:rPr lang="ru-RU" smtClean="0"/>
              <a:t>рассказчик</a:t>
            </a:r>
            <a:r>
              <a:rPr lang="ga-IE" smtClean="0"/>
              <a:t>’</a:t>
            </a:r>
            <a:endParaRPr lang="ru-RU" smtClean="0"/>
          </a:p>
          <a:p>
            <a:pPr marL="82296" indent="0">
              <a:buNone/>
            </a:pPr>
            <a:r>
              <a:rPr lang="ga-IE" smtClean="0"/>
              <a:t>rdm ‘</a:t>
            </a:r>
            <a:r>
              <a:rPr lang="ru-RU" smtClean="0"/>
              <a:t>разрушать</a:t>
            </a:r>
            <a:r>
              <a:rPr lang="ga-IE" smtClean="0"/>
              <a:t>’ -&gt; arddam ‘</a:t>
            </a:r>
            <a:r>
              <a:rPr lang="ru-RU" smtClean="0"/>
              <a:t>разрушитель</a:t>
            </a:r>
            <a:r>
              <a:rPr lang="ga-IE" smtClean="0"/>
              <a:t>’</a:t>
            </a:r>
            <a:endParaRPr lang="ru-RU" smtClean="0"/>
          </a:p>
          <a:p>
            <a:pPr marL="82296" indent="0">
              <a:buNone/>
            </a:pPr>
            <a:r>
              <a:rPr lang="ru-RU" smtClean="0"/>
              <a:t>Женского рода – с помощью префиксов и показывающих род суффиксов:</a:t>
            </a:r>
          </a:p>
          <a:p>
            <a:pPr marL="82296" indent="0">
              <a:buNone/>
            </a:pPr>
            <a:r>
              <a:rPr lang="ga-IE" smtClean="0"/>
              <a:t>xdm ‘</a:t>
            </a:r>
            <a:r>
              <a:rPr lang="ru-RU" smtClean="0"/>
              <a:t>работать</a:t>
            </a:r>
            <a:r>
              <a:rPr lang="ga-IE" smtClean="0"/>
              <a:t>’ -&gt; lxdmt ‘</a:t>
            </a:r>
            <a:r>
              <a:rPr lang="ru-RU" smtClean="0"/>
              <a:t>работа</a:t>
            </a:r>
            <a:r>
              <a:rPr lang="ga-IE" smtClean="0"/>
              <a:t>’</a:t>
            </a:r>
            <a:endParaRPr lang="ru-RU" smtClean="0"/>
          </a:p>
          <a:p>
            <a:pPr marL="82296" indent="0">
              <a:buNone/>
            </a:pPr>
            <a:endParaRPr lang="ru-RU" smtClean="0"/>
          </a:p>
          <a:p>
            <a:pPr marL="82296" indent="0">
              <a:buNone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535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attahaddi.com/wp-content/uploads/2019/06/Tizi_Ouzou_Tasdawit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0" y="1"/>
            <a:ext cx="91479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5400" b="1" smtClean="0">
                <a:solidFill>
                  <a:schemeClr val="bg1"/>
                </a:solidFill>
              </a:rPr>
              <a:t>Письменность</a:t>
            </a:r>
            <a:endParaRPr lang="ru-RU" sz="5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70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908720"/>
          </a:xfrm>
        </p:spPr>
        <p:txBody>
          <a:bodyPr>
            <a:normAutofit/>
          </a:bodyPr>
          <a:lstStyle/>
          <a:p>
            <a:r>
              <a:rPr lang="ru-RU" smtClean="0"/>
              <a:t>Тифинаг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49" y="774898"/>
            <a:ext cx="8138250" cy="6083935"/>
          </a:xfrm>
        </p:spPr>
      </p:pic>
    </p:spTree>
    <p:extLst>
      <p:ext uri="{BB962C8B-B14F-4D97-AF65-F5344CB8AC3E}">
        <p14:creationId xmlns:p14="http://schemas.microsoft.com/office/powerpoint/2010/main" val="121399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18072" cy="648072"/>
          </a:xfrm>
        </p:spPr>
        <p:txBody>
          <a:bodyPr>
            <a:normAutofit/>
          </a:bodyPr>
          <a:lstStyle/>
          <a:p>
            <a:r>
              <a:rPr lang="ru-RU" sz="3600" smtClean="0"/>
              <a:t>Использованная литература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7920880" cy="6237312"/>
          </a:xfrm>
        </p:spPr>
        <p:txBody>
          <a:bodyPr>
            <a:normAutofit/>
          </a:bodyPr>
          <a:lstStyle/>
          <a:p>
            <a:pPr marL="596646" indent="-514350">
              <a:buAutoNum type="arabicPeriod"/>
            </a:pPr>
            <a:r>
              <a:rPr lang="ga-IE" sz="2400" i="1" smtClean="0"/>
              <a:t>A Grammar of Amasigh</a:t>
            </a:r>
            <a:r>
              <a:rPr lang="ga-IE" sz="2400" smtClean="0"/>
              <a:t>, Fatima Sadiqi, Moha Ennaji. </a:t>
            </a:r>
            <a:r>
              <a:rPr lang="en-US" sz="2400"/>
              <a:t>Publications of the Faculty of Letters Dhar El Mehraz, Fès </a:t>
            </a:r>
            <a:r>
              <a:rPr lang="en-US" sz="2400" smtClean="0"/>
              <a:t>2004</a:t>
            </a:r>
            <a:endParaRPr lang="ga-IE" sz="2400" smtClean="0"/>
          </a:p>
          <a:p>
            <a:pPr marL="596646" indent="-514350">
              <a:buAutoNum type="arabicPeriod"/>
            </a:pPr>
            <a:r>
              <a:rPr lang="ga-IE" sz="2400" i="1" smtClean="0"/>
              <a:t>A Reference Grammar of Tamazight (Middle Atlas Berber)</a:t>
            </a:r>
            <a:r>
              <a:rPr lang="ga-IE" sz="2400" smtClean="0"/>
              <a:t>, Ernest T. Abdel-Massih. Center for Near Estern and North African Studies, the University of Michigan,  Ann Arbor 1971</a:t>
            </a:r>
          </a:p>
          <a:p>
            <a:pPr marL="596646" indent="-514350">
              <a:buAutoNum type="arabicPeriod"/>
            </a:pPr>
            <a:r>
              <a:rPr lang="ga-IE" sz="2400" i="1" smtClean="0"/>
              <a:t>Internal Structure of Verb Meaning:  A Study of Verbs in Tamazight (Berber)</a:t>
            </a:r>
            <a:r>
              <a:rPr lang="ga-IE" sz="2400" smtClean="0"/>
              <a:t>, Karim Achab. Cambridge Scholar Publishing, Newcastle upon Tyne 2012</a:t>
            </a:r>
          </a:p>
          <a:p>
            <a:pPr marL="596646" indent="-514350">
              <a:buAutoNum type="arabicPeriod"/>
            </a:pPr>
            <a:r>
              <a:rPr lang="ga-IE" sz="2400" i="1" smtClean="0"/>
              <a:t>Morphological Gaplology in Amasigh</a:t>
            </a:r>
            <a:r>
              <a:rPr lang="ga-IE" sz="2400" smtClean="0"/>
              <a:t>, Karim Bensoukas. Universit</a:t>
            </a:r>
            <a:r>
              <a:rPr lang="fr-FR" sz="2400" smtClean="0"/>
              <a:t>é Mohammed V, Faculté des Lettres et des Sciences Humaines</a:t>
            </a:r>
            <a:r>
              <a:rPr lang="ga-IE" sz="2400" smtClean="0"/>
              <a:t>, </a:t>
            </a:r>
            <a:r>
              <a:rPr lang="de-DE" sz="2400" smtClean="0"/>
              <a:t>Rabat</a:t>
            </a:r>
            <a:r>
              <a:rPr lang="ga-IE" sz="2400"/>
              <a:t> </a:t>
            </a:r>
            <a:r>
              <a:rPr lang="ga-IE" sz="2400" smtClean="0"/>
              <a:t>2012.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3007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1468</TotalTime>
  <Words>662</Words>
  <Application>Microsoft Office PowerPoint</Application>
  <PresentationFormat>Экран (4:3)</PresentationFormat>
  <Paragraphs>160</Paragraphs>
  <Slides>17</Slides>
  <Notes>2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Тамазихт</vt:lpstr>
      <vt:lpstr>Общая информация: термин «тамазихт»</vt:lpstr>
      <vt:lpstr>Презентация PowerPoint</vt:lpstr>
      <vt:lpstr>Генеалогическая и ареальная информация </vt:lpstr>
      <vt:lpstr>Социолингвистические особенности</vt:lpstr>
      <vt:lpstr>Типологическая характеристика: порядок слов</vt:lpstr>
      <vt:lpstr>Status constructus, сопряженное состояние</vt:lpstr>
      <vt:lpstr>Аккузативность</vt:lpstr>
      <vt:lpstr>Презентация PowerPoint</vt:lpstr>
      <vt:lpstr>Синтетизм</vt:lpstr>
      <vt:lpstr>Фонетика (таблица по IPA)</vt:lpstr>
      <vt:lpstr>Фонетика: примеры</vt:lpstr>
      <vt:lpstr>Из словообразования</vt:lpstr>
      <vt:lpstr>Из словообразования</vt:lpstr>
      <vt:lpstr>Письменность</vt:lpstr>
      <vt:lpstr>Тифинаг</vt:lpstr>
      <vt:lpstr>Использованная 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Тамазигхт</dc:title>
  <dc:creator>1290741</dc:creator>
  <cp:lastModifiedBy>1290741</cp:lastModifiedBy>
  <cp:revision>75</cp:revision>
  <dcterms:created xsi:type="dcterms:W3CDTF">2020-11-13T20:11:45Z</dcterms:created>
  <dcterms:modified xsi:type="dcterms:W3CDTF">2020-12-09T09:50:47Z</dcterms:modified>
</cp:coreProperties>
</file>