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65" r:id="rId3"/>
    <p:sldId id="262" r:id="rId4"/>
    <p:sldId id="269" r:id="rId5"/>
    <p:sldId id="261" r:id="rId6"/>
    <p:sldId id="266" r:id="rId7"/>
    <p:sldId id="273" r:id="rId8"/>
    <p:sldId id="258" r:id="rId9"/>
    <p:sldId id="259" r:id="rId10"/>
    <p:sldId id="260" r:id="rId11"/>
    <p:sldId id="271" r:id="rId12"/>
    <p:sldId id="270" r:id="rId13"/>
    <p:sldId id="272" r:id="rId14"/>
    <p:sldId id="268" r:id="rId15"/>
    <p:sldId id="267" r:id="rId16"/>
    <p:sldId id="26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C056F80-E860-40F9-826F-3C77705C1839}">
          <p14:sldIdLst>
            <p14:sldId id="256"/>
            <p14:sldId id="265"/>
            <p14:sldId id="262"/>
            <p14:sldId id="269"/>
            <p14:sldId id="261"/>
            <p14:sldId id="266"/>
            <p14:sldId id="273"/>
            <p14:sldId id="258"/>
            <p14:sldId id="259"/>
            <p14:sldId id="260"/>
            <p14:sldId id="271"/>
            <p14:sldId id="270"/>
            <p14:sldId id="272"/>
            <p14:sldId id="268"/>
            <p14:sldId id="267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8EC0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738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ACF1A1B0-862D-4909-A7DB-D8ADA062DFCA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lIns="45720" tIns="45720" rIns="45720" bIns="45720" rtlCol="0" anchor="ctr">
            <a:normAutofit/>
          </a:bodyPr>
          <a:lstStyle>
            <a:lvl1pPr>
              <a:defRPr lang="en-US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26881-8A08-449C-8D73-E5F201F814C1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B5A5E-0C07-4E93-A112-D37B4D166B30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F71C5-DC57-4358-A1EA-30C08AF6E3C5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7879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126480" y="1717879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lang="en-US" sz="2000" b="0" kern="1200" spc="10" baseline="0" dirty="0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71DBA-DE60-4731-B773-47AAA185C143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4A628-C83B-4C66-83F4-1711CE3738FD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C1D73-9400-43CA-A37F-F9B7D00DE14C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B7711-B905-4633-B4D7-6F3A49A2E7D9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56144-9CB7-4E3A-B87E-A382F9BE05EF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3D55F-46AB-4791-9172-4FA8DD3A6A9C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89C235CF-BDA2-4E7E-8BBD-350479985E74}" type="datetimeFigureOut">
              <a:rPr lang="en-US" dirty="0"/>
              <a:pPr/>
              <a:t>12/21/2016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969696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rgbClr val="777777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52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Онейда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137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767263" y="216569"/>
            <a:ext cx="5558590" cy="72189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Языки Северной Америки</a:t>
            </a:r>
            <a:endParaRPr lang="ru-RU" sz="24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767263" y="1278356"/>
            <a:ext cx="5558590" cy="72189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Ирокезская семья</a:t>
            </a:r>
            <a:endParaRPr lang="ru-RU" sz="2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767263" y="2361197"/>
            <a:ext cx="5558590" cy="721895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Северная ветвь</a:t>
            </a:r>
            <a:endParaRPr lang="ru-RU" sz="2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67263" y="3422984"/>
            <a:ext cx="5558590" cy="72189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Озерные ирокезские языки</a:t>
            </a:r>
            <a:endParaRPr lang="ru-RU" sz="24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767263" y="4505825"/>
            <a:ext cx="5558590" cy="72189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Языки </a:t>
            </a:r>
            <a:r>
              <a:rPr lang="ru-RU" sz="2400" dirty="0" err="1" smtClean="0"/>
              <a:t>Мохавк-Онейда</a:t>
            </a:r>
            <a:endParaRPr lang="ru-RU" sz="24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767263" y="5588666"/>
            <a:ext cx="5558590" cy="72189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/>
              <a:t>Онейда</a:t>
            </a:r>
            <a:endParaRPr lang="ru-RU" sz="2400" dirty="0"/>
          </a:p>
        </p:txBody>
      </p:sp>
      <p:cxnSp>
        <p:nvCxnSpPr>
          <p:cNvPr id="11" name="Прямая со стрелкой 10"/>
          <p:cNvCxnSpPr>
            <a:stCxn id="4" idx="2"/>
            <a:endCxn id="5" idx="0"/>
          </p:cNvCxnSpPr>
          <p:nvPr/>
        </p:nvCxnSpPr>
        <p:spPr>
          <a:xfrm>
            <a:off x="5546558" y="938464"/>
            <a:ext cx="0" cy="3398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5" idx="2"/>
            <a:endCxn id="6" idx="0"/>
          </p:cNvCxnSpPr>
          <p:nvPr/>
        </p:nvCxnSpPr>
        <p:spPr>
          <a:xfrm>
            <a:off x="5546558" y="2000251"/>
            <a:ext cx="0" cy="3609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6" idx="2"/>
            <a:endCxn id="7" idx="0"/>
          </p:cNvCxnSpPr>
          <p:nvPr/>
        </p:nvCxnSpPr>
        <p:spPr>
          <a:xfrm>
            <a:off x="5546558" y="3083092"/>
            <a:ext cx="0" cy="3398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7" idx="2"/>
          </p:cNvCxnSpPr>
          <p:nvPr/>
        </p:nvCxnSpPr>
        <p:spPr>
          <a:xfrm>
            <a:off x="5546558" y="4144879"/>
            <a:ext cx="0" cy="3398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8" idx="2"/>
          </p:cNvCxnSpPr>
          <p:nvPr/>
        </p:nvCxnSpPr>
        <p:spPr>
          <a:xfrm>
            <a:off x="5546558" y="5227720"/>
            <a:ext cx="0" cy="3609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5369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15" y="237625"/>
            <a:ext cx="10007015" cy="638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758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Социолингвистическая информация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47700" y="1828800"/>
            <a:ext cx="5094732" cy="4351337"/>
          </a:xfrm>
        </p:spPr>
        <p:txBody>
          <a:bodyPr>
            <a:normAutofit/>
          </a:bodyPr>
          <a:lstStyle/>
          <a:p>
            <a:r>
              <a:rPr lang="ru-RU" sz="2000" dirty="0"/>
              <a:t>На</a:t>
            </a:r>
            <a:r>
              <a:rPr lang="en-US" sz="2000" dirty="0"/>
              <a:t> 2011 </a:t>
            </a:r>
            <a:r>
              <a:rPr lang="ru-RU" sz="2000" dirty="0"/>
              <a:t>год отмечено</a:t>
            </a:r>
            <a:r>
              <a:rPr lang="en-US" sz="2000" dirty="0"/>
              <a:t> 190 </a:t>
            </a:r>
            <a:r>
              <a:rPr lang="ru-RU" sz="2000" dirty="0"/>
              <a:t>носителей языка</a:t>
            </a:r>
            <a:r>
              <a:rPr lang="en-US" sz="2000" dirty="0" smtClean="0"/>
              <a:t>.</a:t>
            </a:r>
            <a:endParaRPr lang="ru-RU" sz="2000" dirty="0" smtClean="0"/>
          </a:p>
          <a:p>
            <a:r>
              <a:rPr lang="ru-RU" sz="2000" dirty="0" smtClean="0"/>
              <a:t>Большинство носителей языка </a:t>
            </a:r>
            <a:r>
              <a:rPr lang="ru-RU" sz="2000" dirty="0" err="1" smtClean="0"/>
              <a:t>онейда</a:t>
            </a:r>
            <a:r>
              <a:rPr lang="ru-RU" sz="2000" dirty="0" smtClean="0"/>
              <a:t> являются билингвами (английский язык) и используют язык не как основной (если они вообще его используют). </a:t>
            </a:r>
          </a:p>
          <a:p>
            <a:r>
              <a:rPr lang="ru-RU" sz="2000" dirty="0" smtClean="0"/>
              <a:t>На 1991 зарегистрировано только 6 </a:t>
            </a:r>
            <a:r>
              <a:rPr lang="ru-RU" sz="2000" dirty="0" err="1" smtClean="0"/>
              <a:t>монолингвов</a:t>
            </a:r>
            <a:r>
              <a:rPr lang="ru-RU" sz="2000" dirty="0" smtClean="0"/>
              <a:t>.</a:t>
            </a:r>
          </a:p>
          <a:p>
            <a:endParaRPr lang="ru-RU" sz="2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432" y="1828799"/>
            <a:ext cx="2892322" cy="43513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495" y="1828799"/>
            <a:ext cx="305263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472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 выражения грамматических значений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err="1" smtClean="0"/>
              <a:t>Полисинтетизм</a:t>
            </a:r>
            <a:endParaRPr lang="en-US" sz="3200" dirty="0" smtClean="0"/>
          </a:p>
          <a:p>
            <a:pPr marL="274320" lvl="1" indent="0">
              <a:buNone/>
            </a:pPr>
            <a:r>
              <a:rPr lang="en-US" sz="2800" dirty="0"/>
              <a:t>	</a:t>
            </a:r>
            <a:endParaRPr lang="ru-RU" sz="2800" dirty="0"/>
          </a:p>
          <a:p>
            <a:pPr marL="274320" lvl="1" indent="0" hangingPunct="0">
              <a:spcBef>
                <a:spcPts val="0"/>
              </a:spcBef>
              <a:spcAft>
                <a:spcPts val="100"/>
              </a:spcAft>
              <a:buNone/>
            </a:pPr>
            <a:r>
              <a:rPr lang="en-US" sz="3000" dirty="0" smtClean="0"/>
              <a:t>	la-al-</a:t>
            </a:r>
            <a:r>
              <a:rPr lang="en-US" sz="3000" dirty="0" err="1" smtClean="0"/>
              <a:t>ahsiˀt</a:t>
            </a:r>
            <a:r>
              <a:rPr lang="en-US" sz="3000" dirty="0" smtClean="0"/>
              <a:t>-</a:t>
            </a:r>
            <a:r>
              <a:rPr lang="en-US" sz="3000" dirty="0" err="1" smtClean="0"/>
              <a:t>óhale-heˀ</a:t>
            </a:r>
            <a:r>
              <a:rPr lang="en-US" sz="3000" dirty="0" smtClean="0"/>
              <a:t> </a:t>
            </a:r>
            <a:endParaRPr lang="ru-RU" sz="3000" dirty="0"/>
          </a:p>
          <a:p>
            <a:pPr marL="274320" lvl="1" indent="0" hangingPunct="0">
              <a:spcBef>
                <a:spcPts val="0"/>
              </a:spcBef>
              <a:spcAft>
                <a:spcPts val="100"/>
              </a:spcAft>
              <a:buNone/>
            </a:pPr>
            <a:r>
              <a:rPr lang="en-US" sz="2200" dirty="0" smtClean="0"/>
              <a:t>	</a:t>
            </a:r>
            <a:r>
              <a:rPr lang="ru-RU" sz="2200" dirty="0" smtClean="0"/>
              <a:t>3</a:t>
            </a:r>
            <a:r>
              <a:rPr lang="en-US" sz="2200" dirty="0" smtClean="0"/>
              <a:t>.SG.M.AG-REFL-foot-wash-SER</a:t>
            </a:r>
            <a:endParaRPr lang="ru-RU" sz="2200" dirty="0"/>
          </a:p>
          <a:p>
            <a:pPr marL="274320" lvl="1" indent="0" hangingPunct="0">
              <a:spcBef>
                <a:spcPts val="0"/>
              </a:spcBef>
              <a:spcAft>
                <a:spcPts val="100"/>
              </a:spcAft>
              <a:buNone/>
            </a:pPr>
            <a:r>
              <a:rPr lang="en-US" sz="3000" i="1" dirty="0" smtClean="0"/>
              <a:t>	He </a:t>
            </a:r>
            <a:r>
              <a:rPr lang="en-US" sz="3000" i="1" dirty="0"/>
              <a:t>is washing his </a:t>
            </a:r>
            <a:r>
              <a:rPr lang="en-US" sz="3000" i="1" dirty="0" smtClean="0"/>
              <a:t>feet.</a:t>
            </a:r>
            <a:endParaRPr lang="ru-RU" sz="3000" i="1" dirty="0" smtClean="0"/>
          </a:p>
          <a:p>
            <a:pPr lvl="1" hangingPunct="0">
              <a:spcBef>
                <a:spcPts val="0"/>
              </a:spcBef>
              <a:spcAft>
                <a:spcPts val="100"/>
              </a:spcAft>
            </a:pPr>
            <a:endParaRPr lang="ru-RU" sz="3000" dirty="0"/>
          </a:p>
          <a:p>
            <a:pPr marL="274320" lvl="1" indent="0" hangingPunct="0">
              <a:spcBef>
                <a:spcPts val="0"/>
              </a:spcBef>
              <a:spcAft>
                <a:spcPts val="100"/>
              </a:spcAft>
              <a:buNone/>
            </a:pPr>
            <a:r>
              <a:rPr lang="en-US" sz="2200" dirty="0" smtClean="0"/>
              <a:t>	ꓥ-</a:t>
            </a:r>
            <a:r>
              <a:rPr lang="en-US" sz="3000" dirty="0" err="1" smtClean="0"/>
              <a:t>khe</a:t>
            </a:r>
            <a:r>
              <a:rPr lang="en-US" sz="3000" dirty="0" smtClean="0"/>
              <a:t>-</a:t>
            </a:r>
            <a:r>
              <a:rPr lang="en-US" sz="3000" dirty="0" err="1" smtClean="0"/>
              <a:t>ks</a:t>
            </a:r>
            <a:r>
              <a:rPr lang="en-US" sz="3000" dirty="0" smtClean="0"/>
              <a:t>-</a:t>
            </a:r>
            <a:r>
              <a:rPr lang="en-US" sz="3000" dirty="0" err="1" smtClean="0"/>
              <a:t>ohalé</a:t>
            </a:r>
            <a:r>
              <a:rPr lang="en-US" sz="3000" dirty="0" smtClean="0"/>
              <a:t>-</a:t>
            </a:r>
            <a:r>
              <a:rPr lang="en-US" sz="3000" dirty="0" err="1" smtClean="0"/>
              <a:t>nyu</a:t>
            </a:r>
            <a:r>
              <a:rPr lang="en-US" sz="3000" dirty="0" smtClean="0"/>
              <a:t>-</a:t>
            </a:r>
            <a:r>
              <a:rPr lang="en-US" sz="3000" dirty="0" err="1" smtClean="0"/>
              <a:t>hs</a:t>
            </a:r>
            <a:r>
              <a:rPr lang="en-US" sz="3000" dirty="0" smtClean="0"/>
              <a:t>-</a:t>
            </a:r>
            <a:r>
              <a:rPr lang="en-US" sz="3200" dirty="0" smtClean="0"/>
              <a:t>ˀ </a:t>
            </a:r>
            <a:endParaRPr lang="ru-RU" sz="3000" dirty="0"/>
          </a:p>
          <a:p>
            <a:pPr marL="822960" lvl="3" indent="0" hangingPunct="0">
              <a:spcBef>
                <a:spcPts val="0"/>
              </a:spcBef>
              <a:spcAft>
                <a:spcPts val="100"/>
              </a:spcAft>
              <a:buNone/>
            </a:pPr>
            <a:r>
              <a:rPr lang="en-US" sz="1800" dirty="0" smtClean="0"/>
              <a:t> </a:t>
            </a:r>
            <a:r>
              <a:rPr lang="en-US" sz="2200" dirty="0" smtClean="0"/>
              <a:t>FUT-1.SG./3.SG.F-dish-wash-DIST-DAT-PNC</a:t>
            </a:r>
            <a:endParaRPr lang="ru-RU" sz="2200" dirty="0"/>
          </a:p>
          <a:p>
            <a:pPr marL="822960" lvl="3" indent="0" hangingPunct="0">
              <a:spcBef>
                <a:spcPts val="0"/>
              </a:spcBef>
              <a:spcAft>
                <a:spcPts val="100"/>
              </a:spcAft>
              <a:buNone/>
            </a:pPr>
            <a:r>
              <a:rPr lang="en-US" sz="3000" i="1" dirty="0" smtClean="0"/>
              <a:t>I'll </a:t>
            </a:r>
            <a:r>
              <a:rPr lang="en-US" sz="3000" i="1" dirty="0"/>
              <a:t>watch dishes for </a:t>
            </a:r>
            <a:r>
              <a:rPr lang="en-US" sz="3000" i="1" dirty="0" smtClean="0"/>
              <a:t>her.</a:t>
            </a:r>
            <a:endParaRPr lang="ru-RU" sz="3000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0838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Граница между морфемами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Агглютинация </a:t>
            </a:r>
            <a:endParaRPr lang="en-US" sz="32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sz="3600" dirty="0" err="1" smtClean="0"/>
              <a:t>wa</a:t>
            </a:r>
            <a:r>
              <a:rPr lang="en-US" sz="3600" dirty="0" smtClean="0"/>
              <a:t>-ha-at-</a:t>
            </a:r>
            <a:r>
              <a:rPr lang="en-US" sz="3600" dirty="0" err="1" smtClean="0"/>
              <a:t>kwe</a:t>
            </a:r>
            <a:r>
              <a:rPr lang="en-US" sz="3600" dirty="0" err="1" smtClean="0">
                <a:cs typeface="Calibri" panose="020F0502020204030204" pitchFamily="34" charset="0"/>
              </a:rPr>
              <a:t>n</a:t>
            </a:r>
            <a:r>
              <a:rPr lang="en-US" sz="3600" dirty="0" smtClean="0">
                <a:cs typeface="Calibri" panose="020F0502020204030204" pitchFamily="34" charset="0"/>
              </a:rPr>
              <a:t>-</a:t>
            </a:r>
            <a:r>
              <a:rPr lang="en-US" sz="3600" dirty="0" err="1" smtClean="0">
                <a:cs typeface="Calibri" panose="020F0502020204030204" pitchFamily="34" charset="0"/>
              </a:rPr>
              <a:t>i</a:t>
            </a:r>
            <a:r>
              <a:rPr lang="en-US" sz="3600" dirty="0" err="1" smtClean="0"/>
              <a:t>ˀ</a:t>
            </a:r>
            <a:endParaRPr lang="en-US" sz="3600" dirty="0" smtClean="0"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 smtClean="0"/>
              <a:t>   	AOR-3.SG.M.AG-REFL-be.able-PNC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 smtClean="0"/>
              <a:t>   	</a:t>
            </a:r>
            <a:r>
              <a:rPr lang="en-US" sz="2800" i="1" dirty="0" smtClean="0"/>
              <a:t>he won</a:t>
            </a:r>
          </a:p>
          <a:p>
            <a:pPr marL="0" indent="0">
              <a:spcBef>
                <a:spcPts val="0"/>
              </a:spcBef>
              <a:buNone/>
            </a:pPr>
            <a:endParaRPr lang="en-US" sz="2800" i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1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Граница между морфемами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ru-RU" sz="2800" dirty="0"/>
              <a:t>Элементы фузии</a:t>
            </a:r>
          </a:p>
          <a:p>
            <a:pPr marL="0" indent="0" hangingPunct="0">
              <a:buNone/>
            </a:pPr>
            <a:r>
              <a:rPr lang="en-US" dirty="0"/>
              <a:t>	</a:t>
            </a:r>
            <a:r>
              <a:rPr lang="en-US" sz="2800" dirty="0" smtClean="0"/>
              <a:t>lo-</a:t>
            </a:r>
            <a:r>
              <a:rPr lang="en-US" sz="2800" dirty="0" err="1" smtClean="0"/>
              <a:t>nuht</a:t>
            </a:r>
            <a:r>
              <a:rPr lang="ru-RU" sz="2800" dirty="0" smtClean="0"/>
              <a:t>-</a:t>
            </a:r>
            <a:r>
              <a:rPr lang="en-US" sz="2800" dirty="0" smtClean="0"/>
              <a:t>e</a:t>
            </a:r>
            <a:r>
              <a:rPr lang="en-US" sz="2800" dirty="0"/>
              <a:t>		</a:t>
            </a:r>
            <a:r>
              <a:rPr lang="en-US" sz="2800" dirty="0" smtClean="0"/>
              <a:t>yah</a:t>
            </a:r>
            <a:r>
              <a:rPr lang="ru-RU" sz="2800" dirty="0" smtClean="0"/>
              <a:t>	</a:t>
            </a:r>
            <a:r>
              <a:rPr lang="en-US" sz="2800" dirty="0" err="1" smtClean="0"/>
              <a:t>teh</a:t>
            </a:r>
            <a:r>
              <a:rPr lang="ru-RU" sz="2800" dirty="0" smtClean="0"/>
              <a:t>-</a:t>
            </a:r>
            <a:r>
              <a:rPr lang="en-US" sz="2800" dirty="0" smtClean="0"/>
              <a:t>o</a:t>
            </a:r>
            <a:r>
              <a:rPr lang="ru-RU" sz="2800" dirty="0" smtClean="0"/>
              <a:t>-</a:t>
            </a:r>
            <a:r>
              <a:rPr lang="en-US" sz="2800" dirty="0" err="1" smtClean="0"/>
              <a:t>nuht</a:t>
            </a:r>
            <a:r>
              <a:rPr lang="ru-RU" sz="2800" dirty="0" smtClean="0"/>
              <a:t>-</a:t>
            </a:r>
            <a:r>
              <a:rPr lang="en-US" sz="2800" dirty="0" smtClean="0"/>
              <a:t>e</a:t>
            </a:r>
            <a:endParaRPr lang="en-US" sz="2800" dirty="0"/>
          </a:p>
          <a:p>
            <a:pPr marL="0" indent="0" hangingPunct="0">
              <a:spcBef>
                <a:spcPts val="0"/>
              </a:spcBef>
              <a:buNone/>
            </a:pPr>
            <a:r>
              <a:rPr lang="en-US" sz="2800" dirty="0"/>
              <a:t>	</a:t>
            </a:r>
            <a:r>
              <a:rPr lang="en-US" sz="2400" dirty="0"/>
              <a:t>3.SG.P-know-SER	</a:t>
            </a:r>
            <a:r>
              <a:rPr lang="en-US" sz="2400" dirty="0" smtClean="0"/>
              <a:t>not</a:t>
            </a:r>
            <a:r>
              <a:rPr lang="ru-RU" sz="2400" dirty="0"/>
              <a:t>	</a:t>
            </a:r>
            <a:r>
              <a:rPr lang="en-US" sz="2400" dirty="0" smtClean="0"/>
              <a:t>NEG-3.SG.P-know-SER</a:t>
            </a:r>
            <a:endParaRPr lang="en-US" sz="2800" dirty="0"/>
          </a:p>
          <a:p>
            <a:pPr marL="0" indent="0" hangingPunct="0">
              <a:spcBef>
                <a:spcPts val="0"/>
              </a:spcBef>
              <a:buNone/>
            </a:pPr>
            <a:r>
              <a:rPr lang="en-US" sz="2800" dirty="0"/>
              <a:t> 	</a:t>
            </a:r>
            <a:r>
              <a:rPr lang="ru-RU" sz="2800" i="1" dirty="0"/>
              <a:t>он знает		он не </a:t>
            </a:r>
            <a:r>
              <a:rPr lang="ru-RU" sz="2800" i="1" dirty="0" smtClean="0"/>
              <a:t>знает</a:t>
            </a:r>
          </a:p>
          <a:p>
            <a:pPr marL="822960" lvl="3" indent="0">
              <a:buNone/>
            </a:pPr>
            <a:endParaRPr lang="ru-RU" sz="2800" i="1" dirty="0" smtClean="0"/>
          </a:p>
          <a:p>
            <a:pPr marL="822960" lvl="3" indent="0">
              <a:buNone/>
            </a:pPr>
            <a:r>
              <a:rPr lang="ru-RU" sz="2800" dirty="0" smtClean="0"/>
              <a:t>	</a:t>
            </a:r>
            <a:r>
              <a:rPr lang="en-US" sz="2800" dirty="0" smtClean="0"/>
              <a:t>y-</a:t>
            </a:r>
            <a:r>
              <a:rPr lang="en-US" sz="2800" dirty="0" err="1" smtClean="0"/>
              <a:t>aˀ</a:t>
            </a:r>
            <a:r>
              <a:rPr lang="en-US" sz="2800" dirty="0" smtClean="0"/>
              <a:t>-t-hl-</a:t>
            </a:r>
            <a:r>
              <a:rPr lang="en-US" sz="2800" dirty="0" err="1" smtClean="0"/>
              <a:t>oyaˀak</a:t>
            </a:r>
            <a:r>
              <a:rPr lang="en-US" sz="2800" dirty="0" smtClean="0"/>
              <a:t>-</a:t>
            </a:r>
            <a:r>
              <a:rPr lang="en-US" sz="2800" dirty="0" err="1" smtClean="0"/>
              <a:t>eˀ</a:t>
            </a:r>
            <a:endParaRPr lang="en-US" sz="2800" dirty="0">
              <a:cs typeface="Calibri" panose="020F0502020204030204" pitchFamily="34" charset="0"/>
            </a:endParaRPr>
          </a:p>
          <a:p>
            <a:pPr marL="822960" lvl="3" indent="0">
              <a:spcBef>
                <a:spcPts val="0"/>
              </a:spcBef>
              <a:buNone/>
            </a:pPr>
            <a:r>
              <a:rPr lang="ru-RU" sz="2800" dirty="0" smtClean="0">
                <a:cs typeface="Calibri" panose="020F0502020204030204" pitchFamily="34" charset="0"/>
              </a:rPr>
              <a:t>	</a:t>
            </a:r>
            <a:r>
              <a:rPr lang="en-US" sz="2400" dirty="0" smtClean="0">
                <a:cs typeface="Calibri" panose="020F0502020204030204" pitchFamily="34" charset="0"/>
              </a:rPr>
              <a:t>TR AOR DU PRO throw PNC</a:t>
            </a:r>
            <a:endParaRPr lang="en-US" sz="2800" dirty="0" smtClean="0"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i="1" dirty="0" smtClean="0">
                <a:cs typeface="Calibri" panose="020F0502020204030204" pitchFamily="34" charset="0"/>
              </a:rPr>
              <a:t>	Он кинул.</a:t>
            </a:r>
            <a:endParaRPr lang="en-US" sz="2800" i="1" dirty="0">
              <a:cs typeface="Calibri" panose="020F0502020204030204" pitchFamily="34" charset="0"/>
            </a:endParaRPr>
          </a:p>
          <a:p>
            <a:pPr marL="822960" lvl="3" indent="0">
              <a:buNone/>
            </a:pPr>
            <a:r>
              <a:rPr lang="en-US" sz="2400" dirty="0" smtClean="0">
                <a:cs typeface="Calibri" panose="020F0502020204030204" pitchFamily="34" charset="0"/>
              </a:rPr>
              <a:t> TR – </a:t>
            </a:r>
            <a:r>
              <a:rPr lang="en-US" sz="2400" dirty="0">
                <a:cs typeface="Calibri" panose="020F0502020204030204" pitchFamily="34" charset="0"/>
              </a:rPr>
              <a:t>y</a:t>
            </a:r>
            <a:r>
              <a:rPr lang="en-US" sz="2400" dirty="0" smtClean="0">
                <a:cs typeface="Calibri" panose="020F0502020204030204" pitchFamily="34" charset="0"/>
              </a:rPr>
              <a:t>e	AOR </a:t>
            </a:r>
            <a:r>
              <a:rPr lang="en-US" sz="2400" dirty="0">
                <a:cs typeface="Calibri" panose="020F0502020204030204" pitchFamily="34" charset="0"/>
              </a:rPr>
              <a:t>–</a:t>
            </a:r>
            <a:r>
              <a:rPr lang="en-US" sz="2400" dirty="0" smtClean="0"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cs typeface="Calibri" panose="020F0502020204030204" pitchFamily="34" charset="0"/>
              </a:rPr>
              <a:t>wa</a:t>
            </a:r>
            <a:r>
              <a:rPr lang="en-US" sz="2400" dirty="0" err="1" smtClean="0"/>
              <a:t>ˀ</a:t>
            </a:r>
            <a:r>
              <a:rPr lang="en-US" sz="2400" dirty="0" smtClean="0"/>
              <a:t>	DU </a:t>
            </a:r>
            <a:r>
              <a:rPr lang="en-US" sz="2400" dirty="0" smtClean="0">
                <a:cs typeface="Calibri" panose="020F0502020204030204" pitchFamily="34" charset="0"/>
              </a:rPr>
              <a:t>– </a:t>
            </a:r>
            <a:r>
              <a:rPr lang="en-US" sz="2400" dirty="0" err="1" smtClean="0">
                <a:cs typeface="Calibri" panose="020F0502020204030204" pitchFamily="34" charset="0"/>
              </a:rPr>
              <a:t>te</a:t>
            </a:r>
            <a:endParaRPr lang="en-US" sz="2400" dirty="0">
              <a:cs typeface="Calibri" panose="020F0502020204030204" pitchFamily="34" charset="0"/>
            </a:endParaRPr>
          </a:p>
          <a:p>
            <a:endParaRPr lang="en-US" sz="2400" dirty="0">
              <a:cs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277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Маркирование в именной группе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hangingPunct="0">
              <a:spcBef>
                <a:spcPts val="0"/>
              </a:spcBef>
              <a:spcAft>
                <a:spcPts val="100"/>
              </a:spcAft>
            </a:pPr>
            <a:r>
              <a:rPr lang="ru-RU" sz="11400" dirty="0" smtClean="0"/>
              <a:t>Вершинное</a:t>
            </a:r>
          </a:p>
          <a:p>
            <a:pPr hangingPunct="0">
              <a:spcBef>
                <a:spcPts val="0"/>
              </a:spcBef>
              <a:spcAft>
                <a:spcPts val="100"/>
              </a:spcAft>
            </a:pPr>
            <a:endParaRPr lang="en-US" sz="11400" i="1" dirty="0"/>
          </a:p>
          <a:p>
            <a:pPr marL="274320" lvl="1" indent="0" hangingPunct="0">
              <a:spcBef>
                <a:spcPts val="0"/>
              </a:spcBef>
              <a:spcAft>
                <a:spcPts val="100"/>
              </a:spcAft>
              <a:buNone/>
            </a:pPr>
            <a:r>
              <a:rPr lang="en-US" sz="11400" dirty="0"/>
              <a:t> </a:t>
            </a:r>
            <a:r>
              <a:rPr lang="en-US" sz="11400" dirty="0" smtClean="0"/>
              <a:t> </a:t>
            </a:r>
            <a:endParaRPr lang="en-US" sz="11400" dirty="0"/>
          </a:p>
          <a:p>
            <a:pPr marL="274320" lvl="1" indent="0" hangingPunct="0">
              <a:spcBef>
                <a:spcPts val="0"/>
              </a:spcBef>
              <a:spcAft>
                <a:spcPts val="100"/>
              </a:spcAft>
              <a:buNone/>
            </a:pPr>
            <a:r>
              <a:rPr lang="en-US" sz="11400" dirty="0" smtClean="0"/>
              <a:t>  John </a:t>
            </a:r>
            <a:r>
              <a:rPr lang="en-US" sz="11400" dirty="0" err="1" smtClean="0"/>
              <a:t>lao-nuhsa</a:t>
            </a:r>
            <a:endParaRPr lang="en-US" sz="11400" dirty="0"/>
          </a:p>
          <a:p>
            <a:pPr marL="274320" lvl="1" indent="0" hangingPunct="0">
              <a:spcBef>
                <a:spcPts val="0"/>
              </a:spcBef>
              <a:spcAft>
                <a:spcPts val="100"/>
              </a:spcAft>
              <a:buNone/>
            </a:pPr>
            <a:r>
              <a:rPr lang="en-US" sz="9600" dirty="0" smtClean="0"/>
              <a:t>  John   POSS.3.SG.M-house</a:t>
            </a:r>
          </a:p>
          <a:p>
            <a:pPr marL="274320" lvl="1" indent="0" hangingPunct="0">
              <a:spcBef>
                <a:spcPts val="0"/>
              </a:spcBef>
              <a:spcAft>
                <a:spcPts val="100"/>
              </a:spcAft>
              <a:buNone/>
            </a:pPr>
            <a:r>
              <a:rPr lang="en-US" sz="9600" i="1" dirty="0" smtClean="0"/>
              <a:t>  </a:t>
            </a:r>
            <a:r>
              <a:rPr lang="ru-RU" sz="9600" i="1" dirty="0" smtClean="0"/>
              <a:t>дом Джона.</a:t>
            </a:r>
            <a:endParaRPr lang="en-US" sz="9600" i="1" dirty="0" smtClean="0"/>
          </a:p>
          <a:p>
            <a:pPr lvl="1" hangingPunct="0">
              <a:spcBef>
                <a:spcPts val="0"/>
              </a:spcBef>
              <a:spcAft>
                <a:spcPts val="100"/>
              </a:spcAft>
            </a:pPr>
            <a:endParaRPr lang="en-US" sz="11400" dirty="0"/>
          </a:p>
          <a:p>
            <a:pPr lvl="1" hangingPunct="0">
              <a:spcBef>
                <a:spcPts val="0"/>
              </a:spcBef>
              <a:spcAft>
                <a:spcPts val="100"/>
              </a:spcAft>
            </a:pPr>
            <a:r>
              <a:rPr lang="ru-RU" sz="800" baseline="30000" dirty="0"/>
              <a:t>?</a:t>
            </a:r>
            <a:endParaRPr lang="ru-RU" sz="800" dirty="0"/>
          </a:p>
          <a:p>
            <a:pPr marL="274320" lvl="1" indent="0" hangingPunct="0">
              <a:spcBef>
                <a:spcPts val="0"/>
              </a:spcBef>
              <a:spcAft>
                <a:spcPts val="100"/>
              </a:spcAft>
              <a:buNone/>
            </a:pPr>
            <a:r>
              <a:rPr lang="ru-RU" sz="11400" dirty="0" smtClean="0"/>
              <a:t>  ?</a:t>
            </a:r>
            <a:r>
              <a:rPr lang="en-US" sz="11400" dirty="0" smtClean="0"/>
              <a:t>ne </a:t>
            </a:r>
            <a:r>
              <a:rPr lang="ru-RU" sz="11400" dirty="0" smtClean="0"/>
              <a:t>  </a:t>
            </a:r>
            <a:r>
              <a:rPr lang="en-US" sz="11400" dirty="0" err="1" smtClean="0"/>
              <a:t>thik</a:t>
            </a:r>
            <a:r>
              <a:rPr lang="en-US" sz="8000" dirty="0" smtClean="0"/>
              <a:t>ꓥ</a:t>
            </a:r>
            <a:r>
              <a:rPr lang="ru-RU" sz="11400" dirty="0" smtClean="0"/>
              <a:t>  </a:t>
            </a:r>
            <a:r>
              <a:rPr lang="en-US" sz="11400" dirty="0" smtClean="0"/>
              <a:t>n</a:t>
            </a:r>
            <a:r>
              <a:rPr lang="ru-RU" sz="11400" dirty="0" smtClean="0"/>
              <a:t>    </a:t>
            </a:r>
            <a:r>
              <a:rPr lang="en-US" sz="11400" dirty="0" smtClean="0"/>
              <a:t> lo</a:t>
            </a:r>
            <a:r>
              <a:rPr lang="ru-RU" sz="11400" dirty="0" smtClean="0"/>
              <a:t>-</a:t>
            </a:r>
            <a:r>
              <a:rPr lang="en-US" sz="11400" dirty="0" smtClean="0"/>
              <a:t>ne</a:t>
            </a:r>
          </a:p>
          <a:p>
            <a:pPr lvl="1" hangingPunct="0">
              <a:spcBef>
                <a:spcPts val="0"/>
              </a:spcBef>
              <a:spcAft>
                <a:spcPts val="100"/>
              </a:spcAft>
            </a:pPr>
            <a:r>
              <a:rPr lang="en-US" sz="9600" dirty="0" smtClean="0"/>
              <a:t>that </a:t>
            </a:r>
            <a:r>
              <a:rPr lang="ru-RU" sz="9600" dirty="0"/>
              <a:t> </a:t>
            </a:r>
            <a:r>
              <a:rPr lang="en-US" sz="9600" dirty="0" smtClean="0"/>
              <a:t> man</a:t>
            </a:r>
            <a:r>
              <a:rPr lang="ru-RU" sz="9600" dirty="0" smtClean="0"/>
              <a:t>      </a:t>
            </a:r>
            <a:r>
              <a:rPr lang="en-US" sz="9600" dirty="0" smtClean="0"/>
              <a:t>and  POSS.3.SG.M-wife</a:t>
            </a:r>
            <a:endParaRPr lang="ru-RU" sz="9600" dirty="0" smtClean="0"/>
          </a:p>
          <a:p>
            <a:pPr lvl="1" hangingPunct="0">
              <a:spcBef>
                <a:spcPts val="0"/>
              </a:spcBef>
              <a:spcAft>
                <a:spcPts val="100"/>
              </a:spcAft>
            </a:pPr>
            <a:r>
              <a:rPr lang="ru-RU" sz="9600" i="1" dirty="0"/>
              <a:t>э</a:t>
            </a:r>
            <a:r>
              <a:rPr lang="ru-RU" sz="9600" i="1" dirty="0" smtClean="0"/>
              <a:t>тот мужчина и его жена</a:t>
            </a:r>
            <a:endParaRPr lang="en-US" sz="9600" i="1" dirty="0" smtClean="0"/>
          </a:p>
          <a:p>
            <a:pPr lvl="1" hangingPunct="0">
              <a:spcBef>
                <a:spcPts val="0"/>
              </a:spcBef>
              <a:spcAft>
                <a:spcPts val="100"/>
              </a:spcAft>
            </a:pPr>
            <a:endParaRPr lang="en-US" sz="3600" i="1" dirty="0" smtClean="0"/>
          </a:p>
          <a:p>
            <a:pPr lvl="1" hangingPunct="0">
              <a:spcBef>
                <a:spcPts val="0"/>
              </a:spcBef>
              <a:spcAft>
                <a:spcPts val="100"/>
              </a:spcAft>
            </a:pPr>
            <a:endParaRPr lang="ru-RU" sz="3600" i="1" dirty="0"/>
          </a:p>
          <a:p>
            <a:endParaRPr lang="en-US" dirty="0" smtClean="0"/>
          </a:p>
          <a:p>
            <a:r>
              <a:rPr lang="en-US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7577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Маркирование в предикации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Вершинно</a:t>
            </a:r>
            <a:r>
              <a:rPr lang="ru-RU" sz="3200" dirty="0"/>
              <a:t>е</a:t>
            </a:r>
            <a:endParaRPr lang="en-US" sz="3200" dirty="0" smtClean="0"/>
          </a:p>
          <a:p>
            <a:endParaRPr lang="en-US" dirty="0"/>
          </a:p>
          <a:p>
            <a:pPr marL="274320" lvl="1" indent="0" hangingPunct="0">
              <a:spcBef>
                <a:spcPts val="0"/>
              </a:spcBef>
              <a:buNone/>
            </a:pPr>
            <a:r>
              <a:rPr lang="en-GB" sz="3200" dirty="0" err="1" smtClean="0"/>
              <a:t>ohsuhtok</a:t>
            </a:r>
            <a:r>
              <a:rPr lang="en-GB" sz="3200" dirty="0" smtClean="0"/>
              <a:t> 	</a:t>
            </a:r>
            <a:r>
              <a:rPr lang="en-GB" sz="3200" dirty="0" err="1" smtClean="0"/>
              <a:t>wah-atyanluhkw-ʌˀ</a:t>
            </a:r>
            <a:r>
              <a:rPr lang="en-GB" sz="3200" dirty="0" smtClean="0"/>
              <a:t> </a:t>
            </a:r>
            <a:endParaRPr lang="ru-RU" sz="3200" dirty="0"/>
          </a:p>
          <a:p>
            <a:pPr marL="274320" lvl="1" indent="0" hangingPunct="0">
              <a:spcBef>
                <a:spcPts val="0"/>
              </a:spcBef>
              <a:buNone/>
            </a:pPr>
            <a:r>
              <a:rPr lang="en-GB" sz="2400" dirty="0"/>
              <a:t>night-ghost </a:t>
            </a:r>
            <a:r>
              <a:rPr lang="en-GB" sz="2400" dirty="0" smtClean="0"/>
              <a:t>	</a:t>
            </a:r>
            <a:r>
              <a:rPr lang="en-GB" sz="2400" dirty="0" smtClean="0"/>
              <a:t>3.SG.M/3.SG.F-bewitched</a:t>
            </a:r>
            <a:r>
              <a:rPr lang="en-US" sz="2400" dirty="0" smtClean="0"/>
              <a:t>-PNC</a:t>
            </a:r>
            <a:endParaRPr lang="ru-RU" sz="2400" dirty="0"/>
          </a:p>
          <a:p>
            <a:pPr marL="274320" lvl="1" indent="0" hangingPunct="0">
              <a:buNone/>
            </a:pPr>
            <a:r>
              <a:rPr lang="en-GB" sz="2800" i="1" dirty="0"/>
              <a:t>N</a:t>
            </a:r>
            <a:r>
              <a:rPr lang="en-GB" sz="2800" i="1" dirty="0" smtClean="0"/>
              <a:t>ight </a:t>
            </a:r>
            <a:r>
              <a:rPr lang="en-GB" sz="2800" i="1" dirty="0"/>
              <a:t>ghost bewitched </a:t>
            </a:r>
            <a:r>
              <a:rPr lang="en-GB" sz="2800" i="1" dirty="0" smtClean="0"/>
              <a:t>her</a:t>
            </a:r>
          </a:p>
          <a:p>
            <a:pPr lvl="1" hangingPunct="0"/>
            <a:endParaRPr lang="en-GB" sz="2800" i="1" dirty="0"/>
          </a:p>
          <a:p>
            <a:pPr marL="274320" lvl="1" indent="0" hangingPunct="0">
              <a:buNone/>
            </a:pPr>
            <a:r>
              <a:rPr lang="en-US" sz="3200" dirty="0" err="1"/>
              <a:t>kaˀi·k</a:t>
            </a:r>
            <a:r>
              <a:rPr lang="en-GB" sz="3200" dirty="0" smtClean="0"/>
              <a:t>ʌ</a:t>
            </a:r>
            <a:r>
              <a:rPr lang="ru-RU" sz="3200" dirty="0"/>
              <a:t>	</a:t>
            </a:r>
            <a:r>
              <a:rPr lang="en-US" sz="3200" dirty="0" err="1" smtClean="0"/>
              <a:t>lukwe</a:t>
            </a:r>
            <a:r>
              <a:rPr lang="en-US" sz="3200" dirty="0" smtClean="0"/>
              <a:t>  </a:t>
            </a:r>
            <a:r>
              <a:rPr lang="en-US" sz="3200" dirty="0" smtClean="0"/>
              <a:t>t</a:t>
            </a:r>
            <a:r>
              <a:rPr lang="en-GB" sz="3200" dirty="0" smtClean="0"/>
              <a:t>ʌ-h-</a:t>
            </a:r>
            <a:r>
              <a:rPr lang="en-GB" sz="3200" dirty="0" err="1" smtClean="0"/>
              <a:t>alahtat</a:t>
            </a:r>
            <a:r>
              <a:rPr lang="ru-RU" sz="3200" dirty="0" smtClean="0"/>
              <a:t>-</a:t>
            </a:r>
            <a:r>
              <a:rPr lang="en-GB" sz="3200" dirty="0" smtClean="0"/>
              <a:t>e</a:t>
            </a:r>
            <a:endParaRPr lang="ru-RU" sz="3200" i="1" dirty="0"/>
          </a:p>
          <a:p>
            <a:pPr marL="274320" lvl="1" indent="0">
              <a:buNone/>
            </a:pPr>
            <a:r>
              <a:rPr lang="en-US" sz="2400" dirty="0" smtClean="0"/>
              <a:t>this	</a:t>
            </a:r>
            <a:r>
              <a:rPr lang="ru-RU" sz="2400" dirty="0"/>
              <a:t>	</a:t>
            </a:r>
            <a:r>
              <a:rPr lang="en-US" sz="2400" dirty="0" smtClean="0"/>
              <a:t>man</a:t>
            </a:r>
            <a:r>
              <a:rPr lang="en-US" sz="2400" dirty="0" smtClean="0"/>
              <a:t>	     FUT.DUAL-3SG.M.AG-run-SER</a:t>
            </a:r>
          </a:p>
          <a:p>
            <a:pPr marL="274320" lvl="1" indent="0">
              <a:buNone/>
            </a:pPr>
            <a:r>
              <a:rPr lang="en-US" sz="2800" i="1" dirty="0" smtClean="0"/>
              <a:t>This man will run.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1166980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 ролевой кодировки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2100" dirty="0" smtClean="0"/>
              <a:t>Семантические роди выражаются не с помощью синтаксических средств, а посредством различным </a:t>
            </a:r>
            <a:r>
              <a:rPr lang="ru-RU" sz="2100" dirty="0" err="1" smtClean="0"/>
              <a:t>прономинальных</a:t>
            </a:r>
            <a:r>
              <a:rPr lang="ru-RU" sz="2100" dirty="0" smtClean="0"/>
              <a:t> префиксов при глаголе. Эти префиксы могут выражать одну или две роли одновременно (обычно это </a:t>
            </a:r>
            <a:r>
              <a:rPr lang="ru-RU" sz="2100" dirty="0" err="1" smtClean="0"/>
              <a:t>Агенс</a:t>
            </a:r>
            <a:r>
              <a:rPr lang="ru-RU" sz="2100" dirty="0" smtClean="0"/>
              <a:t> и </a:t>
            </a:r>
            <a:r>
              <a:rPr lang="ru-RU" sz="2100" dirty="0" err="1" smtClean="0"/>
              <a:t>Пациенс</a:t>
            </a:r>
            <a:r>
              <a:rPr lang="ru-RU" sz="2100" dirty="0" smtClean="0"/>
              <a:t>).</a:t>
            </a:r>
            <a:endParaRPr lang="en-US" sz="2100" dirty="0"/>
          </a:p>
          <a:p>
            <a:pPr hangingPunct="0">
              <a:spcBef>
                <a:spcPts val="0"/>
              </a:spcBef>
            </a:pPr>
            <a:endParaRPr lang="en-US" dirty="0" smtClean="0"/>
          </a:p>
          <a:p>
            <a:pPr lvl="1" hangingPunct="0">
              <a:spcBef>
                <a:spcPts val="0"/>
              </a:spcBef>
            </a:pPr>
            <a:r>
              <a:rPr lang="en-US" sz="3000" dirty="0" err="1" smtClean="0"/>
              <a:t>te</a:t>
            </a:r>
            <a:r>
              <a:rPr lang="en-US" sz="3000" dirty="0" smtClean="0"/>
              <a:t>-k-</a:t>
            </a:r>
            <a:r>
              <a:rPr lang="en-US" sz="3000" dirty="0" err="1" smtClean="0"/>
              <a:t>atkw</a:t>
            </a:r>
            <a:r>
              <a:rPr lang="en-US" sz="3000" dirty="0" smtClean="0"/>
              <a:t>-</a:t>
            </a:r>
            <a:r>
              <a:rPr lang="en-US" sz="3000" dirty="0" err="1" smtClean="0"/>
              <a:t>aˀ</a:t>
            </a:r>
            <a:endParaRPr lang="ru-RU" sz="3000" dirty="0" smtClean="0"/>
          </a:p>
          <a:p>
            <a:pPr lvl="1" hangingPunct="0">
              <a:spcBef>
                <a:spcPts val="0"/>
              </a:spcBef>
            </a:pPr>
            <a:r>
              <a:rPr lang="en-US" sz="1900" dirty="0" smtClean="0"/>
              <a:t>DU-1.SG.AG-dance-PNC</a:t>
            </a:r>
            <a:endParaRPr lang="ru-RU" sz="1900" dirty="0"/>
          </a:p>
          <a:p>
            <a:pPr lvl="1" hangingPunct="0">
              <a:spcBef>
                <a:spcPts val="0"/>
              </a:spcBef>
            </a:pPr>
            <a:r>
              <a:rPr lang="en-US" sz="3000" i="1" dirty="0"/>
              <a:t>I </a:t>
            </a:r>
            <a:r>
              <a:rPr lang="en-US" sz="3000" i="1" dirty="0" smtClean="0"/>
              <a:t>dance.</a:t>
            </a:r>
          </a:p>
          <a:p>
            <a:pPr hangingPunct="0">
              <a:spcBef>
                <a:spcPts val="0"/>
              </a:spcBef>
            </a:pPr>
            <a:endParaRPr lang="ru-RU" sz="2400" i="1" dirty="0" smtClean="0"/>
          </a:p>
          <a:p>
            <a:pPr lvl="1" hangingPunct="0">
              <a:spcBef>
                <a:spcPts val="0"/>
              </a:spcBef>
            </a:pPr>
            <a:r>
              <a:rPr lang="en-US" sz="3000" dirty="0" err="1" smtClean="0"/>
              <a:t>wak-nuhwáktani-heˀ</a:t>
            </a:r>
            <a:r>
              <a:rPr lang="en-US" sz="3000" dirty="0" smtClean="0"/>
              <a:t> </a:t>
            </a:r>
            <a:endParaRPr lang="ru-RU" sz="3000" dirty="0"/>
          </a:p>
          <a:p>
            <a:pPr lvl="1" hangingPunct="0">
              <a:spcBef>
                <a:spcPts val="0"/>
              </a:spcBef>
            </a:pPr>
            <a:r>
              <a:rPr lang="en-US" sz="1900" dirty="0" smtClean="0"/>
              <a:t>1.SG.P-to.be.sick-SER</a:t>
            </a:r>
            <a:endParaRPr lang="ru-RU" sz="1900" dirty="0"/>
          </a:p>
          <a:p>
            <a:pPr lvl="1" hangingPunct="0">
              <a:spcBef>
                <a:spcPts val="0"/>
              </a:spcBef>
            </a:pPr>
            <a:r>
              <a:rPr lang="en-US" sz="3000" i="1" dirty="0"/>
              <a:t>I am </a:t>
            </a:r>
            <a:r>
              <a:rPr lang="en-US" sz="3000" i="1" dirty="0" smtClean="0"/>
              <a:t>sick.</a:t>
            </a:r>
          </a:p>
          <a:p>
            <a:pPr lvl="1" hangingPunct="0">
              <a:spcBef>
                <a:spcPts val="0"/>
              </a:spcBef>
            </a:pPr>
            <a:endParaRPr lang="ru-RU" sz="3000" i="1" dirty="0" smtClean="0"/>
          </a:p>
          <a:p>
            <a:pPr lvl="1" hangingPunct="0">
              <a:spcBef>
                <a:spcPts val="0"/>
              </a:spcBef>
            </a:pPr>
            <a:r>
              <a:rPr lang="en-US" sz="3000" dirty="0" err="1" smtClean="0"/>
              <a:t>khe</a:t>
            </a:r>
            <a:r>
              <a:rPr lang="en-US" sz="3000" dirty="0" smtClean="0"/>
              <a:t>-</a:t>
            </a:r>
            <a:r>
              <a:rPr lang="en-US" sz="3000" dirty="0" err="1" smtClean="0"/>
              <a:t>yaˀtakénha</a:t>
            </a:r>
            <a:r>
              <a:rPr lang="en-US" sz="3000" dirty="0" smtClean="0"/>
              <a:t>-ˀ </a:t>
            </a:r>
            <a:endParaRPr lang="ru-RU" sz="3000" dirty="0" smtClean="0"/>
          </a:p>
          <a:p>
            <a:pPr lvl="1" hangingPunct="0">
              <a:spcBef>
                <a:spcPts val="0"/>
              </a:spcBef>
            </a:pPr>
            <a:r>
              <a:rPr lang="en-US" sz="1900" dirty="0" smtClean="0"/>
              <a:t>1.SG/3.SG.F-help-PNC</a:t>
            </a:r>
          </a:p>
          <a:p>
            <a:pPr lvl="1" hangingPunct="0">
              <a:spcBef>
                <a:spcPts val="0"/>
              </a:spcBef>
            </a:pPr>
            <a:r>
              <a:rPr lang="en-US" sz="3000" i="1" dirty="0" smtClean="0"/>
              <a:t>I helped her</a:t>
            </a:r>
            <a:r>
              <a:rPr lang="en-US" sz="2200" i="1" dirty="0" smtClean="0"/>
              <a:t>.</a:t>
            </a:r>
            <a:endParaRPr lang="ru-RU" sz="2200" i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3897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273" y="333848"/>
            <a:ext cx="9629274" cy="609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856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Порядок слов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sz="2400" dirty="0" smtClean="0"/>
              <a:t>n</a:t>
            </a:r>
            <a:r>
              <a:rPr lang="en-US" dirty="0" smtClean="0"/>
              <a:t>ꓥ</a:t>
            </a:r>
            <a:r>
              <a:rPr lang="en-US" sz="2400" dirty="0" smtClean="0"/>
              <a:t>           </a:t>
            </a:r>
            <a:r>
              <a:rPr lang="en-US" sz="2400" dirty="0" err="1" smtClean="0"/>
              <a:t>tshihaw</a:t>
            </a:r>
            <a:r>
              <a:rPr lang="en-US" dirty="0" err="1" smtClean="0"/>
              <a:t>ꓥ</a:t>
            </a:r>
            <a:r>
              <a:rPr lang="en-US" sz="2400" dirty="0" err="1" smtClean="0"/>
              <a:t>he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·</a:t>
            </a:r>
            <a:r>
              <a:rPr lang="en-US" sz="2400" dirty="0" err="1" smtClean="0"/>
              <a:t>yu</a:t>
            </a:r>
            <a:r>
              <a:rPr lang="en-US" sz="2400" dirty="0" smtClean="0"/>
              <a:t>  </a:t>
            </a:r>
            <a:r>
              <a:rPr lang="en-US" sz="2400" dirty="0" err="1" smtClean="0"/>
              <a:t>kaci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·</a:t>
            </a:r>
            <a:r>
              <a:rPr lang="en-US" sz="2400" dirty="0" err="1" smtClean="0"/>
              <a:t>k</a:t>
            </a:r>
            <a:r>
              <a:rPr lang="en-US" dirty="0" smtClean="0"/>
              <a:t>ꓥ</a:t>
            </a:r>
            <a:r>
              <a:rPr lang="en-US" sz="2400" dirty="0" smtClean="0"/>
              <a:t>  </a:t>
            </a:r>
            <a:r>
              <a:rPr lang="en-US" sz="2400" dirty="0" err="1" smtClean="0"/>
              <a:t>ohkwa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·</a:t>
            </a:r>
            <a:r>
              <a:rPr lang="en-US" sz="2400" dirty="0" err="1" smtClean="0"/>
              <a:t>li</a:t>
            </a: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400" dirty="0"/>
              <a:t>a</a:t>
            </a:r>
            <a:r>
              <a:rPr lang="en-US" sz="2400" dirty="0" smtClean="0"/>
              <a:t>lready  </a:t>
            </a:r>
            <a:r>
              <a:rPr lang="en-US" sz="2400" dirty="0" smtClean="0"/>
              <a:t>he was dead      </a:t>
            </a:r>
            <a:r>
              <a:rPr lang="en-US" sz="2400" dirty="0" smtClean="0"/>
              <a:t>this       bear</a:t>
            </a:r>
          </a:p>
          <a:p>
            <a:pPr>
              <a:spcBef>
                <a:spcPts val="0"/>
              </a:spcBef>
            </a:pP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400" dirty="0"/>
              <a:t>l</a:t>
            </a:r>
            <a:r>
              <a:rPr lang="en-US" sz="2400" dirty="0" smtClean="0"/>
              <a:t>anatakalyas  </a:t>
            </a:r>
            <a:r>
              <a:rPr lang="en-US" sz="2400" dirty="0" err="1" smtClean="0"/>
              <a:t>wahata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·</a:t>
            </a:r>
            <a:r>
              <a:rPr lang="en-US" sz="2400" dirty="0" err="1" smtClean="0"/>
              <a:t>ti</a:t>
            </a:r>
            <a:r>
              <a:rPr lang="en-US" sz="2400" dirty="0" smtClean="0"/>
              <a:t>   </a:t>
            </a:r>
            <a:r>
              <a:rPr lang="en-US" sz="2400" dirty="0" err="1" smtClean="0"/>
              <a:t>tsiˀ</a:t>
            </a:r>
            <a:r>
              <a:rPr lang="en-US" sz="2400" dirty="0" smtClean="0"/>
              <a:t> ok </a:t>
            </a:r>
            <a:r>
              <a:rPr lang="en-US" sz="2400" dirty="0" err="1" smtClean="0"/>
              <a:t>nahteˀ</a:t>
            </a: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400" dirty="0"/>
              <a:t>p</a:t>
            </a:r>
            <a:r>
              <a:rPr lang="en-US" sz="2400" dirty="0" smtClean="0"/>
              <a:t>resident        </a:t>
            </a:r>
            <a:r>
              <a:rPr lang="en-US" sz="2400" dirty="0" smtClean="0"/>
              <a:t>he spoke    </a:t>
            </a:r>
            <a:r>
              <a:rPr lang="en-US" sz="2400" dirty="0" smtClean="0"/>
              <a:t>various things</a:t>
            </a:r>
          </a:p>
          <a:p>
            <a:pPr>
              <a:spcBef>
                <a:spcPts val="0"/>
              </a:spcBef>
            </a:pP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400" dirty="0" err="1" smtClean="0"/>
              <a:t>Tsyani</a:t>
            </a:r>
            <a:r>
              <a:rPr lang="en-US" sz="2400" dirty="0" smtClean="0"/>
              <a:t>  </a:t>
            </a:r>
            <a:r>
              <a:rPr lang="en-US" sz="2400" dirty="0" err="1" smtClean="0"/>
              <a:t>Matk</a:t>
            </a:r>
            <a:r>
              <a:rPr lang="en-US" dirty="0" smtClean="0"/>
              <a:t>ꓥ</a:t>
            </a:r>
            <a:r>
              <a:rPr lang="en-US" sz="2400" dirty="0" smtClean="0"/>
              <a:t>  </a:t>
            </a:r>
            <a:r>
              <a:rPr lang="en-US" sz="2400" dirty="0" err="1" smtClean="0"/>
              <a:t>lowilay</a:t>
            </a:r>
            <a:r>
              <a:rPr lang="en-US" dirty="0" smtClean="0"/>
              <a:t>ꓥ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·</a:t>
            </a:r>
            <a:r>
              <a:rPr lang="en-US" sz="2400" dirty="0" err="1" smtClean="0"/>
              <a:t>tahkwe</a:t>
            </a:r>
            <a:r>
              <a:rPr lang="en-US" sz="2400" dirty="0" smtClean="0"/>
              <a:t>  </a:t>
            </a:r>
            <a:r>
              <a:rPr lang="en-US" sz="2400" dirty="0" err="1" smtClean="0"/>
              <a:t>lu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·</a:t>
            </a:r>
            <a:r>
              <a:rPr lang="en-US" sz="2400" dirty="0" err="1" smtClean="0"/>
              <a:t>kwe</a:t>
            </a:r>
            <a:r>
              <a:rPr lang="en-US" sz="2400" dirty="0" smtClean="0"/>
              <a:t>   </a:t>
            </a:r>
            <a:r>
              <a:rPr lang="en-US" sz="2400" dirty="0" err="1" smtClean="0"/>
              <a:t>A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·</a:t>
            </a:r>
            <a:r>
              <a:rPr lang="en-US" sz="2400" dirty="0" err="1" smtClean="0"/>
              <a:t>l</a:t>
            </a:r>
            <a:r>
              <a:rPr lang="en-US" dirty="0" err="1" smtClean="0"/>
              <a:t>ꓥ</a:t>
            </a:r>
            <a:r>
              <a:rPr lang="en-US" sz="2400" dirty="0" err="1" smtClean="0"/>
              <a:t>t</a:t>
            </a: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400" dirty="0" smtClean="0"/>
              <a:t>Johnny Mutt    he had a child      a male  </a:t>
            </a:r>
            <a:r>
              <a:rPr lang="en-US" sz="2400" dirty="0" smtClean="0"/>
              <a:t>Aaron</a:t>
            </a:r>
            <a:endParaRPr lang="ru-RU" sz="2400" dirty="0" smtClean="0"/>
          </a:p>
          <a:p>
            <a:pPr>
              <a:spcBef>
                <a:spcPts val="0"/>
              </a:spcBef>
            </a:pPr>
            <a:endParaRPr lang="ru-RU" sz="2400" dirty="0"/>
          </a:p>
          <a:p>
            <a:pPr>
              <a:spcBef>
                <a:spcPts val="0"/>
              </a:spcBef>
            </a:pPr>
            <a:r>
              <a:rPr lang="en-US" sz="2400" dirty="0" smtClean="0"/>
              <a:t>ne	    </a:t>
            </a:r>
            <a:r>
              <a:rPr lang="en-US" sz="2400" dirty="0" err="1" smtClean="0"/>
              <a:t>t</a:t>
            </a:r>
            <a:r>
              <a:rPr lang="en-US" sz="1900" dirty="0" err="1" smtClean="0"/>
              <a:t>ꓥ</a:t>
            </a:r>
            <a:r>
              <a:rPr lang="en-US" sz="2400" dirty="0" err="1" smtClean="0"/>
              <a:t>hatikhahsi</a:t>
            </a:r>
            <a:r>
              <a:rPr lang="en-US" sz="2400" dirty="0" smtClean="0"/>
              <a:t> 	</a:t>
            </a:r>
            <a:r>
              <a:rPr lang="en-US" sz="2400" dirty="0" err="1" smtClean="0"/>
              <a:t>tsi</a:t>
            </a:r>
            <a:r>
              <a:rPr lang="ru-RU" sz="2400" baseline="30000" dirty="0" smtClean="0"/>
              <a:t> ?</a:t>
            </a:r>
            <a:r>
              <a:rPr lang="en-US" sz="2400" dirty="0" smtClean="0"/>
              <a:t> </a:t>
            </a:r>
            <a:r>
              <a:rPr lang="en-US" sz="2400" dirty="0" err="1"/>
              <a:t>n</a:t>
            </a:r>
            <a:r>
              <a:rPr lang="en-US" sz="2400" dirty="0" err="1" smtClean="0"/>
              <a:t>iku</a:t>
            </a:r>
            <a:r>
              <a:rPr lang="en-US" sz="2400" dirty="0" smtClean="0"/>
              <a:t>	 </a:t>
            </a:r>
            <a:r>
              <a:rPr lang="en-US" sz="1900" dirty="0" smtClean="0"/>
              <a:t>ꓥ</a:t>
            </a:r>
            <a:r>
              <a:rPr lang="en-US" sz="2400" dirty="0" err="1" smtClean="0"/>
              <a:t>hatitsyali</a:t>
            </a: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400" dirty="0" smtClean="0"/>
              <a:t>PART   they will divide 	the amount 	they will kill</a:t>
            </a:r>
            <a:endParaRPr lang="ru-RU" sz="2400" dirty="0"/>
          </a:p>
          <a:p>
            <a:pPr>
              <a:spcBef>
                <a:spcPts val="0"/>
              </a:spcBef>
            </a:pPr>
            <a:endParaRPr lang="ru-RU" sz="2400" dirty="0"/>
          </a:p>
          <a:p>
            <a:pPr>
              <a:spcBef>
                <a:spcPts val="0"/>
              </a:spcBef>
            </a:pP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type="subTitle" idx="4294967295"/>
          </p:nvPr>
        </p:nvSpPr>
        <p:spPr>
          <a:xfrm flipV="1">
            <a:off x="0" y="6492875"/>
            <a:ext cx="9418638" cy="183498"/>
          </a:xfrm>
        </p:spPr>
        <p:txBody>
          <a:bodyPr>
            <a:normAutofit fontScale="25000" lnSpcReduction="20000"/>
          </a:bodyPr>
          <a:lstStyle/>
          <a:p>
            <a:endParaRPr lang="ru-RU" sz="2800" dirty="0" smtClean="0"/>
          </a:p>
          <a:p>
            <a:r>
              <a:rPr lang="en-US" sz="2800" dirty="0" smtClean="0"/>
              <a:t> </a:t>
            </a:r>
            <a:endParaRPr lang="ru-RU" sz="2800" dirty="0"/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0298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Особенности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Инвентарь фонем довольно мал – 11 согласных и 6 гласных фонем. Отсутствуют губные согласные</a:t>
            </a:r>
            <a:endParaRPr lang="en-US" sz="2400" dirty="0" smtClean="0"/>
          </a:p>
          <a:p>
            <a:r>
              <a:rPr lang="ru-RU" sz="2400" dirty="0" smtClean="0"/>
              <a:t>В языке только три части речи – существительное, глагол и частица.</a:t>
            </a:r>
          </a:p>
          <a:p>
            <a:r>
              <a:rPr lang="ru-RU" sz="2400" dirty="0" smtClean="0"/>
              <a:t>Развитая система </a:t>
            </a:r>
            <a:r>
              <a:rPr lang="ru-RU" sz="2400" dirty="0" err="1" smtClean="0"/>
              <a:t>прономинальных</a:t>
            </a:r>
            <a:r>
              <a:rPr lang="ru-RU" sz="2400" dirty="0" smtClean="0"/>
              <a:t> суффиксов: различается единственное, двойственное и множественное числа, включенность/</a:t>
            </a:r>
            <a:r>
              <a:rPr lang="ru-RU" sz="2400" dirty="0" err="1" smtClean="0"/>
              <a:t>невключенность</a:t>
            </a:r>
            <a:r>
              <a:rPr lang="ru-RU" sz="2400" dirty="0" smtClean="0"/>
              <a:t> слушающего во множество</a:t>
            </a:r>
            <a:r>
              <a:rPr lang="en-US" sz="2400" dirty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8132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Особенности: </a:t>
            </a:r>
            <a:r>
              <a:rPr lang="en-US" dirty="0" smtClean="0"/>
              <a:t>whispering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Многие слова в языке </a:t>
            </a:r>
            <a:r>
              <a:rPr lang="ru-RU" dirty="0" err="1" smtClean="0"/>
              <a:t>онейда</a:t>
            </a:r>
            <a:r>
              <a:rPr lang="ru-RU" dirty="0" smtClean="0"/>
              <a:t> имеют два варианта произношения, использование которых зависит от позиции слова в предложении </a:t>
            </a:r>
            <a:endParaRPr lang="en-US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dirty="0" smtClean="0"/>
              <a:t>на конце предложения – </a:t>
            </a:r>
            <a:r>
              <a:rPr lang="en-US" dirty="0"/>
              <a:t>isolation/sentence final form</a:t>
            </a:r>
            <a:r>
              <a:rPr lang="ru-RU" dirty="0"/>
              <a:t> </a:t>
            </a:r>
            <a:endParaRPr lang="en-US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dirty="0" smtClean="0"/>
              <a:t>не на конце предложения –</a:t>
            </a:r>
            <a:r>
              <a:rPr lang="en-US" dirty="0" smtClean="0"/>
              <a:t> context form</a:t>
            </a:r>
            <a:r>
              <a:rPr lang="ru-RU" dirty="0" smtClean="0"/>
              <a:t> </a:t>
            </a: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Существует несколько классов различий между подобными парами форм слова.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2400" dirty="0" smtClean="0"/>
              <a:t>Simple Whispering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katekhu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·</a:t>
            </a:r>
            <a:r>
              <a:rPr lang="en-US" sz="2400" dirty="0" err="1" smtClean="0"/>
              <a:t>níhe</a:t>
            </a:r>
            <a:r>
              <a:rPr lang="en-GB" sz="2400" dirty="0" smtClean="0"/>
              <a:t>ˀ</a:t>
            </a:r>
            <a:r>
              <a:rPr lang="en-US" sz="2400" dirty="0" smtClean="0"/>
              <a:t>     I'm eating      </a:t>
            </a:r>
            <a:r>
              <a:rPr lang="en-US" sz="2400" dirty="0" err="1" smtClean="0"/>
              <a:t>katekhu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·</a:t>
            </a:r>
            <a:r>
              <a:rPr lang="en-US" sz="2400" dirty="0" err="1" smtClean="0"/>
              <a:t>ní</a:t>
            </a:r>
            <a:r>
              <a:rPr lang="en-US" sz="2400" u="sng" dirty="0" err="1" smtClean="0"/>
              <a:t>he</a:t>
            </a:r>
            <a:endParaRPr lang="en-US" sz="2400" u="sng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2400" dirty="0" smtClean="0"/>
              <a:t>Laryngeal Hop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	</a:t>
            </a:r>
            <a:r>
              <a:rPr lang="en-US" sz="2400" dirty="0" err="1" smtClean="0"/>
              <a:t>swahyo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·</a:t>
            </a:r>
            <a:r>
              <a:rPr lang="en-US" sz="2400" dirty="0" err="1" smtClean="0"/>
              <a:t>wáne</a:t>
            </a:r>
            <a:r>
              <a:rPr lang="en-GB" sz="2400" dirty="0" smtClean="0"/>
              <a:t>ˀ</a:t>
            </a:r>
            <a:r>
              <a:rPr lang="en-US" sz="2400" dirty="0" smtClean="0"/>
              <a:t>   </a:t>
            </a:r>
            <a:r>
              <a:rPr lang="ru-RU" sz="2400" dirty="0" smtClean="0"/>
              <a:t>    </a:t>
            </a:r>
            <a:r>
              <a:rPr lang="en-US" sz="2400" dirty="0" smtClean="0"/>
              <a:t>  apple</a:t>
            </a:r>
            <a:r>
              <a:rPr lang="ru-RU" sz="2400" dirty="0" smtClean="0"/>
              <a:t>	         </a:t>
            </a:r>
            <a:r>
              <a:rPr lang="en-US" sz="2400" dirty="0" err="1" smtClean="0"/>
              <a:t>swahyo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·</a:t>
            </a:r>
            <a:r>
              <a:rPr lang="en-US" sz="2400" dirty="0" err="1" smtClean="0"/>
              <a:t>wáhne</a:t>
            </a:r>
            <a:r>
              <a:rPr lang="en-US" sz="2400" dirty="0" smtClean="0"/>
              <a:t> </a:t>
            </a:r>
            <a:endParaRPr lang="ru-RU" sz="2400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2400" dirty="0" smtClean="0"/>
              <a:t>Epenthesis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onutákli</a:t>
            </a:r>
            <a:r>
              <a:rPr lang="en-GB" sz="2400" dirty="0" smtClean="0"/>
              <a:t>ˀ</a:t>
            </a:r>
            <a:r>
              <a:rPr lang="en-US" sz="2400" dirty="0" smtClean="0"/>
              <a:t>                 sugar          </a:t>
            </a:r>
            <a:r>
              <a:rPr lang="en-US" sz="2400" dirty="0" err="1" smtClean="0"/>
              <a:t>onutákehli</a:t>
            </a:r>
            <a:r>
              <a:rPr lang="en-US" sz="2400" dirty="0" smtClean="0"/>
              <a:t> </a:t>
            </a:r>
            <a:endParaRPr lang="en-US" sz="24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5215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Особенности: глагольная инкорпорация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261872" y="2310062"/>
            <a:ext cx="1720515" cy="1070811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(</a:t>
            </a:r>
            <a:r>
              <a:rPr lang="en-US" sz="1400" dirty="0" err="1" smtClean="0"/>
              <a:t>Prepronomimal</a:t>
            </a:r>
            <a:r>
              <a:rPr lang="en-US" sz="1400" dirty="0" smtClean="0"/>
              <a:t>) prefixes</a:t>
            </a:r>
            <a:endParaRPr lang="ru-RU" sz="14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129175" y="2310062"/>
            <a:ext cx="1720515" cy="1070811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Pronomimal</a:t>
            </a:r>
            <a:r>
              <a:rPr lang="en-US" dirty="0" smtClean="0"/>
              <a:t> </a:t>
            </a:r>
          </a:p>
          <a:p>
            <a:pPr algn="ctr"/>
            <a:r>
              <a:rPr lang="en-US" dirty="0" smtClean="0"/>
              <a:t>prefixes</a:t>
            </a:r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996478" y="2310061"/>
            <a:ext cx="1720515" cy="1070811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Verb stem</a:t>
            </a:r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863781" y="2310061"/>
            <a:ext cx="1720515" cy="1070811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Aspectual suffix</a:t>
            </a:r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731084" y="2310061"/>
            <a:ext cx="1720515" cy="1070811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Extended suffixes</a:t>
            </a:r>
            <a:endParaRPr lang="ru-RU" dirty="0"/>
          </a:p>
        </p:txBody>
      </p:sp>
      <p:cxnSp>
        <p:nvCxnSpPr>
          <p:cNvPr id="23" name="Прямая со стрелкой 22"/>
          <p:cNvCxnSpPr/>
          <p:nvPr/>
        </p:nvCxnSpPr>
        <p:spPr>
          <a:xfrm flipH="1">
            <a:off x="5856734" y="3537284"/>
            <a:ext cx="1" cy="1175448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6" name="Скругленный прямоугольник 25"/>
          <p:cNvSpPr/>
          <p:nvPr/>
        </p:nvSpPr>
        <p:spPr>
          <a:xfrm>
            <a:off x="1266443" y="4916904"/>
            <a:ext cx="1720515" cy="107081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Reflexives</a:t>
            </a:r>
            <a:endParaRPr lang="ru-RU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863780" y="4916903"/>
            <a:ext cx="1720515" cy="107081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Verb root</a:t>
            </a:r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996477" y="4916903"/>
            <a:ext cx="1720515" cy="107081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Stem joiner</a:t>
            </a:r>
            <a:endParaRPr lang="ru-RU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129174" y="4916904"/>
            <a:ext cx="1720515" cy="107081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Incorporated noun root </a:t>
            </a:r>
          </a:p>
          <a:p>
            <a:pPr algn="ctr"/>
            <a:r>
              <a:rPr lang="en-US" dirty="0" smtClean="0"/>
              <a:t>/extender</a:t>
            </a:r>
            <a:endParaRPr lang="ru-RU" dirty="0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8731083" y="4916903"/>
            <a:ext cx="1720515" cy="107081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Root suffixes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5856734" y="4343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7368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Литература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Clifford Abbott –</a:t>
            </a:r>
            <a:r>
              <a:rPr lang="ru-RU" sz="2400" dirty="0" smtClean="0"/>
              <a:t> </a:t>
            </a:r>
            <a:r>
              <a:rPr lang="en-US" sz="2400" dirty="0" smtClean="0"/>
              <a:t>Oneida </a:t>
            </a:r>
            <a:r>
              <a:rPr lang="en-US" sz="2400" dirty="0"/>
              <a:t>Teaching </a:t>
            </a:r>
            <a:r>
              <a:rPr lang="en-US" sz="2400" dirty="0" smtClean="0"/>
              <a:t>Grammar</a:t>
            </a:r>
            <a:r>
              <a:rPr lang="ru-RU" sz="2400" dirty="0" smtClean="0"/>
              <a:t>, </a:t>
            </a:r>
            <a:r>
              <a:rPr lang="en-US" sz="2400" dirty="0" smtClean="0"/>
              <a:t>University </a:t>
            </a:r>
            <a:r>
              <a:rPr lang="en-US" sz="2400" dirty="0"/>
              <a:t>of Wisconsin – Green </a:t>
            </a:r>
            <a:r>
              <a:rPr lang="en-US" sz="2400" dirty="0" smtClean="0"/>
              <a:t>Bay</a:t>
            </a:r>
            <a:r>
              <a:rPr lang="ru-RU" sz="2400" dirty="0" smtClean="0"/>
              <a:t>, </a:t>
            </a:r>
            <a:r>
              <a:rPr lang="en-US" sz="2400" dirty="0" smtClean="0"/>
              <a:t>2006 </a:t>
            </a:r>
            <a:endParaRPr lang="ru-RU" sz="2400" dirty="0" smtClean="0"/>
          </a:p>
          <a:p>
            <a:r>
              <a:rPr lang="en-US" sz="2400" dirty="0" smtClean="0"/>
              <a:t>Clifford Abbott</a:t>
            </a:r>
            <a:r>
              <a:rPr lang="en-US" sz="2400" dirty="0"/>
              <a:t> –</a:t>
            </a:r>
            <a:r>
              <a:rPr lang="ru-RU" sz="2400" dirty="0"/>
              <a:t> </a:t>
            </a:r>
            <a:r>
              <a:rPr lang="en-US" sz="2400" dirty="0" smtClean="0"/>
              <a:t>Oneida, LINCOM EUROPA, 2000 </a:t>
            </a:r>
            <a:endParaRPr lang="ru-RU" sz="2400" dirty="0" smtClean="0"/>
          </a:p>
          <a:p>
            <a:r>
              <a:rPr lang="en-US" sz="2400" dirty="0"/>
              <a:t>https://www.uwgb.edu/oneida/index.html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81998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">
  <a:themeElements>
    <a:clrScheme name="View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B4B30"/>
      </a:accent2>
      <a:accent3>
        <a:srgbClr val="B5AE53"/>
      </a:accent3>
      <a:accent4>
        <a:srgbClr val="6F6A7A"/>
      </a:accent4>
      <a:accent5>
        <a:srgbClr val="E8B54D"/>
      </a:accent5>
      <a:accent6>
        <a:srgbClr val="8A7952"/>
      </a:accent6>
      <a:hlink>
        <a:srgbClr val="9F9F0B"/>
      </a:hlink>
      <a:folHlink>
        <a:srgbClr val="B2B2B2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3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866257B-E5CE-4C43-9210-F2DE76BE10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TM03457515[[fn=Вид]]</Template>
  <TotalTime>9902</TotalTime>
  <Words>361</Words>
  <Application>Microsoft Office PowerPoint</Application>
  <PresentationFormat>Широкоэкранный</PresentationFormat>
  <Paragraphs>125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Schoolbook</vt:lpstr>
      <vt:lpstr>Wingdings</vt:lpstr>
      <vt:lpstr>Wingdings 2</vt:lpstr>
      <vt:lpstr>View</vt:lpstr>
      <vt:lpstr>Онейда</vt:lpstr>
      <vt:lpstr>Презентация PowerPoint</vt:lpstr>
      <vt:lpstr>Презентация PowerPoint</vt:lpstr>
      <vt:lpstr>Социолингвистическая информация</vt:lpstr>
      <vt:lpstr>Тип выражения грамматических значений</vt:lpstr>
      <vt:lpstr>Граница между морфемами</vt:lpstr>
      <vt:lpstr>Граница между морфемами</vt:lpstr>
      <vt:lpstr>Маркирование в именной группе</vt:lpstr>
      <vt:lpstr>Маркирование в предикации</vt:lpstr>
      <vt:lpstr>Тип ролевой кодировки</vt:lpstr>
      <vt:lpstr>Презентация PowerPoint</vt:lpstr>
      <vt:lpstr>Порядок слов</vt:lpstr>
      <vt:lpstr>Особенности</vt:lpstr>
      <vt:lpstr>Особенности: whispering</vt:lpstr>
      <vt:lpstr>Особенности: глагольная инкорпорация</vt:lpstr>
      <vt:lpstr>Литература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Онейда</dc:title>
  <dc:creator>Екатерина Моргунова</dc:creator>
  <cp:lastModifiedBy>Екатерина Моргунова</cp:lastModifiedBy>
  <cp:revision>72</cp:revision>
  <dcterms:created xsi:type="dcterms:W3CDTF">2016-12-01T12:13:10Z</dcterms:created>
  <dcterms:modified xsi:type="dcterms:W3CDTF">2016-12-21T12:48:34Z</dcterms:modified>
</cp:coreProperties>
</file>