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6" r:id="rId1"/>
    <p:sldMasterId id="2147483920" r:id="rId2"/>
    <p:sldMasterId id="2147483932" r:id="rId3"/>
  </p:sldMasterIdLst>
  <p:sldIdLst>
    <p:sldId id="256" r:id="rId4"/>
    <p:sldId id="258" r:id="rId5"/>
    <p:sldId id="260" r:id="rId6"/>
    <p:sldId id="259" r:id="rId7"/>
    <p:sldId id="261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62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7" d="100"/>
          <a:sy n="77" d="100"/>
        </p:scale>
        <p:origin x="6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048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469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745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9314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126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555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350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467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972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322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7941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178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2594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614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7245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512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8364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2533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9768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3835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0438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7145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8498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0125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9262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0471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4706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3678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5309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9134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8963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3126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278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547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282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B2409-0222-445F-9AB9-B6C021D371E1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2B0D5-4CFE-41CE-B0B7-EB7CD00CC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905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94773" y="938864"/>
            <a:ext cx="9144000" cy="2387600"/>
          </a:xfrm>
        </p:spPr>
        <p:txBody>
          <a:bodyPr/>
          <a:lstStyle/>
          <a:p>
            <a:r>
              <a:rPr lang="ru-RU" dirty="0" smtClean="0"/>
              <a:t>Нивхский язык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52384" y="6169873"/>
            <a:ext cx="5828778" cy="506500"/>
          </a:xfrm>
        </p:spPr>
        <p:txBody>
          <a:bodyPr/>
          <a:lstStyle/>
          <a:p>
            <a:r>
              <a:rPr lang="ru-RU" dirty="0" err="1" smtClean="0"/>
              <a:t>Лемаев</a:t>
            </a:r>
            <a:r>
              <a:rPr lang="ru-RU" dirty="0" smtClean="0"/>
              <a:t> Владислав, </a:t>
            </a:r>
            <a:r>
              <a:rPr lang="ru-RU" dirty="0" err="1" smtClean="0"/>
              <a:t>ОТиПЛ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41601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636" y="0"/>
            <a:ext cx="5622867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93" y="1343416"/>
            <a:ext cx="5453804" cy="417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42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113773" y="164708"/>
            <a:ext cx="10515600" cy="1325563"/>
          </a:xfrm>
        </p:spPr>
        <p:txBody>
          <a:bodyPr/>
          <a:lstStyle/>
          <a:p>
            <a:r>
              <a:rPr lang="ru-RU" dirty="0" smtClean="0"/>
              <a:t>Генеалогические и ареальные сведения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2731" y="1490271"/>
            <a:ext cx="10515600" cy="4351338"/>
          </a:xfrm>
        </p:spPr>
        <p:txBody>
          <a:bodyPr/>
          <a:lstStyle/>
          <a:p>
            <a:r>
              <a:rPr lang="ru-RU" dirty="0" smtClean="0"/>
              <a:t>Распространён на севере Сахалина и в бассейне реки </a:t>
            </a:r>
            <a:r>
              <a:rPr lang="ru-RU" dirty="0" err="1" smtClean="0"/>
              <a:t>Амгуни</a:t>
            </a:r>
            <a:r>
              <a:rPr lang="ru-RU" dirty="0" smtClean="0"/>
              <a:t>, притока Амура.</a:t>
            </a:r>
          </a:p>
          <a:p>
            <a:r>
              <a:rPr lang="ru-RU" dirty="0" err="1" smtClean="0"/>
              <a:t>Изолят</a:t>
            </a:r>
            <a:r>
              <a:rPr lang="ru-RU" dirty="0" smtClean="0"/>
              <a:t>.</a:t>
            </a:r>
          </a:p>
          <a:p>
            <a:r>
              <a:rPr lang="ru-RU" dirty="0" smtClean="0"/>
              <a:t>4 диалекта</a:t>
            </a:r>
            <a:r>
              <a:rPr lang="en-US" dirty="0" smtClean="0"/>
              <a:t>:</a:t>
            </a:r>
            <a:r>
              <a:rPr lang="ru-RU" dirty="0" smtClean="0"/>
              <a:t> Амурский, Восточно-сахалинский, Северно-сахалинский, Южно-сахалинский.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391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1115" y="352600"/>
            <a:ext cx="8205592" cy="1125472"/>
          </a:xfrm>
        </p:spPr>
        <p:txBody>
          <a:bodyPr>
            <a:normAutofit fontScale="90000"/>
          </a:bodyPr>
          <a:lstStyle/>
          <a:p>
            <a:r>
              <a:rPr lang="ru-RU" dirty="0"/>
              <a:t>Социолингвистические сведения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5570" y="1277656"/>
            <a:ext cx="10515600" cy="4949412"/>
          </a:xfrm>
        </p:spPr>
        <p:txBody>
          <a:bodyPr/>
          <a:lstStyle/>
          <a:p>
            <a:r>
              <a:rPr lang="en-US" dirty="0" smtClean="0"/>
              <a:t>4.650, </a:t>
            </a:r>
            <a:r>
              <a:rPr lang="ru-RU" dirty="0" smtClean="0"/>
              <a:t>из них – 200 носителей (2010)</a:t>
            </a:r>
          </a:p>
          <a:p>
            <a:r>
              <a:rPr lang="ru-RU" dirty="0" smtClean="0"/>
              <a:t>Двуязычие (русский)</a:t>
            </a:r>
            <a:endParaRPr lang="en-US" dirty="0" smtClean="0"/>
          </a:p>
          <a:p>
            <a:r>
              <a:rPr lang="ru-RU" dirty="0" smtClean="0"/>
              <a:t>Преподается в некоторых школах (до 3 класса)</a:t>
            </a:r>
            <a:r>
              <a:rPr lang="en-US" dirty="0" smtClean="0"/>
              <a:t>; </a:t>
            </a:r>
            <a:r>
              <a:rPr lang="ru-RU" dirty="0" smtClean="0"/>
              <a:t>издаются словари, учебники и художественные произведения.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52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3641" y="127129"/>
            <a:ext cx="7917493" cy="1325563"/>
          </a:xfrm>
        </p:spPr>
        <p:txBody>
          <a:bodyPr>
            <a:normAutofit/>
          </a:bodyPr>
          <a:lstStyle/>
          <a:p>
            <a:r>
              <a:rPr lang="ru-RU" dirty="0" smtClean="0"/>
              <a:t>Типологические характеристики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8096" y="1562578"/>
            <a:ext cx="10515600" cy="4351338"/>
          </a:xfrm>
        </p:spPr>
        <p:txBody>
          <a:bodyPr/>
          <a:lstStyle/>
          <a:p>
            <a:r>
              <a:rPr lang="ru-RU" dirty="0" smtClean="0"/>
              <a:t>Агглютинация</a:t>
            </a:r>
          </a:p>
          <a:p>
            <a:r>
              <a:rPr lang="ru-RU" dirty="0" err="1" smtClean="0"/>
              <a:t>Синтетизм</a:t>
            </a:r>
            <a:r>
              <a:rPr lang="ru-RU" dirty="0" smtClean="0"/>
              <a:t>/</a:t>
            </a:r>
            <a:r>
              <a:rPr lang="ru-RU" dirty="0" err="1" smtClean="0"/>
              <a:t>полисинтетизм</a:t>
            </a:r>
            <a:endParaRPr lang="ru-RU" dirty="0" smtClean="0"/>
          </a:p>
          <a:p>
            <a:r>
              <a:rPr lang="ru-RU" dirty="0" smtClean="0"/>
              <a:t>Нулевое маркирование (есть элементы вершинного)</a:t>
            </a:r>
          </a:p>
          <a:p>
            <a:r>
              <a:rPr lang="en-US" dirty="0" smtClean="0"/>
              <a:t>SOV</a:t>
            </a:r>
            <a:endParaRPr lang="ru-RU" dirty="0" smtClean="0"/>
          </a:p>
          <a:p>
            <a:r>
              <a:rPr lang="ru-RU" smtClean="0"/>
              <a:t>Номинативность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25815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83066" y="377651"/>
            <a:ext cx="3520858" cy="1325563"/>
          </a:xfrm>
        </p:spPr>
        <p:txBody>
          <a:bodyPr>
            <a:normAutofit/>
          </a:bodyPr>
          <a:lstStyle/>
          <a:p>
            <a:r>
              <a:rPr lang="ru-RU" dirty="0" smtClean="0"/>
              <a:t>Агглютинация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87250875"/>
              </p:ext>
            </p:extLst>
          </p:nvPr>
        </p:nvGraphicFramePr>
        <p:xfrm>
          <a:off x="838199" y="1825626"/>
          <a:ext cx="9833975" cy="1406088"/>
        </p:xfrm>
        <a:graphic>
          <a:graphicData uri="http://schemas.openxmlformats.org/drawingml/2006/table">
            <a:tbl>
              <a:tblPr/>
              <a:tblGrid>
                <a:gridCol w="9833975">
                  <a:extLst>
                    <a:ext uri="{9D8B030D-6E8A-4147-A177-3AD203B41FA5}">
                      <a16:colId xmlns:a16="http://schemas.microsoft.com/office/drawing/2014/main" val="2679641478"/>
                    </a:ext>
                  </a:extLst>
                </a:gridCol>
              </a:tblGrid>
              <a:tr h="468696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effectLst/>
                        </a:rPr>
                        <a:t>j-</a:t>
                      </a:r>
                      <a:r>
                        <a:rPr lang="en-US" sz="2000" dirty="0" err="1">
                          <a:effectLst/>
                        </a:rPr>
                        <a:t>uski</a:t>
                      </a:r>
                      <a:r>
                        <a:rPr lang="en-US" sz="2000" dirty="0">
                          <a:effectLst/>
                        </a:rPr>
                        <a:t>-</a:t>
                      </a:r>
                      <a:r>
                        <a:rPr lang="en-US" sz="2000" dirty="0" err="1">
                          <a:effectLst/>
                        </a:rPr>
                        <a:t>ivu</a:t>
                      </a:r>
                      <a:r>
                        <a:rPr lang="en-US" sz="2000" dirty="0">
                          <a:effectLst/>
                        </a:rPr>
                        <a:t>-</a:t>
                      </a:r>
                      <a:r>
                        <a:rPr lang="en-US" sz="2000" dirty="0" err="1">
                          <a:effectLst/>
                        </a:rPr>
                        <a:t>gu</a:t>
                      </a:r>
                      <a:r>
                        <a:rPr lang="en-US" sz="2000" dirty="0">
                          <a:effectLst/>
                        </a:rPr>
                        <a:t>-</a:t>
                      </a:r>
                      <a:r>
                        <a:rPr lang="en-US" sz="2000" dirty="0" err="1">
                          <a:effectLst/>
                        </a:rPr>
                        <a:t>inɨ</a:t>
                      </a:r>
                      <a:r>
                        <a:rPr lang="en-US" sz="2000" dirty="0">
                          <a:effectLst/>
                        </a:rPr>
                        <a:t>-</a:t>
                      </a:r>
                      <a:r>
                        <a:rPr lang="en-US" sz="2000" dirty="0" err="1">
                          <a:effectLst/>
                        </a:rPr>
                        <a:t>tʰɨɣm</a:t>
                      </a:r>
                      <a:r>
                        <a:rPr lang="en-US" sz="2000" dirty="0">
                          <a:effectLst/>
                        </a:rPr>
                        <a:t>-d-</a:t>
                      </a:r>
                      <a:r>
                        <a:rPr lang="en-US" sz="2000" dirty="0" err="1">
                          <a:effectLst/>
                        </a:rPr>
                        <a:t>ɣun</a:t>
                      </a:r>
                      <a:endParaRPr lang="en-US" sz="2000" dirty="0">
                        <a:effectLst/>
                      </a:endParaRPr>
                    </a:p>
                  </a:txBody>
                  <a:tcPr marL="45057" marR="450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183171"/>
                  </a:ext>
                </a:extLst>
              </a:tr>
              <a:tr h="468696">
                <a:tc>
                  <a:txBody>
                    <a:bodyPr/>
                    <a:lstStyle/>
                    <a:p>
                      <a:r>
                        <a:rPr lang="en-US" sz="2000" dirty="0"/>
                        <a:t>OBJ-</a:t>
                      </a:r>
                      <a:r>
                        <a:rPr lang="ru-RU" sz="2000" dirty="0"/>
                        <a:t>платить-</a:t>
                      </a:r>
                      <a:r>
                        <a:rPr lang="en-US" sz="2000" dirty="0" smtClean="0"/>
                        <a:t>IMPRF-CAUS-MOD-EVID-IND-PL</a:t>
                      </a:r>
                      <a:endParaRPr lang="en-US" sz="2000" dirty="0"/>
                    </a:p>
                  </a:txBody>
                  <a:tcPr marL="45057" marR="450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1406524"/>
                  </a:ext>
                </a:extLst>
              </a:tr>
              <a:tr h="468696">
                <a:tc>
                  <a:txBody>
                    <a:bodyPr/>
                    <a:lstStyle/>
                    <a:p>
                      <a:r>
                        <a:rPr lang="ru-RU" sz="2000" i="1" dirty="0"/>
                        <a:t>[Я вижу, что они] собираются потребовать, [чтобы он] заплатил [за что-то]</a:t>
                      </a:r>
                      <a:r>
                        <a:rPr lang="ru-RU" sz="2000" dirty="0"/>
                        <a:t>.</a:t>
                      </a:r>
                    </a:p>
                  </a:txBody>
                  <a:tcPr marL="45057" marR="450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7498601"/>
                  </a:ext>
                </a:extLst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22662943"/>
              </p:ext>
            </p:extLst>
          </p:nvPr>
        </p:nvGraphicFramePr>
        <p:xfrm>
          <a:off x="838200" y="4271375"/>
          <a:ext cx="9833976" cy="1462215"/>
        </p:xfrm>
        <a:graphic>
          <a:graphicData uri="http://schemas.openxmlformats.org/drawingml/2006/table">
            <a:tbl>
              <a:tblPr/>
              <a:tblGrid>
                <a:gridCol w="1638996">
                  <a:extLst>
                    <a:ext uri="{9D8B030D-6E8A-4147-A177-3AD203B41FA5}">
                      <a16:colId xmlns:a16="http://schemas.microsoft.com/office/drawing/2014/main" val="1181497073"/>
                    </a:ext>
                  </a:extLst>
                </a:gridCol>
                <a:gridCol w="1638996">
                  <a:extLst>
                    <a:ext uri="{9D8B030D-6E8A-4147-A177-3AD203B41FA5}">
                      <a16:colId xmlns:a16="http://schemas.microsoft.com/office/drawing/2014/main" val="2270779356"/>
                    </a:ext>
                  </a:extLst>
                </a:gridCol>
                <a:gridCol w="1638996">
                  <a:extLst>
                    <a:ext uri="{9D8B030D-6E8A-4147-A177-3AD203B41FA5}">
                      <a16:colId xmlns:a16="http://schemas.microsoft.com/office/drawing/2014/main" val="2255157143"/>
                    </a:ext>
                  </a:extLst>
                </a:gridCol>
                <a:gridCol w="1638996">
                  <a:extLst>
                    <a:ext uri="{9D8B030D-6E8A-4147-A177-3AD203B41FA5}">
                      <a16:colId xmlns:a16="http://schemas.microsoft.com/office/drawing/2014/main" val="3473805157"/>
                    </a:ext>
                  </a:extLst>
                </a:gridCol>
                <a:gridCol w="1638996">
                  <a:extLst>
                    <a:ext uri="{9D8B030D-6E8A-4147-A177-3AD203B41FA5}">
                      <a16:colId xmlns:a16="http://schemas.microsoft.com/office/drawing/2014/main" val="3015373416"/>
                    </a:ext>
                  </a:extLst>
                </a:gridCol>
                <a:gridCol w="1638996">
                  <a:extLst>
                    <a:ext uri="{9D8B030D-6E8A-4147-A177-3AD203B41FA5}">
                      <a16:colId xmlns:a16="http://schemas.microsoft.com/office/drawing/2014/main" val="1594976354"/>
                    </a:ext>
                  </a:extLst>
                </a:gridCol>
              </a:tblGrid>
              <a:tr h="386080">
                <a:tc>
                  <a:txBody>
                    <a:bodyPr/>
                    <a:lstStyle/>
                    <a:p>
                      <a:r>
                        <a:rPr lang="en-US" sz="2000">
                          <a:effectLst/>
                        </a:rPr>
                        <a:t>ɲi</a:t>
                      </a:r>
                    </a:p>
                  </a:txBody>
                  <a:tcPr marL="45057" marR="45057" marT="22529" marB="225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effectLst/>
                        </a:rPr>
                        <a:t>ŋaqr-∅-ux</a:t>
                      </a:r>
                    </a:p>
                  </a:txBody>
                  <a:tcPr marL="45057" marR="45057" marT="22529" marB="225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effectLst/>
                        </a:rPr>
                        <a:t>kʰeq-xo</a:t>
                      </a:r>
                    </a:p>
                  </a:txBody>
                  <a:tcPr marL="45057" marR="45057" marT="22529" marB="225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effectLst/>
                        </a:rPr>
                        <a:t>hɨjk-xo</a:t>
                      </a:r>
                    </a:p>
                  </a:txBody>
                  <a:tcPr marL="45057" marR="45057" marT="22529" marB="225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effectLst/>
                        </a:rPr>
                        <a:t>zif-ku</a:t>
                      </a:r>
                    </a:p>
                  </a:txBody>
                  <a:tcPr marL="45057" marR="45057" marT="22529" marB="225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effectLst/>
                        </a:rPr>
                        <a:t>ɲr̥ɨɟ</a:t>
                      </a:r>
                    </a:p>
                  </a:txBody>
                  <a:tcPr marL="45057" marR="45057" marT="22529" marB="225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0960720"/>
                  </a:ext>
                </a:extLst>
              </a:tr>
              <a:tr h="690055">
                <a:tc>
                  <a:txBody>
                    <a:bodyPr/>
                    <a:lstStyle/>
                    <a:p>
                      <a:r>
                        <a:rPr lang="en-US" sz="2000"/>
                        <a:t>1SG</a:t>
                      </a:r>
                    </a:p>
                  </a:txBody>
                  <a:tcPr marL="45057" marR="45057" marT="22529" marB="225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снег-</a:t>
                      </a:r>
                      <a:r>
                        <a:rPr lang="en-US" sz="2000"/>
                        <a:t>SG-ABL</a:t>
                      </a:r>
                    </a:p>
                  </a:txBody>
                  <a:tcPr marL="45057" marR="45057" marT="22529" marB="225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лисица-</a:t>
                      </a:r>
                      <a:r>
                        <a:rPr lang="en-US" sz="2000"/>
                        <a:t>COM:PL</a:t>
                      </a:r>
                    </a:p>
                  </a:txBody>
                  <a:tcPr marL="45057" marR="45057" marT="22529" marB="225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заяц-</a:t>
                      </a:r>
                      <a:r>
                        <a:rPr lang="en-US" sz="2000"/>
                        <a:t>COM:PL</a:t>
                      </a:r>
                    </a:p>
                  </a:txBody>
                  <a:tcPr marL="45057" marR="45057" marT="22529" marB="225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след-</a:t>
                      </a:r>
                      <a:r>
                        <a:rPr lang="en-US" sz="2000"/>
                        <a:t>PL</a:t>
                      </a:r>
                    </a:p>
                  </a:txBody>
                  <a:tcPr marL="45057" marR="45057" marT="22529" marB="225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видеть-</a:t>
                      </a:r>
                      <a:r>
                        <a:rPr lang="en-US" sz="2000" dirty="0" smtClean="0"/>
                        <a:t>IND</a:t>
                      </a:r>
                      <a:endParaRPr lang="en-US" sz="2000" dirty="0"/>
                    </a:p>
                  </a:txBody>
                  <a:tcPr marL="45057" marR="45057" marT="22529" marB="225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251317"/>
                  </a:ext>
                </a:extLst>
              </a:tr>
              <a:tr h="386080">
                <a:tc gridSpan="6">
                  <a:txBody>
                    <a:bodyPr/>
                    <a:lstStyle/>
                    <a:p>
                      <a:r>
                        <a:rPr lang="ru-RU" sz="2000" i="1" dirty="0"/>
                        <a:t>Я видел следы лисиц и зайцев на снегу.</a:t>
                      </a:r>
                      <a:endParaRPr lang="ru-RU" sz="2000" dirty="0"/>
                    </a:p>
                  </a:txBody>
                  <a:tcPr marL="45057" marR="45057" marT="22529" marB="225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1410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989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33378" y="324290"/>
            <a:ext cx="2756770" cy="1325563"/>
          </a:xfrm>
        </p:spPr>
        <p:txBody>
          <a:bodyPr>
            <a:normAutofit/>
          </a:bodyPr>
          <a:lstStyle/>
          <a:p>
            <a:r>
              <a:rPr lang="ru-RU" dirty="0" err="1" smtClean="0"/>
              <a:t>Синтетизм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01665392"/>
              </p:ext>
            </p:extLst>
          </p:nvPr>
        </p:nvGraphicFramePr>
        <p:xfrm>
          <a:off x="700413" y="1550052"/>
          <a:ext cx="10623114" cy="1609449"/>
        </p:xfrm>
        <a:graphic>
          <a:graphicData uri="http://schemas.openxmlformats.org/drawingml/2006/table">
            <a:tbl>
              <a:tblPr/>
              <a:tblGrid>
                <a:gridCol w="3541038">
                  <a:extLst>
                    <a:ext uri="{9D8B030D-6E8A-4147-A177-3AD203B41FA5}">
                      <a16:colId xmlns:a16="http://schemas.microsoft.com/office/drawing/2014/main" val="715580098"/>
                    </a:ext>
                  </a:extLst>
                </a:gridCol>
                <a:gridCol w="3541038">
                  <a:extLst>
                    <a:ext uri="{9D8B030D-6E8A-4147-A177-3AD203B41FA5}">
                      <a16:colId xmlns:a16="http://schemas.microsoft.com/office/drawing/2014/main" val="1618246400"/>
                    </a:ext>
                  </a:extLst>
                </a:gridCol>
                <a:gridCol w="3541038">
                  <a:extLst>
                    <a:ext uri="{9D8B030D-6E8A-4147-A177-3AD203B41FA5}">
                      <a16:colId xmlns:a16="http://schemas.microsoft.com/office/drawing/2014/main" val="365145180"/>
                    </a:ext>
                  </a:extLst>
                </a:gridCol>
              </a:tblGrid>
              <a:tr h="512169"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effectLst/>
                        </a:rPr>
                        <a:t>v-ɨtɨx-xu</a:t>
                      </a:r>
                    </a:p>
                  </a:txBody>
                  <a:tcPr marL="45057" marR="450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effectLst/>
                        </a:rPr>
                        <a:t>pʰ-ola</a:t>
                      </a:r>
                      <a:endParaRPr lang="en-US" sz="2000" dirty="0">
                        <a:effectLst/>
                      </a:endParaRPr>
                    </a:p>
                  </a:txBody>
                  <a:tcPr marL="45057" marR="450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effectLst/>
                        </a:rPr>
                        <a:t>mu-jnɨ-ɟ-xes-he</a:t>
                      </a:r>
                      <a:r>
                        <a:rPr lang="el-GR" sz="2000">
                          <a:effectLst/>
                        </a:rPr>
                        <a:t>χ-</a:t>
                      </a:r>
                      <a:r>
                        <a:rPr lang="en-US" sz="2000">
                          <a:effectLst/>
                        </a:rPr>
                        <a:t>t…</a:t>
                      </a:r>
                    </a:p>
                  </a:txBody>
                  <a:tcPr marL="45057" marR="450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5314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3s.POSS-</a:t>
                      </a:r>
                      <a:r>
                        <a:rPr lang="ru-RU" sz="2000" dirty="0"/>
                        <a:t>отец-</a:t>
                      </a:r>
                      <a:r>
                        <a:rPr lang="en-US" sz="2000" dirty="0"/>
                        <a:t>PL</a:t>
                      </a:r>
                    </a:p>
                  </a:txBody>
                  <a:tcPr marL="45057" marR="450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REFL-</a:t>
                      </a:r>
                      <a:r>
                        <a:rPr lang="ru-RU" sz="2000"/>
                        <a:t>ребенок</a:t>
                      </a:r>
                    </a:p>
                  </a:txBody>
                  <a:tcPr marL="45057" marR="450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умирать-</a:t>
                      </a:r>
                      <a:r>
                        <a:rPr lang="en-US" sz="2000" dirty="0" smtClean="0"/>
                        <a:t>INT-IND-</a:t>
                      </a:r>
                      <a:r>
                        <a:rPr lang="ru-RU" sz="2000" dirty="0"/>
                        <a:t>новость-</a:t>
                      </a:r>
                      <a:r>
                        <a:rPr lang="ru-RU" sz="2000" dirty="0" err="1"/>
                        <a:t>слышать_о</a:t>
                      </a:r>
                      <a:r>
                        <a:rPr lang="ru-RU" sz="2000" dirty="0"/>
                        <a:t>-</a:t>
                      </a:r>
                      <a:r>
                        <a:rPr lang="en-US" sz="2000" dirty="0" smtClean="0"/>
                        <a:t>CVB:3p</a:t>
                      </a:r>
                      <a:endParaRPr lang="en-US" sz="2000" dirty="0"/>
                    </a:p>
                  </a:txBody>
                  <a:tcPr marL="45057" marR="450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635517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r>
                        <a:rPr lang="ru-RU" sz="2000" i="1" dirty="0"/>
                        <a:t>Её родители услышали новость о болезни их ребёнка и…</a:t>
                      </a:r>
                      <a:endParaRPr lang="ru-RU" sz="2000" dirty="0"/>
                    </a:p>
                  </a:txBody>
                  <a:tcPr marL="45057" marR="450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379178"/>
                  </a:ext>
                </a:extLst>
              </a:tr>
            </a:tbl>
          </a:graphicData>
        </a:graphic>
      </p:graphicFrame>
      <p:graphicFrame>
        <p:nvGraphicFramePr>
          <p:cNvPr id="10" name="Объект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18490370"/>
              </p:ext>
            </p:extLst>
          </p:nvPr>
        </p:nvGraphicFramePr>
        <p:xfrm>
          <a:off x="700413" y="4196218"/>
          <a:ext cx="10623114" cy="1716067"/>
        </p:xfrm>
        <a:graphic>
          <a:graphicData uri="http://schemas.openxmlformats.org/drawingml/2006/table">
            <a:tbl>
              <a:tblPr/>
              <a:tblGrid>
                <a:gridCol w="3541038">
                  <a:extLst>
                    <a:ext uri="{9D8B030D-6E8A-4147-A177-3AD203B41FA5}">
                      <a16:colId xmlns:a16="http://schemas.microsoft.com/office/drawing/2014/main" val="3947735720"/>
                    </a:ext>
                  </a:extLst>
                </a:gridCol>
                <a:gridCol w="3541038">
                  <a:extLst>
                    <a:ext uri="{9D8B030D-6E8A-4147-A177-3AD203B41FA5}">
                      <a16:colId xmlns:a16="http://schemas.microsoft.com/office/drawing/2014/main" val="1496343648"/>
                    </a:ext>
                  </a:extLst>
                </a:gridCol>
                <a:gridCol w="3541038">
                  <a:extLst>
                    <a:ext uri="{9D8B030D-6E8A-4147-A177-3AD203B41FA5}">
                      <a16:colId xmlns:a16="http://schemas.microsoft.com/office/drawing/2014/main" val="261568550"/>
                    </a:ext>
                  </a:extLst>
                </a:gridCol>
              </a:tblGrid>
              <a:tr h="554206"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effectLst/>
                        </a:rPr>
                        <a:t>ŋa-ŋɨŋ-ɲivx</a:t>
                      </a:r>
                    </a:p>
                  </a:txBody>
                  <a:tcPr marL="45057" marR="45057" marT="22529" marB="225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effectLst/>
                        </a:rPr>
                        <a:t>qʰotr-ke</a:t>
                      </a:r>
                      <a:endParaRPr lang="en-US" sz="2000" dirty="0">
                        <a:effectLst/>
                      </a:endParaRPr>
                    </a:p>
                  </a:txBody>
                  <a:tcPr marL="45057" marR="45057" marT="22529" marB="225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effectLst/>
                        </a:rPr>
                        <a:t>tʃʰolŋi-ɣe-kʰu-ɟ</a:t>
                      </a:r>
                    </a:p>
                  </a:txBody>
                  <a:tcPr marL="45057" marR="45057" marT="22529" marB="225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625476"/>
                  </a:ext>
                </a:extLst>
              </a:tr>
              <a:tr h="607655">
                <a:tc>
                  <a:txBody>
                    <a:bodyPr/>
                    <a:lstStyle/>
                    <a:p>
                      <a:r>
                        <a:rPr lang="ru-RU" sz="2000"/>
                        <a:t>животное-охотиться-человек</a:t>
                      </a:r>
                    </a:p>
                  </a:txBody>
                  <a:tcPr marL="45057" marR="45057" marT="22529" marB="225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медведь-</a:t>
                      </a:r>
                      <a:r>
                        <a:rPr lang="en-US" sz="2000" dirty="0"/>
                        <a:t>COM:DU</a:t>
                      </a:r>
                    </a:p>
                  </a:txBody>
                  <a:tcPr marL="45057" marR="45057" marT="22529" marB="225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олень-</a:t>
                      </a:r>
                      <a:r>
                        <a:rPr lang="en-US" sz="2000" dirty="0"/>
                        <a:t>COM:DU-</a:t>
                      </a:r>
                      <a:r>
                        <a:rPr lang="ru-RU" sz="2000" dirty="0"/>
                        <a:t>убивать-</a:t>
                      </a:r>
                      <a:r>
                        <a:rPr lang="en-US" sz="2000" dirty="0" smtClean="0"/>
                        <a:t>IND</a:t>
                      </a:r>
                      <a:endParaRPr lang="en-US" sz="2000" dirty="0"/>
                    </a:p>
                  </a:txBody>
                  <a:tcPr marL="45057" marR="45057" marT="22529" marB="225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593480"/>
                  </a:ext>
                </a:extLst>
              </a:tr>
              <a:tr h="554206">
                <a:tc gridSpan="3">
                  <a:txBody>
                    <a:bodyPr/>
                    <a:lstStyle/>
                    <a:p>
                      <a:r>
                        <a:rPr lang="ru-RU" sz="2000" i="1" dirty="0"/>
                        <a:t>Охотник убил медведя и оленя.</a:t>
                      </a:r>
                      <a:endParaRPr lang="ru-RU" sz="2000" dirty="0"/>
                    </a:p>
                  </a:txBody>
                  <a:tcPr marL="45057" marR="45057" marT="22529" marB="225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60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530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63460" y="340073"/>
            <a:ext cx="10515600" cy="1325563"/>
          </a:xfrm>
        </p:spPr>
        <p:txBody>
          <a:bodyPr>
            <a:normAutofit/>
          </a:bodyPr>
          <a:lstStyle/>
          <a:p>
            <a:r>
              <a:rPr lang="ru-RU" dirty="0" smtClean="0"/>
              <a:t>Предположения о наличии инкорпорации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 smtClean="0"/>
              <a:t>Чередования на стыках слов</a:t>
            </a:r>
            <a:r>
              <a:rPr lang="en-US" sz="2400" dirty="0" smtClean="0"/>
              <a:t>:</a:t>
            </a:r>
          </a:p>
          <a:p>
            <a:r>
              <a:rPr lang="ru-RU" sz="2400" dirty="0"/>
              <a:t>на границе определения и определяемого существительного, если определяемое начинается со смычного звука: </a:t>
            </a:r>
            <a:r>
              <a:rPr lang="ru-RU" sz="2400" i="1" dirty="0" err="1"/>
              <a:t>t’us</a:t>
            </a:r>
            <a:r>
              <a:rPr lang="ru-RU" sz="2400" i="1" dirty="0"/>
              <a:t> </a:t>
            </a:r>
            <a:r>
              <a:rPr lang="ru-RU" sz="2400" i="1" dirty="0" err="1"/>
              <a:t>pɨn’x</a:t>
            </a:r>
            <a:r>
              <a:rPr lang="ru-RU" sz="2400" dirty="0"/>
              <a:t> «мясной суп» ~ </a:t>
            </a:r>
            <a:r>
              <a:rPr lang="ru-RU" sz="2400" i="1" dirty="0" err="1"/>
              <a:t>tʃʰo</a:t>
            </a:r>
            <a:r>
              <a:rPr lang="ru-RU" sz="2400" i="1" dirty="0"/>
              <a:t> </a:t>
            </a:r>
            <a:r>
              <a:rPr lang="ru-RU" sz="2400" i="1" dirty="0" err="1"/>
              <a:t>vɨn’x</a:t>
            </a:r>
            <a:r>
              <a:rPr lang="ru-RU" sz="2400" dirty="0"/>
              <a:t> «рыбный суп».</a:t>
            </a:r>
          </a:p>
          <a:p>
            <a:r>
              <a:rPr lang="ru-RU" sz="2400" dirty="0"/>
              <a:t>на границе прямого дополнения и глагола, если глагол начинается с фрикативного звука: </a:t>
            </a:r>
            <a:r>
              <a:rPr lang="ru-RU" sz="2400" i="1" dirty="0" err="1"/>
              <a:t>laq</a:t>
            </a:r>
            <a:r>
              <a:rPr lang="ru-RU" sz="2400" i="1" dirty="0"/>
              <a:t> </a:t>
            </a:r>
            <a:r>
              <a:rPr lang="ru-RU" sz="2400" i="1" dirty="0" err="1"/>
              <a:t>zosq</a:t>
            </a:r>
            <a:r>
              <a:rPr lang="ru-RU" sz="2400" dirty="0"/>
              <a:t> «лыжи сломать» ~ </a:t>
            </a:r>
            <a:r>
              <a:rPr lang="ru-RU" sz="2400" i="1" dirty="0" err="1"/>
              <a:t>luvr</a:t>
            </a:r>
            <a:r>
              <a:rPr lang="ru-RU" sz="2400" i="1" dirty="0"/>
              <a:t> </a:t>
            </a:r>
            <a:r>
              <a:rPr lang="ru-RU" sz="2400" i="1" dirty="0" err="1"/>
              <a:t>t’osq</a:t>
            </a:r>
            <a:r>
              <a:rPr lang="ru-RU" sz="2400" dirty="0"/>
              <a:t> «ложку сломать».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718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6574" y="64500"/>
            <a:ext cx="3758852" cy="1325563"/>
          </a:xfrm>
        </p:spPr>
        <p:txBody>
          <a:bodyPr>
            <a:normAutofit/>
          </a:bodyPr>
          <a:lstStyle/>
          <a:p>
            <a:r>
              <a:rPr lang="ru-RU" dirty="0" smtClean="0"/>
              <a:t>Маркирование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90062"/>
            <a:ext cx="10515600" cy="546793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В предикации</a:t>
            </a:r>
            <a:r>
              <a:rPr lang="en-US" sz="2400" dirty="0" smtClean="0"/>
              <a:t>:</a:t>
            </a:r>
            <a:r>
              <a:rPr lang="ru-RU" sz="2400" dirty="0" smtClean="0"/>
              <a:t> нулевое маркирование</a:t>
            </a:r>
          </a:p>
          <a:p>
            <a:endParaRPr lang="en-US" sz="2400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ru-RU" sz="2400" dirty="0" smtClean="0"/>
              <a:t>Вершинное маркирование</a:t>
            </a:r>
            <a:r>
              <a:rPr lang="en-US" sz="2400" dirty="0" smtClean="0"/>
              <a:t>:</a:t>
            </a:r>
            <a:r>
              <a:rPr lang="ru-RU" sz="2400" dirty="0" smtClean="0"/>
              <a:t> </a:t>
            </a:r>
            <a:r>
              <a:rPr lang="ru-RU" sz="2400" dirty="0"/>
              <a:t>е</a:t>
            </a:r>
            <a:r>
              <a:rPr lang="ru-RU" sz="2400" dirty="0" smtClean="0"/>
              <a:t>сли </a:t>
            </a:r>
            <a:r>
              <a:rPr lang="ru-RU" sz="2400" dirty="0"/>
              <a:t>участник с </a:t>
            </a:r>
            <a:r>
              <a:rPr lang="ru-RU" sz="2400" dirty="0" err="1"/>
              <a:t>гиперролью</a:t>
            </a:r>
            <a:r>
              <a:rPr lang="ru-RU" sz="2400" dirty="0"/>
              <a:t> </a:t>
            </a:r>
            <a:r>
              <a:rPr lang="ru-RU" sz="2400" dirty="0" err="1"/>
              <a:t>Пациентива</a:t>
            </a:r>
            <a:r>
              <a:rPr lang="ru-RU" sz="2400" dirty="0"/>
              <a:t> выражается личным местоимением, то может использоваться образованный от соответствующего местоимения </a:t>
            </a:r>
            <a:r>
              <a:rPr lang="ru-RU" sz="2400" dirty="0" smtClean="0"/>
              <a:t>префикс.</a:t>
            </a:r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pPr marL="0" indent="0">
              <a:buNone/>
            </a:pPr>
            <a:r>
              <a:rPr lang="en-US" sz="1400" dirty="0" smtClean="0"/>
              <a:t>*U – </a:t>
            </a:r>
            <a:r>
              <a:rPr lang="ru-RU" sz="1400" dirty="0" smtClean="0"/>
              <a:t>претерпевающий (</a:t>
            </a:r>
            <a:r>
              <a:rPr lang="en-US" sz="1400" dirty="0" err="1" smtClean="0"/>
              <a:t>undergoer</a:t>
            </a:r>
            <a:r>
              <a:rPr lang="en-US" sz="1400" dirty="0" smtClean="0"/>
              <a:t>)</a:t>
            </a:r>
            <a:endParaRPr lang="ru-RU" sz="1400" dirty="0" smtClean="0"/>
          </a:p>
          <a:p>
            <a:endParaRPr lang="en-US" sz="2400" dirty="0" smtClean="0"/>
          </a:p>
          <a:p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2695468"/>
              </p:ext>
            </p:extLst>
          </p:nvPr>
        </p:nvGraphicFramePr>
        <p:xfrm>
          <a:off x="838200" y="1886901"/>
          <a:ext cx="10515600" cy="1188720"/>
        </p:xfrm>
        <a:graphic>
          <a:graphicData uri="http://schemas.openxmlformats.org/drawingml/2006/table">
            <a:tbl>
              <a:tblPr/>
              <a:tblGrid>
                <a:gridCol w="2628900">
                  <a:extLst>
                    <a:ext uri="{9D8B030D-6E8A-4147-A177-3AD203B41FA5}">
                      <a16:colId xmlns:a16="http://schemas.microsoft.com/office/drawing/2014/main" val="382869471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72778455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228822564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405733042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000" dirty="0" err="1">
                          <a:effectLst/>
                        </a:rPr>
                        <a:t>tʰolf</a:t>
                      </a:r>
                      <a:endParaRPr lang="en-US" sz="2000" dirty="0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effectLst/>
                        </a:rPr>
                        <a:t>ɲ-ɨtk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effectLst/>
                        </a:rPr>
                        <a:t>tʃʰo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effectLst/>
                        </a:rPr>
                        <a:t>ŋaŋɣ-d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97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000"/>
                        <a:t>лето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1s.POSS-</a:t>
                      </a:r>
                      <a:r>
                        <a:rPr lang="ru-RU" sz="2000" dirty="0"/>
                        <a:t>отец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рыба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искать-</a:t>
                      </a:r>
                      <a:r>
                        <a:rPr lang="en-US" sz="2000" dirty="0" smtClean="0"/>
                        <a:t>IND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194998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r>
                        <a:rPr lang="ru-RU" sz="2000" i="1" dirty="0"/>
                        <a:t>Летом мой отец ловит рыбу.</a:t>
                      </a:r>
                      <a:endParaRPr lang="ru-RU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411128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6939870"/>
              </p:ext>
            </p:extLst>
          </p:nvPr>
        </p:nvGraphicFramePr>
        <p:xfrm>
          <a:off x="838200" y="5049519"/>
          <a:ext cx="10515600" cy="118872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179389652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82494599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000">
                          <a:effectLst/>
                        </a:rPr>
                        <a:t>tʃʰi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effectLst/>
                        </a:rPr>
                        <a:t>ɲ-</a:t>
                      </a:r>
                      <a:r>
                        <a:rPr lang="en-US" sz="2000" dirty="0" err="1">
                          <a:effectLst/>
                        </a:rPr>
                        <a:t>mɨ</a:t>
                      </a:r>
                      <a:r>
                        <a:rPr lang="en-US" sz="2000" dirty="0">
                          <a:effectLst/>
                        </a:rPr>
                        <a:t>-l?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502733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/>
                        <a:t>2SG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1sU-</a:t>
                      </a:r>
                      <a:r>
                        <a:rPr lang="ru-RU" sz="2000"/>
                        <a:t>слышать-</a:t>
                      </a:r>
                      <a:r>
                        <a:rPr lang="en-US" sz="2000"/>
                        <a:t>Q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8647802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r>
                        <a:rPr lang="ru-RU" sz="2000" i="1" dirty="0"/>
                        <a:t>ты слышишь меня?</a:t>
                      </a:r>
                      <a:endParaRPr lang="ru-RU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0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259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63879"/>
            <a:ext cx="10515600" cy="551308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В именной группе</a:t>
            </a:r>
            <a:r>
              <a:rPr lang="en-US" sz="2400" dirty="0" smtClean="0"/>
              <a:t>:</a:t>
            </a:r>
            <a:r>
              <a:rPr lang="ru-RU" sz="2400" dirty="0" smtClean="0"/>
              <a:t> нулевое маркирование</a:t>
            </a:r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r>
              <a:rPr lang="ru-RU" sz="2400" dirty="0" smtClean="0"/>
              <a:t>Вершинное маркирование</a:t>
            </a:r>
            <a:r>
              <a:rPr lang="en-US" sz="2400" dirty="0" smtClean="0"/>
              <a:t>:</a:t>
            </a:r>
            <a:r>
              <a:rPr lang="ru-RU" sz="2400" dirty="0" smtClean="0"/>
              <a:t> </a:t>
            </a:r>
            <a:r>
              <a:rPr lang="ru-RU" sz="2400" dirty="0"/>
              <a:t>п</a:t>
            </a:r>
            <a:r>
              <a:rPr lang="ru-RU" sz="2400" dirty="0" smtClean="0"/>
              <a:t>осессор </a:t>
            </a:r>
            <a:r>
              <a:rPr lang="ru-RU" sz="2400" dirty="0"/>
              <a:t>может выражаться префиксом, образованным от личного </a:t>
            </a:r>
            <a:r>
              <a:rPr lang="ru-RU" sz="2400" dirty="0" smtClean="0"/>
              <a:t>местоимения.</a:t>
            </a:r>
          </a:p>
          <a:p>
            <a:pPr marL="0" indent="0">
              <a:buNone/>
            </a:pPr>
            <a:endParaRPr lang="ru-RU" sz="2400" dirty="0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4317891"/>
              </p:ext>
            </p:extLst>
          </p:nvPr>
        </p:nvGraphicFramePr>
        <p:xfrm>
          <a:off x="838200" y="1185443"/>
          <a:ext cx="10515600" cy="118872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3919515046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54423874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effectLst/>
                        </a:rPr>
                        <a:t>osq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effectLst/>
                        </a:rPr>
                        <a:t>au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19552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000"/>
                        <a:t>заяц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голос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2941841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r>
                        <a:rPr lang="ru-RU" sz="2000" i="1" dirty="0"/>
                        <a:t>голос зайца</a:t>
                      </a:r>
                      <a:endParaRPr lang="ru-RU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15146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903175"/>
              </p:ext>
            </p:extLst>
          </p:nvPr>
        </p:nvGraphicFramePr>
        <p:xfrm>
          <a:off x="838200" y="4112706"/>
          <a:ext cx="10515600" cy="1188720"/>
        </p:xfrm>
        <a:graphic>
          <a:graphicData uri="http://schemas.openxmlformats.org/drawingml/2006/table">
            <a:tbl>
              <a:tblPr/>
              <a:tblGrid>
                <a:gridCol w="10515600">
                  <a:extLst>
                    <a:ext uri="{9D8B030D-6E8A-4147-A177-3AD203B41FA5}">
                      <a16:colId xmlns:a16="http://schemas.microsoft.com/office/drawing/2014/main" val="5521076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000"/>
                        <a:t>ɲ-vax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44734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effectLst/>
                        </a:rPr>
                        <a:t>1s.POSS-</a:t>
                      </a:r>
                      <a:r>
                        <a:rPr lang="ru-RU" sz="2000" dirty="0">
                          <a:effectLst/>
                        </a:rPr>
                        <a:t>камень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09935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000" i="1" dirty="0"/>
                        <a:t>мой камень</a:t>
                      </a:r>
                      <a:endParaRPr lang="ru-RU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1632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22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4125" y="250710"/>
            <a:ext cx="1128386" cy="1325563"/>
          </a:xfrm>
        </p:spPr>
        <p:txBody>
          <a:bodyPr/>
          <a:lstStyle/>
          <a:p>
            <a:r>
              <a:rPr lang="en-US" dirty="0" smtClean="0"/>
              <a:t>SOV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7724934"/>
              </p:ext>
            </p:extLst>
          </p:nvPr>
        </p:nvGraphicFramePr>
        <p:xfrm>
          <a:off x="750518" y="1876137"/>
          <a:ext cx="10515600" cy="1188720"/>
        </p:xfrm>
        <a:graphic>
          <a:graphicData uri="http://schemas.openxmlformats.org/drawingml/2006/table">
            <a:tbl>
              <a:tblPr/>
              <a:tblGrid>
                <a:gridCol w="2628900">
                  <a:extLst>
                    <a:ext uri="{9D8B030D-6E8A-4147-A177-3AD203B41FA5}">
                      <a16:colId xmlns:a16="http://schemas.microsoft.com/office/drawing/2014/main" val="89918759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170864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19779877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4037165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effectLst/>
                        </a:rPr>
                        <a:t>Rajgun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effectLst/>
                        </a:rPr>
                        <a:t>urla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effectLst/>
                        </a:rPr>
                        <a:t>tʃʰoŋɨŋɲivx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effectLst/>
                        </a:rPr>
                        <a:t>mu-nɨ-ɟ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377653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000" dirty="0" err="1"/>
                        <a:t>Райгун</a:t>
                      </a:r>
                      <a:endParaRPr lang="ru-RU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хороший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рыбак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быть-</a:t>
                      </a:r>
                      <a:r>
                        <a:rPr lang="en-US" sz="2000" dirty="0" smtClean="0"/>
                        <a:t>FUT-IND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975891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r>
                        <a:rPr lang="ru-RU" sz="2000" dirty="0" err="1"/>
                        <a:t>Райгун</a:t>
                      </a:r>
                      <a:r>
                        <a:rPr lang="ru-RU" sz="2000" dirty="0"/>
                        <a:t> будет хорошим рыбаком.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346176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643007"/>
              </p:ext>
            </p:extLst>
          </p:nvPr>
        </p:nvGraphicFramePr>
        <p:xfrm>
          <a:off x="750518" y="3751942"/>
          <a:ext cx="10515600" cy="118872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2148708432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96692979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6168063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effectLst/>
                        </a:rPr>
                        <a:t>ɨmɨk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effectLst/>
                        </a:rPr>
                        <a:t>tʃʰaj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2000">
                          <a:effectLst/>
                        </a:rPr>
                        <a:t>χ</a:t>
                      </a:r>
                      <a:r>
                        <a:rPr lang="en-US" sz="2000">
                          <a:effectLst/>
                        </a:rPr>
                        <a:t>avu-jo-d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77211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000"/>
                        <a:t>мать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чай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греть-</a:t>
                      </a:r>
                      <a:r>
                        <a:rPr lang="en-US" sz="2000" dirty="0" smtClean="0"/>
                        <a:t>DIMN-IND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0096774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r>
                        <a:rPr lang="ru-RU" sz="2000" i="1" dirty="0"/>
                        <a:t>Мать чай немного подогрела.</a:t>
                      </a:r>
                      <a:endParaRPr lang="ru-RU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594197"/>
                  </a:ext>
                </a:extLst>
              </a:tr>
            </a:tbl>
          </a:graphicData>
        </a:graphic>
      </p:graphicFrame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750518" y="1276409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448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56348" y="289969"/>
            <a:ext cx="4785986" cy="1325563"/>
          </a:xfrm>
        </p:spPr>
        <p:txBody>
          <a:bodyPr>
            <a:normAutofit/>
          </a:bodyPr>
          <a:lstStyle/>
          <a:p>
            <a:r>
              <a:rPr lang="ru-RU" dirty="0" smtClean="0"/>
              <a:t>Ролевая кодировка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691541" y="6297733"/>
            <a:ext cx="10515600" cy="447570"/>
          </a:xfrm>
        </p:spPr>
        <p:txBody>
          <a:bodyPr/>
          <a:lstStyle/>
          <a:p>
            <a:pPr marL="0" indent="0">
              <a:buNone/>
            </a:pPr>
            <a:r>
              <a:rPr lang="en-US" sz="1400" dirty="0" smtClean="0"/>
              <a:t>*HILI - highlighting </a:t>
            </a:r>
            <a:r>
              <a:rPr lang="en-US" sz="1400" dirty="0"/>
              <a:t>focus</a:t>
            </a:r>
            <a:endParaRPr lang="en-US" sz="1400" dirty="0" smtClean="0"/>
          </a:p>
          <a:p>
            <a:endParaRPr lang="en-US" dirty="0" smtClean="0"/>
          </a:p>
          <a:p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662439"/>
              </p:ext>
            </p:extLst>
          </p:nvPr>
        </p:nvGraphicFramePr>
        <p:xfrm>
          <a:off x="691541" y="1565469"/>
          <a:ext cx="10515600" cy="1188720"/>
        </p:xfrm>
        <a:graphic>
          <a:graphicData uri="http://schemas.openxmlformats.org/drawingml/2006/table">
            <a:tbl>
              <a:tblPr/>
              <a:tblGrid>
                <a:gridCol w="10515600">
                  <a:extLst>
                    <a:ext uri="{9D8B030D-6E8A-4147-A177-3AD203B41FA5}">
                      <a16:colId xmlns:a16="http://schemas.microsoft.com/office/drawing/2014/main" val="24037281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effectLst/>
                        </a:rPr>
                        <a:t>ɲi</a:t>
                      </a:r>
                      <a:r>
                        <a:rPr lang="en-US" sz="2000" dirty="0">
                          <a:effectLst/>
                        </a:rPr>
                        <a:t>-</a:t>
                      </a:r>
                      <a:r>
                        <a:rPr lang="en-US" sz="2000" dirty="0" err="1">
                          <a:effectLst/>
                        </a:rPr>
                        <a:t>ndɨ</a:t>
                      </a:r>
                      <a:r>
                        <a:rPr lang="en-US" sz="2000" dirty="0">
                          <a:effectLst/>
                        </a:rPr>
                        <a:t>-ɟ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88717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/>
                        <a:t>1sU-</a:t>
                      </a:r>
                      <a:r>
                        <a:rPr lang="ru-RU" sz="2000" dirty="0"/>
                        <a:t>видеть-</a:t>
                      </a:r>
                      <a:r>
                        <a:rPr lang="en-US" sz="2000" dirty="0" smtClean="0"/>
                        <a:t>IND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21607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000" i="1" dirty="0"/>
                        <a:t>[Кто-то] видит меня.</a:t>
                      </a:r>
                      <a:endParaRPr lang="ru-RU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2927807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7373179"/>
              </p:ext>
            </p:extLst>
          </p:nvPr>
        </p:nvGraphicFramePr>
        <p:xfrm>
          <a:off x="691541" y="3018346"/>
          <a:ext cx="10515600" cy="118872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86240805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075393873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38579185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effectLst/>
                        </a:rPr>
                        <a:t>ɲi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effectLst/>
                        </a:rPr>
                        <a:t>tɨf-tox-ta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effectLst/>
                        </a:rPr>
                        <a:t>vi-ɟ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30047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/>
                        <a:t>1SG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дом-</a:t>
                      </a:r>
                      <a:r>
                        <a:rPr lang="en-US" sz="2000"/>
                        <a:t>ALL-HILI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идти-</a:t>
                      </a:r>
                      <a:r>
                        <a:rPr lang="en-US" sz="2000" dirty="0" smtClean="0"/>
                        <a:t>IND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301960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r>
                        <a:rPr lang="ru-RU" sz="2000" i="1" dirty="0"/>
                        <a:t>Я иду домой.</a:t>
                      </a:r>
                      <a:endParaRPr lang="ru-RU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902033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199478"/>
              </p:ext>
            </p:extLst>
          </p:nvPr>
        </p:nvGraphicFramePr>
        <p:xfrm>
          <a:off x="691541" y="4551568"/>
          <a:ext cx="10515600" cy="118872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1951103837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83965722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effectLst/>
                        </a:rPr>
                        <a:t>ɲi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effectLst/>
                        </a:rPr>
                        <a:t>klu-ɟ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88101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/>
                        <a:t>1SG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бояться-</a:t>
                      </a:r>
                      <a:r>
                        <a:rPr lang="en-US" sz="2000" dirty="0" smtClean="0"/>
                        <a:t>IND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3859578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r>
                        <a:rPr lang="ru-RU" sz="2000" i="1" dirty="0"/>
                        <a:t>Я боюсь.</a:t>
                      </a:r>
                      <a:endParaRPr lang="ru-RU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79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679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48304" y="0"/>
            <a:ext cx="3295389" cy="1325563"/>
          </a:xfrm>
        </p:spPr>
        <p:txBody>
          <a:bodyPr>
            <a:normAutofit/>
          </a:bodyPr>
          <a:lstStyle/>
          <a:p>
            <a:r>
              <a:rPr lang="ru-RU" dirty="0" smtClean="0"/>
              <a:t>Особенности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8199" y="966431"/>
            <a:ext cx="10515600" cy="503669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Нет прилагательных.</a:t>
            </a:r>
          </a:p>
          <a:p>
            <a:r>
              <a:rPr lang="ru-RU" sz="2400" dirty="0" smtClean="0"/>
              <a:t>Нет порядковых числительных. До пяти – послелоги, после</a:t>
            </a:r>
            <a:r>
              <a:rPr lang="en-US" sz="2400" dirty="0" smtClean="0"/>
              <a:t> -</a:t>
            </a:r>
            <a:r>
              <a:rPr lang="ru-RU" sz="2400" dirty="0" smtClean="0"/>
              <a:t> ставятся перед существительным (более поздние образования).</a:t>
            </a:r>
          </a:p>
          <a:p>
            <a:r>
              <a:rPr lang="ru-RU" sz="2400" dirty="0" smtClean="0"/>
              <a:t>26 классов числительных (длинные предметы, плоские предметы, люди, семьи, лодки, сети и т.д.)</a:t>
            </a:r>
            <a:endParaRPr lang="en-US" sz="2400" dirty="0" smtClean="0"/>
          </a:p>
          <a:p>
            <a:r>
              <a:rPr lang="ru-RU" sz="2400" dirty="0"/>
              <a:t>Два наклонения</a:t>
            </a:r>
            <a:r>
              <a:rPr lang="en-US" sz="2400" dirty="0"/>
              <a:t>:</a:t>
            </a:r>
            <a:r>
              <a:rPr lang="ru-RU" sz="2400" dirty="0"/>
              <a:t> индикатив и императив.</a:t>
            </a:r>
          </a:p>
          <a:p>
            <a:r>
              <a:rPr lang="ru-RU" sz="2400" dirty="0"/>
              <a:t>Два времени в индикативе</a:t>
            </a:r>
            <a:r>
              <a:rPr lang="en-US" sz="2400" dirty="0"/>
              <a:t>:</a:t>
            </a:r>
            <a:r>
              <a:rPr lang="ru-RU" sz="2400" dirty="0"/>
              <a:t> </a:t>
            </a:r>
            <a:r>
              <a:rPr lang="ru-RU" sz="2400" dirty="0" err="1"/>
              <a:t>небудущее</a:t>
            </a:r>
            <a:r>
              <a:rPr lang="ru-RU" sz="2400" dirty="0"/>
              <a:t> и будущее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Развитая система указательных местоимений, некоторые примеры</a:t>
            </a:r>
            <a:r>
              <a:rPr lang="en-US" sz="2400" dirty="0" smtClean="0"/>
              <a:t>: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4526350"/>
            <a:ext cx="10515600" cy="183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25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36196" y="227338"/>
            <a:ext cx="2919608" cy="1325563"/>
          </a:xfrm>
        </p:spPr>
        <p:txBody>
          <a:bodyPr/>
          <a:lstStyle/>
          <a:p>
            <a:r>
              <a:rPr lang="ru-RU" dirty="0" smtClean="0"/>
              <a:t>Литература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Wikipedia.org</a:t>
            </a:r>
          </a:p>
          <a:p>
            <a:r>
              <a:rPr lang="en-US" dirty="0" smtClean="0"/>
              <a:t>Ethnologue.com</a:t>
            </a:r>
          </a:p>
          <a:p>
            <a:r>
              <a:rPr lang="ru-RU" dirty="0"/>
              <a:t>Е. А. КРЕЙНОВИЧ: Нивхский (гиляцкий) язык [1934]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4663113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TM02900743[[fn=Природа]]</Template>
  <TotalTime>188</TotalTime>
  <Words>425</Words>
  <Application>Microsoft Office PowerPoint</Application>
  <PresentationFormat>Широкоэкранный</PresentationFormat>
  <Paragraphs>138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Wingdings 2</vt:lpstr>
      <vt:lpstr>HDOfficeLightV0</vt:lpstr>
      <vt:lpstr>1_HDOfficeLightV0</vt:lpstr>
      <vt:lpstr>Тема Office</vt:lpstr>
      <vt:lpstr>Нивхский язык</vt:lpstr>
      <vt:lpstr>Презентация PowerPoint</vt:lpstr>
      <vt:lpstr>Генеалогические и ареальные сведения</vt:lpstr>
      <vt:lpstr>Социолингвистические сведения </vt:lpstr>
      <vt:lpstr>Типологические характеристики</vt:lpstr>
      <vt:lpstr>Агглютинация</vt:lpstr>
      <vt:lpstr>Синтетизм</vt:lpstr>
      <vt:lpstr>Предположения о наличии инкорпорации</vt:lpstr>
      <vt:lpstr>Маркирование</vt:lpstr>
      <vt:lpstr>Презентация PowerPoint</vt:lpstr>
      <vt:lpstr>SOV</vt:lpstr>
      <vt:lpstr>Ролевая кодировка</vt:lpstr>
      <vt:lpstr>Особенности</vt:lpstr>
      <vt:lpstr>Литература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Нивхский язык</dc:title>
  <dc:creator>Влад</dc:creator>
  <cp:lastModifiedBy>Влад</cp:lastModifiedBy>
  <cp:revision>22</cp:revision>
  <dcterms:created xsi:type="dcterms:W3CDTF">2016-12-04T19:08:34Z</dcterms:created>
  <dcterms:modified xsi:type="dcterms:W3CDTF">2016-12-13T18:44:20Z</dcterms:modified>
</cp:coreProperties>
</file>