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696" r:id="rId3"/>
    <p:sldMasterId id="2147483708" r:id="rId4"/>
    <p:sldMasterId id="2147483720" r:id="rId5"/>
  </p:sldMasterIdLst>
  <p:notesMasterIdLst>
    <p:notesMasterId r:id="rId24"/>
  </p:notesMasterIdLst>
  <p:sldIdLst>
    <p:sldId id="258" r:id="rId6"/>
    <p:sldId id="262" r:id="rId7"/>
    <p:sldId id="265" r:id="rId8"/>
    <p:sldId id="266" r:id="rId9"/>
    <p:sldId id="263" r:id="rId10"/>
    <p:sldId id="271" r:id="rId11"/>
    <p:sldId id="272" r:id="rId12"/>
    <p:sldId id="269" r:id="rId13"/>
    <p:sldId id="278" r:id="rId14"/>
    <p:sldId id="273" r:id="rId15"/>
    <p:sldId id="274" r:id="rId16"/>
    <p:sldId id="275" r:id="rId17"/>
    <p:sldId id="270" r:id="rId18"/>
    <p:sldId id="276" r:id="rId19"/>
    <p:sldId id="261" r:id="rId20"/>
    <p:sldId id="268" r:id="rId21"/>
    <p:sldId id="277" r:id="rId22"/>
    <p:sldId id="264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1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22EADF-6814-425F-9797-F1DE5A1B3FBA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545457-CBA4-4298-B5A7-8EFE2341E0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061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A9522-3747-4212-8B62-CD6863F8D353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208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45457-CBA4-4298-B5A7-8EFE2341E0B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613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45457-CBA4-4298-B5A7-8EFE2341E0B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65067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45457-CBA4-4298-B5A7-8EFE2341E0BC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506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B1F6C-F563-4792-A58D-61D319CB114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AC12D-CEA4-42D5-A207-5F38E5DAA4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317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B1F6C-F563-4792-A58D-61D319CB114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AC12D-CEA4-42D5-A207-5F38E5DAA4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714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B1F6C-F563-4792-A58D-61D319CB114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AC12D-CEA4-42D5-A207-5F38E5DAA4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157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B1F6C-F563-4792-A58D-61D319CB114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AC12D-CEA4-42D5-A207-5F38E5DAA4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469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B1F6C-F563-4792-A58D-61D319CB114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AC12D-CEA4-42D5-A207-5F38E5DAA4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991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B1F6C-F563-4792-A58D-61D319CB114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AC12D-CEA4-42D5-A207-5F38E5DAA4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593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B1F6C-F563-4792-A58D-61D319CB114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AC12D-CEA4-42D5-A207-5F38E5DAA4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427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B1F6C-F563-4792-A58D-61D319CB114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AC12D-CEA4-42D5-A207-5F38E5DAA4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605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B1F6C-F563-4792-A58D-61D319CB114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AC12D-CEA4-42D5-A207-5F38E5DAA4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996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B1F6C-F563-4792-A58D-61D319CB114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AC12D-CEA4-42D5-A207-5F38E5DAA4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834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B1F6C-F563-4792-A58D-61D319CB114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AC12D-CEA4-42D5-A207-5F38E5DAA4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512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3002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8328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1886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2126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9757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6376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4814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5531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5515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3582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2536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162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0027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2111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2914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1098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3929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397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4121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7435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7414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4674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9922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0854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1429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08531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3768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0729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2280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89222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2687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13788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19602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80848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38168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29886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42036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359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12469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39584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53277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1426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75491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420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CB1F6C-F563-4792-A58D-61D319CB114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AC12D-CEA4-42D5-A207-5F38E5DAA4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974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692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601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235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2F17D-5621-4D42-A60B-04C5A33E3A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BC59B0-C36C-470E-8958-D1EEB1ED51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273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schulze.userweb.mwn.de/Lak.htm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043608" y="2038782"/>
            <a:ext cx="7056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prstClr val="black"/>
                </a:solidFill>
                <a:cs typeface="Times New Roman" panose="02020603050405020304" pitchFamily="18" charset="0"/>
              </a:rPr>
              <a:t>   </a:t>
            </a:r>
            <a:r>
              <a:rPr lang="ru-RU" sz="4400" b="1" dirty="0" err="1" smtClean="0">
                <a:solidFill>
                  <a:srgbClr val="1F497D">
                    <a:lumMod val="75000"/>
                  </a:srgbClr>
                </a:solidFill>
                <a:cs typeface="Times New Roman" panose="02020603050405020304" pitchFamily="18" charset="0"/>
              </a:rPr>
              <a:t>Лакский</a:t>
            </a:r>
            <a:r>
              <a:rPr lang="ru-RU" sz="4400" b="1" dirty="0" smtClean="0">
                <a:solidFill>
                  <a:srgbClr val="1F497D">
                    <a:lumMod val="75000"/>
                  </a:srgbClr>
                </a:solidFill>
                <a:cs typeface="Times New Roman" panose="02020603050405020304" pitchFamily="18" charset="0"/>
              </a:rPr>
              <a:t> язык – </a:t>
            </a:r>
            <a:r>
              <a:rPr lang="ru-RU" sz="4400" b="1" dirty="0" err="1" smtClean="0">
                <a:solidFill>
                  <a:srgbClr val="1F497D">
                    <a:lumMod val="75000"/>
                  </a:srgbClr>
                </a:solidFill>
                <a:cs typeface="Times New Roman" panose="02020603050405020304" pitchFamily="18" charset="0"/>
              </a:rPr>
              <a:t>Лакку</a:t>
            </a:r>
            <a:r>
              <a:rPr lang="ru-RU" sz="4400" b="1" dirty="0" smtClean="0">
                <a:solidFill>
                  <a:srgbClr val="1F497D">
                    <a:lumMod val="75000"/>
                  </a:srgbClr>
                </a:solidFill>
                <a:cs typeface="Times New Roman" panose="02020603050405020304" pitchFamily="18" charset="0"/>
              </a:rPr>
              <a:t> маз</a:t>
            </a:r>
            <a:endParaRPr lang="ru-RU" sz="4400" b="1" dirty="0">
              <a:solidFill>
                <a:srgbClr val="1F497D">
                  <a:lumMod val="75000"/>
                </a:srgbClr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16016" y="5808569"/>
            <a:ext cx="41044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 err="1" smtClean="0">
                <a:solidFill>
                  <a:srgbClr val="1F497D">
                    <a:lumMod val="75000"/>
                  </a:srgbClr>
                </a:solidFill>
              </a:rPr>
              <a:t>Шевелёв</a:t>
            </a:r>
            <a:r>
              <a:rPr lang="ru-RU" sz="2800" b="1" dirty="0" smtClean="0">
                <a:solidFill>
                  <a:srgbClr val="1F497D">
                    <a:lumMod val="75000"/>
                  </a:srgbClr>
                </a:solidFill>
              </a:rPr>
              <a:t> Сергей</a:t>
            </a:r>
            <a:r>
              <a:rPr lang="en-US" sz="2800" b="1" dirty="0" smtClean="0">
                <a:solidFill>
                  <a:srgbClr val="1F497D">
                    <a:lumMod val="75000"/>
                  </a:srgbClr>
                </a:solidFill>
              </a:rPr>
              <a:t>, </a:t>
            </a:r>
            <a:r>
              <a:rPr lang="ru-RU" sz="2800" b="1" dirty="0" smtClean="0">
                <a:solidFill>
                  <a:srgbClr val="1F497D">
                    <a:lumMod val="75000"/>
                  </a:srgbClr>
                </a:solidFill>
              </a:rPr>
              <a:t>2 курс, </a:t>
            </a:r>
            <a:r>
              <a:rPr lang="ru-RU" sz="2800" b="1" dirty="0" err="1" smtClean="0">
                <a:solidFill>
                  <a:srgbClr val="1F497D">
                    <a:lumMod val="75000"/>
                  </a:srgbClr>
                </a:solidFill>
              </a:rPr>
              <a:t>ОТиПЛ</a:t>
            </a:r>
            <a:r>
              <a:rPr lang="ru-RU" sz="2800" b="1" dirty="0" smtClean="0">
                <a:solidFill>
                  <a:srgbClr val="1F497D">
                    <a:lumMod val="75000"/>
                  </a:srgbClr>
                </a:solidFill>
              </a:rPr>
              <a:t>, 235</a:t>
            </a:r>
            <a:endParaRPr lang="ru-RU" sz="2800" b="1" dirty="0">
              <a:solidFill>
                <a:srgbClr val="1F497D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31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508" y="454685"/>
            <a:ext cx="8856984" cy="56938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информация</a:t>
            </a:r>
            <a:r>
              <a:rPr 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азвание: </a:t>
            </a:r>
            <a:r>
              <a:rPr lang="en-US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lak:u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maz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лакку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маз);</a:t>
            </a:r>
          </a:p>
          <a:p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меет множество диалектов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Кумухский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Вихлинский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Вицхинский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Балкарский), на некоторых говорят лишь в одном селе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письменная традиция: до 1928 года – на арабской основе, 1928-1938 – на основе латиницы, с 1938 – на основе кириллицы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Tx/>
              <a:buChar char="-"/>
            </a:pPr>
            <a:endParaRPr lang="en-US" sz="2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итературный язык – на основе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Кумухского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диалекта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99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116631"/>
            <a:ext cx="51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Генеалогическая информация</a:t>
            </a:r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63888" y="764704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East Caucasian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74298" y="5058259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West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69866" y="4448908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Samur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34145" y="4513516"/>
            <a:ext cx="1166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Chechen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-55465" y="4531697"/>
            <a:ext cx="1101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Ingush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10387" y="2959244"/>
            <a:ext cx="11350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Vaynakh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22949" y="3790240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Lezgian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08605" y="2325512"/>
            <a:ext cx="774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Nakh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407641" y="3212976"/>
            <a:ext cx="758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Lak</a:t>
            </a:r>
            <a:endParaRPr lang="ru-RU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06825" y="3867185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Godoberi,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Bagwalal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Karata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786917" y="2420888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Dargwa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997932" y="3559409"/>
            <a:ext cx="18063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/>
          </a:p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Tsez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Bezhta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Khwarshi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971409" y="2755282"/>
            <a:ext cx="998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Awar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04248" y="2755282"/>
            <a:ext cx="10739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Andian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427462" y="2755282"/>
            <a:ext cx="1126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Tsezian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328792" y="1622014"/>
            <a:ext cx="1240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 Type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339752" y="1679104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Old Type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151369" y="5813655"/>
            <a:ext cx="12936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Budukh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00505" y="5813655"/>
            <a:ext cx="1191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Tsakhur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55979" y="5813655"/>
            <a:ext cx="20491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Lezgi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Tabasaran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6301" y="5058259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East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368172" y="5058259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South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7" name="Прямая соединительная линия 46"/>
          <p:cNvCxnSpPr>
            <a:stCxn id="5" idx="2"/>
          </p:cNvCxnSpPr>
          <p:nvPr/>
        </p:nvCxnSpPr>
        <p:spPr>
          <a:xfrm flipH="1">
            <a:off x="2878284" y="1164814"/>
            <a:ext cx="1621708" cy="599492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>
            <a:stCxn id="5" idx="2"/>
            <a:endCxn id="40" idx="0"/>
          </p:cNvCxnSpPr>
          <p:nvPr/>
        </p:nvCxnSpPr>
        <p:spPr>
          <a:xfrm>
            <a:off x="4499992" y="1164814"/>
            <a:ext cx="2449252" cy="45720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>
            <a:stCxn id="41" idx="2"/>
            <a:endCxn id="32" idx="0"/>
          </p:cNvCxnSpPr>
          <p:nvPr/>
        </p:nvCxnSpPr>
        <p:spPr>
          <a:xfrm flipH="1">
            <a:off x="1196100" y="2079214"/>
            <a:ext cx="1719716" cy="246298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flipH="1">
            <a:off x="974298" y="2652899"/>
            <a:ext cx="221802" cy="340715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>
            <a:endCxn id="31" idx="0"/>
          </p:cNvCxnSpPr>
          <p:nvPr/>
        </p:nvCxnSpPr>
        <p:spPr>
          <a:xfrm flipH="1">
            <a:off x="2735017" y="2089322"/>
            <a:ext cx="158207" cy="1700918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2912122" y="2089322"/>
            <a:ext cx="843857" cy="1270032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2893224" y="2089322"/>
            <a:ext cx="1505761" cy="436245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flipH="1">
            <a:off x="395536" y="3413401"/>
            <a:ext cx="455625" cy="1235562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>
            <a:endCxn id="27" idx="0"/>
          </p:cNvCxnSpPr>
          <p:nvPr/>
        </p:nvCxnSpPr>
        <p:spPr>
          <a:xfrm>
            <a:off x="2596006" y="4190350"/>
            <a:ext cx="441912" cy="258558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2933803" y="4858877"/>
            <a:ext cx="1350165" cy="289762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flipH="1">
            <a:off x="2846506" y="4858877"/>
            <a:ext cx="88976" cy="289762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flipH="1">
            <a:off x="1340515" y="4848893"/>
            <a:ext cx="1621708" cy="299746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>
            <a:endCxn id="28" idx="0"/>
          </p:cNvCxnSpPr>
          <p:nvPr/>
        </p:nvCxnSpPr>
        <p:spPr>
          <a:xfrm>
            <a:off x="834145" y="3436970"/>
            <a:ext cx="583069" cy="1076546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>
            <a:endCxn id="39" idx="0"/>
          </p:cNvCxnSpPr>
          <p:nvPr/>
        </p:nvCxnSpPr>
        <p:spPr>
          <a:xfrm flipH="1">
            <a:off x="5990541" y="2038683"/>
            <a:ext cx="897897" cy="716599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>
            <a:endCxn id="44" idx="0"/>
          </p:cNvCxnSpPr>
          <p:nvPr/>
        </p:nvCxnSpPr>
        <p:spPr>
          <a:xfrm>
            <a:off x="4322849" y="5464968"/>
            <a:ext cx="457715" cy="348687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>
            <a:off x="6894613" y="2045902"/>
            <a:ext cx="1350165" cy="775096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>
            <a:endCxn id="38" idx="0"/>
          </p:cNvCxnSpPr>
          <p:nvPr/>
        </p:nvCxnSpPr>
        <p:spPr>
          <a:xfrm>
            <a:off x="6888438" y="2041936"/>
            <a:ext cx="452773" cy="713346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 flipH="1">
            <a:off x="2735017" y="5427036"/>
            <a:ext cx="18298" cy="468565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>
            <a:endCxn id="43" idx="0"/>
          </p:cNvCxnSpPr>
          <p:nvPr/>
        </p:nvCxnSpPr>
        <p:spPr>
          <a:xfrm flipH="1">
            <a:off x="1196100" y="5453439"/>
            <a:ext cx="108529" cy="360216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/>
          <p:cNvCxnSpPr/>
          <p:nvPr/>
        </p:nvCxnSpPr>
        <p:spPr>
          <a:xfrm flipH="1">
            <a:off x="5652120" y="3171861"/>
            <a:ext cx="338420" cy="695324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/>
          <p:cNvCxnSpPr/>
          <p:nvPr/>
        </p:nvCxnSpPr>
        <p:spPr>
          <a:xfrm>
            <a:off x="7277451" y="3138389"/>
            <a:ext cx="44885" cy="762267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178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3808" y="116631"/>
            <a:ext cx="4104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Ареальная информация</a:t>
            </a:r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0086" y="3201143"/>
            <a:ext cx="3564396" cy="3487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086" y="783443"/>
            <a:ext cx="3564396" cy="2371492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3" t="22571" r="59897" b="18371"/>
          <a:stretch/>
        </p:blipFill>
        <p:spPr bwMode="auto">
          <a:xfrm>
            <a:off x="35135" y="783444"/>
            <a:ext cx="5404951" cy="59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627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508" y="116632"/>
            <a:ext cx="8856984" cy="22467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оциолингвистическая информация</a:t>
            </a:r>
            <a:r>
              <a:rPr 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исло носителей: 90000-100000 (2007), 146 тыс. (2010)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14 официальных языков Дагестана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лакском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языке издаётся газета, ведутся передачи на радио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4" t="9565" r="20500" b="4390"/>
          <a:stretch/>
        </p:blipFill>
        <p:spPr bwMode="auto">
          <a:xfrm>
            <a:off x="143508" y="2420888"/>
            <a:ext cx="5374659" cy="443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451061"/>
            <a:ext cx="2652334" cy="4365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689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508" y="454685"/>
            <a:ext cx="8856984" cy="61247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 свободы выражения грамматических значений</a:t>
            </a:r>
            <a:r>
              <a:rPr 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больший </a:t>
            </a:r>
            <a:r>
              <a:rPr lang="ru-RU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аналитизм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чем в русском</a:t>
            </a:r>
            <a:endParaRPr lang="en-US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[my] teeth are falling out.</a:t>
            </a:r>
          </a:p>
          <a:p>
            <a:endParaRPr lang="en-US" sz="28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i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Marakan</a:t>
            </a:r>
            <a:r>
              <a:rPr lang="en-US" sz="28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went on high mountains.</a:t>
            </a:r>
          </a:p>
          <a:p>
            <a:endParaRPr lang="en-US" sz="28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Однако ср., например, серии локативов (в русском такие значения выражаются предложно-падежными формами).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2748560"/>
              </p:ext>
            </p:extLst>
          </p:nvPr>
        </p:nvGraphicFramePr>
        <p:xfrm>
          <a:off x="287524" y="1726027"/>
          <a:ext cx="8568952" cy="731520"/>
        </p:xfrm>
        <a:graphic>
          <a:graphicData uri="http://schemas.openxmlformats.org/drawingml/2006/table">
            <a:tbl>
              <a:tblPr/>
              <a:tblGrid>
                <a:gridCol w="2160240"/>
                <a:gridCol w="3528392"/>
                <a:gridCol w="2880320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k:arč:i-w-gu</a:t>
                      </a:r>
                      <a:endParaRPr lang="en-US" sz="36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d-ah-l-ay</a:t>
                      </a:r>
                      <a:endParaRPr lang="en-US" sz="360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d-u-r</a:t>
                      </a:r>
                      <a:endParaRPr lang="en-US" sz="360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 Unicode MS"/>
                        </a:rPr>
                        <a:t>tooth</a:t>
                      </a:r>
                      <a:r>
                        <a:rPr lang="en-US" sz="2400" cap="all" dirty="0">
                          <a:effectLst/>
                          <a:latin typeface="Arial Unicode MS"/>
                        </a:rPr>
                        <a:t>-PL-FOC</a:t>
                      </a:r>
                      <a:endParaRPr lang="en-US" sz="36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cap="all" dirty="0">
                          <a:effectLst/>
                          <a:latin typeface="Arial Unicode MS"/>
                        </a:rPr>
                        <a:t>IV-</a:t>
                      </a:r>
                      <a:r>
                        <a:rPr lang="en-US" sz="2400" dirty="0">
                          <a:effectLst/>
                          <a:latin typeface="Arial Unicode MS"/>
                        </a:rPr>
                        <a:t>fall=out-</a:t>
                      </a:r>
                      <a:r>
                        <a:rPr lang="en-US" sz="2400" cap="all" dirty="0">
                          <a:effectLst/>
                          <a:latin typeface="Arial Unicode MS"/>
                        </a:rPr>
                        <a:t>DUR-PRES</a:t>
                      </a:r>
                      <a:endParaRPr lang="en-US" sz="36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cap="all" dirty="0" err="1" smtClean="0">
                          <a:effectLst/>
                          <a:latin typeface="Arial Unicode MS"/>
                        </a:rPr>
                        <a:t>IV-</a:t>
                      </a:r>
                      <a:r>
                        <a:rPr lang="en-US" sz="2400" dirty="0" err="1" smtClean="0">
                          <a:effectLst/>
                          <a:latin typeface="Arial Unicode MS"/>
                        </a:rPr>
                        <a:t>be</a:t>
                      </a:r>
                      <a:r>
                        <a:rPr lang="en-US" sz="2400" cap="all" dirty="0" err="1" smtClean="0">
                          <a:effectLst/>
                          <a:latin typeface="Arial Unicode MS"/>
                        </a:rPr>
                        <a:t>:PRES-</a:t>
                      </a:r>
                      <a:r>
                        <a:rPr lang="en-US" sz="2400" dirty="0" err="1" smtClean="0">
                          <a:effectLst/>
                          <a:latin typeface="Arial Unicode MS"/>
                        </a:rPr>
                        <a:t>n</a:t>
                      </a:r>
                      <a:r>
                        <a:rPr lang="en-US" sz="2400" cap="all" dirty="0" err="1" smtClean="0">
                          <a:effectLst/>
                          <a:latin typeface="Arial Unicode MS"/>
                        </a:rPr>
                        <a:t>SAP</a:t>
                      </a:r>
                      <a:endParaRPr lang="en-US" sz="36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966572"/>
              </p:ext>
            </p:extLst>
          </p:nvPr>
        </p:nvGraphicFramePr>
        <p:xfrm>
          <a:off x="323528" y="3356992"/>
          <a:ext cx="8568952" cy="1219200"/>
        </p:xfrm>
        <a:graphic>
          <a:graphicData uri="http://schemas.openxmlformats.org/drawingml/2006/table">
            <a:tbl>
              <a:tblPr/>
              <a:tblGrid>
                <a:gridCol w="1584176"/>
                <a:gridCol w="1368152"/>
                <a:gridCol w="1440160"/>
                <a:gridCol w="1512168"/>
                <a:gridCol w="2664296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b-a-w-</a:t>
                      </a:r>
                      <a:r>
                        <a:rPr lang="en-US" sz="2000" b="1" i="1" dirty="0" err="1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ču</a:t>
                      </a:r>
                      <a:r>
                        <a:rPr lang="en-US" sz="2000" b="1" i="1" dirty="0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-nu</a:t>
                      </a:r>
                      <a:endParaRPr lang="en-US" sz="3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i="1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b-u-r</a:t>
                      </a:r>
                      <a:endParaRPr lang="en-US" sz="320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i="1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marak'an</a:t>
                      </a:r>
                      <a:endParaRPr lang="en-US" sz="320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i="1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buʕxt:ul-s:a</a:t>
                      </a:r>
                      <a:endParaRPr lang="en-US" sz="320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i="1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barzunt:a-y-x</a:t>
                      </a:r>
                      <a:endParaRPr lang="en-US" sz="320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cap="all" dirty="0">
                          <a:effectLst/>
                          <a:latin typeface="Arial Unicode MS"/>
                        </a:rPr>
                        <a:t>III-</a:t>
                      </a:r>
                      <a:r>
                        <a:rPr lang="en-US" sz="2000" dirty="0">
                          <a:effectLst/>
                          <a:latin typeface="Arial Unicode MS"/>
                        </a:rPr>
                        <a:t>go</a:t>
                      </a:r>
                      <a:r>
                        <a:rPr lang="en-US" sz="2000" cap="all" dirty="0">
                          <a:effectLst/>
                          <a:latin typeface="Arial Unicode MS"/>
                        </a:rPr>
                        <a:t>-III-$:PAST-PAST</a:t>
                      </a:r>
                      <a:endParaRPr lang="en-US" sz="3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cap="all" dirty="0" err="1">
                          <a:effectLst/>
                          <a:latin typeface="Arial Unicode MS"/>
                        </a:rPr>
                        <a:t>III</a:t>
                      </a:r>
                      <a:r>
                        <a:rPr lang="en-US" sz="2000" dirty="0" err="1">
                          <a:effectLst/>
                          <a:latin typeface="Arial Unicode MS"/>
                        </a:rPr>
                        <a:t>-be</a:t>
                      </a:r>
                      <a:r>
                        <a:rPr lang="en-US" sz="2000" cap="all" dirty="0" err="1">
                          <a:effectLst/>
                          <a:latin typeface="Arial Unicode MS"/>
                        </a:rPr>
                        <a:t>:PRES</a:t>
                      </a:r>
                      <a:r>
                        <a:rPr lang="en-US" sz="2000" dirty="0" err="1">
                          <a:effectLst/>
                          <a:latin typeface="Arial Unicode MS"/>
                        </a:rPr>
                        <a:t>-n</a:t>
                      </a:r>
                      <a:r>
                        <a:rPr lang="en-US" sz="2000" cap="all" dirty="0" err="1">
                          <a:effectLst/>
                          <a:latin typeface="Arial Unicode MS"/>
                        </a:rPr>
                        <a:t>SAP</a:t>
                      </a:r>
                      <a:endParaRPr lang="en-US" sz="3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Arial Unicode MS"/>
                        </a:rPr>
                        <a:t>marakan</a:t>
                      </a:r>
                      <a:endParaRPr lang="en-US" sz="3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 Unicode MS"/>
                        </a:rPr>
                        <a:t>high</a:t>
                      </a:r>
                      <a:r>
                        <a:rPr lang="en-US" sz="2000" cap="all">
                          <a:effectLst/>
                          <a:latin typeface="Arial Unicode MS"/>
                        </a:rPr>
                        <a:t>-ATTR</a:t>
                      </a:r>
                      <a:endParaRPr lang="en-US" sz="320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Arial Unicode MS"/>
                        </a:rPr>
                        <a:t>mountain</a:t>
                      </a:r>
                      <a:r>
                        <a:rPr lang="en-US" sz="2000" cap="all" dirty="0" err="1">
                          <a:effectLst/>
                          <a:latin typeface="Arial Unicode MS"/>
                        </a:rPr>
                        <a:t>:PL-SUPER-ESS:REG</a:t>
                      </a:r>
                      <a:endParaRPr lang="en-US" sz="3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747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508" y="454685"/>
            <a:ext cx="8856984" cy="56938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 границы между морфемами</a:t>
            </a:r>
            <a:r>
              <a:rPr 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кумулятивное выражение граммем в спряжении глагола</a:t>
            </a:r>
          </a:p>
          <a:p>
            <a:endParaRPr lang="ru-RU" sz="2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однако ср. агглютинативные формы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типа:</a:t>
            </a:r>
          </a:p>
          <a:p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чич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-ай-сса-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sz="2800" b="1" i="1" dirty="0" err="1"/>
              <a:t>či</a:t>
            </a:r>
            <a:r>
              <a:rPr lang="en-US" sz="2800" b="1" i="1" dirty="0"/>
              <a:t>-w-</a:t>
            </a:r>
            <a:r>
              <a:rPr lang="en-US" sz="2800" b="1" i="1" dirty="0" err="1"/>
              <a:t>ču</a:t>
            </a:r>
            <a:r>
              <a:rPr lang="en-US" sz="2800" b="1" i="1" dirty="0"/>
              <a:t>-nu              b-</a:t>
            </a:r>
            <a:r>
              <a:rPr lang="en-US" sz="2800" b="1" i="1" dirty="0" err="1"/>
              <a:t>i</a:t>
            </a:r>
            <a:r>
              <a:rPr lang="en-US" sz="2800" b="1" i="1" dirty="0"/>
              <a:t>-</a:t>
            </a:r>
            <a:r>
              <a:rPr lang="en-US" sz="2800" b="1" i="1" dirty="0" err="1"/>
              <a:t>ya</a:t>
            </a:r>
            <a:endParaRPr lang="en-US" sz="2800" dirty="0"/>
          </a:p>
          <a:p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write-3-PART:PRS-DUR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/>
              <a:t>write</a:t>
            </a:r>
            <a:r>
              <a:rPr lang="en-US" sz="2800" cap="all" dirty="0"/>
              <a:t>-III-$:PAST-PAST </a:t>
            </a:r>
            <a:r>
              <a:rPr lang="en-US" sz="2800" cap="all" dirty="0" err="1"/>
              <a:t>III-</a:t>
            </a:r>
            <a:r>
              <a:rPr lang="en-US" sz="2800" dirty="0" err="1"/>
              <a:t>be</a:t>
            </a:r>
            <a:r>
              <a:rPr lang="en-US" sz="2800" cap="all" dirty="0" err="1"/>
              <a:t>:PAST</a:t>
            </a:r>
            <a:r>
              <a:rPr lang="ru-RU" sz="2800" dirty="0"/>
              <a:t> 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5587759"/>
              </p:ext>
            </p:extLst>
          </p:nvPr>
        </p:nvGraphicFramePr>
        <p:xfrm>
          <a:off x="539552" y="2348880"/>
          <a:ext cx="7776864" cy="2088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288"/>
                <a:gridCol w="1296144"/>
                <a:gridCol w="1296144"/>
                <a:gridCol w="1296144"/>
                <a:gridCol w="1296144"/>
              </a:tblGrid>
              <a:tr h="417646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Лицо</a:t>
                      </a:r>
                      <a:endParaRPr lang="ru-RU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Настоящее</a:t>
                      </a:r>
                      <a:r>
                        <a:rPr lang="ru-RU" sz="2000" b="0" baseline="0" dirty="0" smtClean="0">
                          <a:solidFill>
                            <a:schemeClr val="tx1"/>
                          </a:solidFill>
                        </a:rPr>
                        <a:t> время</a:t>
                      </a:r>
                      <a:endParaRPr lang="ru-RU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Прошедшее время</a:t>
                      </a:r>
                      <a:endParaRPr lang="ru-RU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7646">
                <a:tc>
                  <a:txBody>
                    <a:bodyPr/>
                    <a:lstStyle/>
                    <a:p>
                      <a:pPr algn="ctr"/>
                      <a:endParaRPr lang="ru-RU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ед.</a:t>
                      </a:r>
                      <a:r>
                        <a:rPr lang="ru-RU" sz="2000" b="0" baseline="0" dirty="0" smtClean="0">
                          <a:solidFill>
                            <a:schemeClr val="tx1"/>
                          </a:solidFill>
                        </a:rPr>
                        <a:t> число</a:t>
                      </a:r>
                      <a:endParaRPr lang="ru-RU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мн.</a:t>
                      </a:r>
                      <a:r>
                        <a:rPr lang="ru-RU" sz="2000" b="0" baseline="0" dirty="0" smtClean="0">
                          <a:solidFill>
                            <a:schemeClr val="tx1"/>
                          </a:solidFill>
                        </a:rPr>
                        <a:t> число</a:t>
                      </a:r>
                      <a:endParaRPr lang="ru-RU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ед.</a:t>
                      </a:r>
                      <a:r>
                        <a:rPr lang="ru-RU" sz="2000" b="0" baseline="0" dirty="0" smtClean="0">
                          <a:solidFill>
                            <a:schemeClr val="tx1"/>
                          </a:solidFill>
                        </a:rPr>
                        <a:t> число</a:t>
                      </a:r>
                      <a:endParaRPr lang="ru-RU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мн. число</a:t>
                      </a:r>
                      <a:endParaRPr lang="ru-RU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17646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err="1" smtClean="0">
                          <a:solidFill>
                            <a:schemeClr val="tx1"/>
                          </a:solidFill>
                        </a:rPr>
                        <a:t>ур</a:t>
                      </a:r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-а</a:t>
                      </a:r>
                      <a:endParaRPr lang="ru-RU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б-</a:t>
                      </a:r>
                      <a:r>
                        <a:rPr lang="ru-RU" sz="2000" b="0" dirty="0" err="1" smtClean="0">
                          <a:solidFill>
                            <a:schemeClr val="tx1"/>
                          </a:solidFill>
                        </a:rPr>
                        <a:t>ур</a:t>
                      </a:r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-у</a:t>
                      </a:r>
                      <a:endParaRPr lang="ru-RU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err="1" smtClean="0">
                          <a:solidFill>
                            <a:schemeClr val="tx1"/>
                          </a:solidFill>
                        </a:rPr>
                        <a:t>ия</a:t>
                      </a:r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-в</a:t>
                      </a:r>
                      <a:endParaRPr lang="ru-RU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б-</a:t>
                      </a:r>
                      <a:r>
                        <a:rPr lang="ru-RU" sz="2000" b="0" dirty="0" err="1" smtClean="0">
                          <a:solidFill>
                            <a:schemeClr val="tx1"/>
                          </a:solidFill>
                        </a:rPr>
                        <a:t>ия</a:t>
                      </a:r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-в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17646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err="1" smtClean="0">
                          <a:solidFill>
                            <a:schemeClr val="tx1"/>
                          </a:solidFill>
                        </a:rPr>
                        <a:t>ур</a:t>
                      </a:r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-а</a:t>
                      </a:r>
                      <a:endParaRPr lang="ru-RU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б-</a:t>
                      </a:r>
                      <a:r>
                        <a:rPr lang="ru-RU" sz="2000" b="0" dirty="0" err="1" smtClean="0">
                          <a:solidFill>
                            <a:schemeClr val="tx1"/>
                          </a:solidFill>
                        </a:rPr>
                        <a:t>ур</a:t>
                      </a:r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-у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err="1" smtClean="0">
                          <a:solidFill>
                            <a:schemeClr val="tx1"/>
                          </a:solidFill>
                        </a:rPr>
                        <a:t>ия</a:t>
                      </a:r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-в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б-</a:t>
                      </a:r>
                      <a:r>
                        <a:rPr lang="ru-RU" sz="2000" b="0" dirty="0" err="1" smtClean="0">
                          <a:solidFill>
                            <a:schemeClr val="tx1"/>
                          </a:solidFill>
                        </a:rPr>
                        <a:t>ия</a:t>
                      </a:r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-в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17646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err="1" smtClean="0">
                          <a:solidFill>
                            <a:schemeClr val="tx1"/>
                          </a:solidFill>
                        </a:rPr>
                        <a:t>ур</a:t>
                      </a:r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(-и)</a:t>
                      </a:r>
                      <a:endParaRPr lang="ru-RU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б-</a:t>
                      </a:r>
                      <a:r>
                        <a:rPr lang="ru-RU" sz="2000" b="0" dirty="0" err="1" smtClean="0">
                          <a:solidFill>
                            <a:schemeClr val="tx1"/>
                          </a:solidFill>
                        </a:rPr>
                        <a:t>ур</a:t>
                      </a:r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(-и)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err="1" smtClean="0">
                          <a:solidFill>
                            <a:schemeClr val="tx1"/>
                          </a:solidFill>
                        </a:rPr>
                        <a:t>ия</a:t>
                      </a:r>
                      <a:endParaRPr lang="ru-RU" sz="20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б-</a:t>
                      </a:r>
                      <a:r>
                        <a:rPr lang="ru-RU" sz="2000" b="0" dirty="0" err="1" smtClean="0">
                          <a:solidFill>
                            <a:schemeClr val="tx1"/>
                          </a:solidFill>
                        </a:rPr>
                        <a:t>ия</a:t>
                      </a:r>
                      <a:endParaRPr lang="ru-RU" sz="20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5" name="Прямая соединительная линия 4"/>
          <p:cNvCxnSpPr/>
          <p:nvPr/>
        </p:nvCxnSpPr>
        <p:spPr>
          <a:xfrm>
            <a:off x="3851920" y="5229200"/>
            <a:ext cx="0" cy="919351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63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508" y="454685"/>
            <a:ext cx="8892988" cy="60631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окус маркирования</a:t>
            </a:r>
            <a:r>
              <a:rPr 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посессивной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именной группе: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зависимостное</a:t>
            </a:r>
            <a:endParaRPr lang="ru-RU" sz="2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 name of that cat was </a:t>
            </a:r>
            <a:r>
              <a:rPr lang="en-US" sz="2800" i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Maracan</a:t>
            </a:r>
            <a:r>
              <a:rPr lang="ru-RU" sz="28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8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предикации: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вершинное (класс),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зависимостное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(падеж)</a:t>
            </a:r>
            <a:endParaRPr lang="en-US" sz="2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800" b="1" i="1" dirty="0" smtClean="0"/>
              <a:t>    ta-na-l</a:t>
            </a:r>
            <a:r>
              <a:rPr lang="fr-FR" sz="2800" b="1" i="1" dirty="0"/>
              <a:t>         </a:t>
            </a:r>
            <a:r>
              <a:rPr lang="fr-FR" sz="2800" b="1" i="1" dirty="0" smtClean="0"/>
              <a:t>    </a:t>
            </a:r>
            <a:r>
              <a:rPr lang="fr-FR" sz="2800" b="1" i="1" dirty="0"/>
              <a:t> d-a-r-x:u-nu                  d-u-r                  k'ili</a:t>
            </a:r>
            <a:endParaRPr lang="fr-FR" sz="2800" dirty="0"/>
          </a:p>
          <a:p>
            <a:r>
              <a:rPr lang="fr-FR" sz="2000" cap="all" dirty="0"/>
              <a:t>DIST-SA[MASC]-ERG</a:t>
            </a:r>
            <a:r>
              <a:rPr lang="fr-FR" sz="2000" dirty="0"/>
              <a:t>   </a:t>
            </a:r>
            <a:r>
              <a:rPr lang="fr-FR" sz="2000" cap="all" dirty="0"/>
              <a:t>IV</a:t>
            </a:r>
            <a:r>
              <a:rPr lang="fr-FR" sz="2000" dirty="0"/>
              <a:t>-buy</a:t>
            </a:r>
            <a:r>
              <a:rPr lang="fr-FR" sz="2000" cap="all" dirty="0"/>
              <a:t>-IV-$:PAST-PAST</a:t>
            </a:r>
            <a:r>
              <a:rPr lang="fr-FR" sz="2000" dirty="0"/>
              <a:t>           </a:t>
            </a:r>
            <a:r>
              <a:rPr lang="fr-FR" sz="2000" cap="all" dirty="0"/>
              <a:t>IV-COP:PRES-</a:t>
            </a:r>
            <a:r>
              <a:rPr lang="fr-FR" sz="2000" dirty="0"/>
              <a:t>n</a:t>
            </a:r>
            <a:r>
              <a:rPr lang="fr-FR" sz="2000" cap="all" dirty="0"/>
              <a:t>SAP</a:t>
            </a:r>
            <a:r>
              <a:rPr lang="fr-FR" sz="2000" dirty="0"/>
              <a:t>    </a:t>
            </a:r>
            <a:r>
              <a:rPr lang="fr-FR" sz="2000" dirty="0" smtClean="0"/>
              <a:t>     </a:t>
            </a:r>
            <a:r>
              <a:rPr lang="fr-FR" sz="2000" dirty="0"/>
              <a:t> saddle(</a:t>
            </a:r>
            <a:r>
              <a:rPr lang="fr-FR" sz="2000" cap="all" dirty="0"/>
              <a:t>IV</a:t>
            </a:r>
            <a:r>
              <a:rPr lang="fr-FR" sz="2000" dirty="0"/>
              <a:t>)</a:t>
            </a:r>
          </a:p>
          <a:p>
            <a:endParaRPr lang="en-US" sz="2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has bought a saddle.</a:t>
            </a:r>
            <a:endParaRPr lang="ru-RU" sz="2800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152341"/>
              </p:ext>
            </p:extLst>
          </p:nvPr>
        </p:nvGraphicFramePr>
        <p:xfrm>
          <a:off x="251520" y="1916832"/>
          <a:ext cx="8640960" cy="853440"/>
        </p:xfrm>
        <a:graphic>
          <a:graphicData uri="http://schemas.openxmlformats.org/drawingml/2006/table">
            <a:tbl>
              <a:tblPr/>
              <a:tblGrid>
                <a:gridCol w="720080"/>
                <a:gridCol w="1080120"/>
                <a:gridCol w="1224136"/>
                <a:gridCol w="1440160"/>
                <a:gridCol w="2376264"/>
                <a:gridCol w="1800200"/>
              </a:tblGrid>
              <a:tr h="720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="1" i="1" dirty="0" smtClean="0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Ga</a:t>
                      </a:r>
                      <a:endParaRPr lang="ru-RU" sz="2400" b="1" i="1" dirty="0" smtClean="0">
                        <a:solidFill>
                          <a:srgbClr val="FF0000"/>
                        </a:solidFill>
                        <a:effectLst/>
                        <a:latin typeface="Arial Unicode M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0" i="0" kern="1200" cap="all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DIST</a:t>
                      </a:r>
                      <a:r>
                        <a:rPr lang="en-US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¯</a:t>
                      </a:r>
                      <a:endParaRPr lang="en-US" sz="40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="1" i="1" dirty="0" smtClean="0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č:itu-l</a:t>
                      </a:r>
                      <a:endParaRPr lang="ru-RU" sz="2400" b="1" i="1" dirty="0" smtClean="0">
                        <a:solidFill>
                          <a:srgbClr val="FF0000"/>
                        </a:solidFill>
                        <a:effectLst/>
                        <a:latin typeface="Arial Unicode M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cat</a:t>
                      </a:r>
                      <a:r>
                        <a:rPr lang="en-US" sz="2000" b="0" i="0" kern="1200" cap="all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-GEN</a:t>
                      </a:r>
                      <a:endParaRPr lang="en-US" sz="40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="1" i="1" dirty="0" err="1" smtClean="0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c’a-gu</a:t>
                      </a:r>
                      <a:endParaRPr lang="ru-RU" sz="2400" b="1" i="1" dirty="0" smtClean="0">
                        <a:solidFill>
                          <a:srgbClr val="FF0000"/>
                        </a:solidFill>
                        <a:effectLst/>
                        <a:latin typeface="Arial Unicode M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lang="en-US" sz="2000" b="0" i="0" kern="1200" cap="all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-FOC</a:t>
                      </a:r>
                      <a:endParaRPr lang="en-US" sz="40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="1" i="1" dirty="0" err="1" smtClean="0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marak’an</a:t>
                      </a:r>
                      <a:endParaRPr lang="ru-RU" sz="2400" b="1" i="1" dirty="0" smtClean="0">
                        <a:solidFill>
                          <a:srgbClr val="FF0000"/>
                        </a:solidFill>
                        <a:effectLst/>
                        <a:latin typeface="Arial Unicode M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Marakan</a:t>
                      </a:r>
                      <a:endParaRPr lang="en-US" sz="40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="1" i="1" dirty="0" smtClean="0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d-</a:t>
                      </a:r>
                      <a:r>
                        <a:rPr lang="en-US" sz="2400" b="1" i="1" dirty="0" err="1" smtClean="0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i</a:t>
                      </a:r>
                      <a:r>
                        <a:rPr lang="en-US" sz="2400" b="1" i="1" dirty="0" smtClean="0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-r-</a:t>
                      </a:r>
                      <a:r>
                        <a:rPr lang="en-US" sz="2400" b="1" i="1" dirty="0" err="1" smtClean="0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k’u</a:t>
                      </a:r>
                      <a:r>
                        <a:rPr lang="en-US" sz="2400" b="1" i="1" dirty="0" smtClean="0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-n</a:t>
                      </a:r>
                      <a:endParaRPr lang="ru-RU" sz="2400" b="1" i="1" dirty="0" smtClean="0">
                        <a:solidFill>
                          <a:srgbClr val="FF0000"/>
                        </a:solidFill>
                        <a:effectLst/>
                        <a:latin typeface="Arial Unicode M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0" i="0" kern="1200" cap="all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IV-</a:t>
                      </a:r>
                      <a:r>
                        <a:rPr lang="en-US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en-US" sz="2000" b="0" i="0" kern="1200" cap="all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-IV-$:PAST-PAST</a:t>
                      </a:r>
                      <a:endParaRPr lang="en-US" sz="40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d-u-r</a:t>
                      </a:r>
                      <a:r>
                        <a:rPr lang="en-US" sz="2400" b="1" i="1" dirty="0" smtClean="0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.</a:t>
                      </a:r>
                      <a:endParaRPr lang="ru-RU" sz="2400" b="1" i="1" dirty="0" smtClean="0">
                        <a:solidFill>
                          <a:srgbClr val="FF0000"/>
                        </a:solidFill>
                        <a:effectLst/>
                        <a:latin typeface="Arial Unicode M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0" i="0" kern="1200" cap="all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IV-</a:t>
                      </a:r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en-US" sz="1800" b="0" i="0" kern="1200" cap="all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:PRES-</a:t>
                      </a:r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en-US" sz="1800" b="0" i="0" kern="1200" cap="all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SAP</a:t>
                      </a:r>
                      <a:endParaRPr lang="ru-RU" sz="2400" b="1" i="1" dirty="0" smtClean="0">
                        <a:solidFill>
                          <a:srgbClr val="FF0000"/>
                        </a:solidFill>
                        <a:effectLst/>
                        <a:latin typeface="Arial Unicode M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512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508" y="454685"/>
            <a:ext cx="8892988" cy="57554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окус маркирования</a:t>
            </a:r>
            <a:r>
              <a:rPr 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предикации: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зависимостное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(число)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Marakan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fulfilled fifteen years of catching mice at </a:t>
            </a:r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Dihil-Äli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0800811"/>
              </p:ext>
            </p:extLst>
          </p:nvPr>
        </p:nvGraphicFramePr>
        <p:xfrm>
          <a:off x="346729" y="2060848"/>
          <a:ext cx="8486545" cy="609600"/>
        </p:xfrm>
        <a:graphic>
          <a:graphicData uri="http://schemas.openxmlformats.org/drawingml/2006/table">
            <a:tbl>
              <a:tblPr/>
              <a:tblGrid>
                <a:gridCol w="2293857"/>
                <a:gridCol w="1440160"/>
                <a:gridCol w="2304256"/>
                <a:gridCol w="2448272"/>
              </a:tblGrid>
              <a:tr h="2160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i="1" dirty="0" err="1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marak’an</a:t>
                      </a:r>
                      <a:r>
                        <a:rPr lang="en-US" sz="2000" b="1" i="1" dirty="0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-nu-l</a:t>
                      </a:r>
                      <a:endParaRPr lang="en-US" sz="3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i="1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k’ul-li</a:t>
                      </a:r>
                      <a:endParaRPr lang="en-US" sz="320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i="1" dirty="0" err="1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buh</a:t>
                      </a:r>
                      <a:r>
                        <a:rPr lang="en-US" sz="2000" b="1" i="1" dirty="0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-la-y</a:t>
                      </a:r>
                      <a:endParaRPr lang="en-US" sz="3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i="1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dihil-Äli-č’a</a:t>
                      </a:r>
                      <a:endParaRPr lang="en-US" sz="320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 Unicode MS"/>
                        </a:rPr>
                        <a:t>Marakan</a:t>
                      </a:r>
                      <a:r>
                        <a:rPr lang="en-US" sz="2000" cap="all">
                          <a:effectLst/>
                          <a:latin typeface="Arial Unicode MS"/>
                        </a:rPr>
                        <a:t>-SA-ERG</a:t>
                      </a:r>
                      <a:endParaRPr lang="en-US" sz="320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 Unicode MS"/>
                        </a:rPr>
                        <a:t>mouse</a:t>
                      </a:r>
                      <a:r>
                        <a:rPr lang="en-US" sz="2000" cap="all" dirty="0">
                          <a:effectLst/>
                          <a:latin typeface="Arial Unicode MS"/>
                        </a:rPr>
                        <a:t>-PL</a:t>
                      </a:r>
                      <a:endParaRPr lang="en-US" sz="3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 Unicode MS"/>
                        </a:rPr>
                        <a:t>catch</a:t>
                      </a:r>
                      <a:r>
                        <a:rPr lang="en-US" sz="2000" cap="all">
                          <a:effectLst/>
                          <a:latin typeface="Arial Unicode MS"/>
                        </a:rPr>
                        <a:t>-DUR-PRES</a:t>
                      </a:r>
                      <a:endParaRPr lang="en-US" sz="320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Arial Unicode MS"/>
                        </a:rPr>
                        <a:t>Dihil</a:t>
                      </a:r>
                      <a:r>
                        <a:rPr lang="en-US" sz="2000" dirty="0">
                          <a:effectLst/>
                          <a:latin typeface="Arial Unicode MS"/>
                        </a:rPr>
                        <a:t>-</a:t>
                      </a:r>
                      <a:r>
                        <a:rPr lang="en-US" sz="2000" dirty="0" err="1">
                          <a:effectLst/>
                          <a:latin typeface="Arial Unicode MS"/>
                        </a:rPr>
                        <a:t>Äli</a:t>
                      </a:r>
                      <a:r>
                        <a:rPr lang="en-US" sz="2000" cap="all" dirty="0">
                          <a:effectLst/>
                          <a:latin typeface="Arial Unicode MS"/>
                        </a:rPr>
                        <a:t>-AD:ESS</a:t>
                      </a:r>
                      <a:endParaRPr lang="en-US" sz="3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6459595"/>
              </p:ext>
            </p:extLst>
          </p:nvPr>
        </p:nvGraphicFramePr>
        <p:xfrm>
          <a:off x="341530" y="2780928"/>
          <a:ext cx="8496944" cy="914400"/>
        </p:xfrm>
        <a:graphic>
          <a:graphicData uri="http://schemas.openxmlformats.org/drawingml/2006/table">
            <a:tbl>
              <a:tblPr/>
              <a:tblGrid>
                <a:gridCol w="2142238"/>
                <a:gridCol w="1098122"/>
                <a:gridCol w="709708"/>
                <a:gridCol w="2675520"/>
                <a:gridCol w="1871356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ac’-n-</a:t>
                      </a:r>
                      <a:r>
                        <a:rPr lang="en-US" sz="2000" b="1" i="1" dirty="0" err="1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iy</a:t>
                      </a:r>
                      <a:r>
                        <a:rPr lang="en-US" sz="2000" b="1" i="1" dirty="0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-a</a:t>
                      </a:r>
                      <a:endParaRPr lang="en-US" sz="3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x:uʕ-ra</a:t>
                      </a:r>
                      <a:endParaRPr lang="en-US" sz="3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i="1" dirty="0" err="1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šin</a:t>
                      </a:r>
                      <a:endParaRPr lang="en-US" sz="3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i="1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bart-la-r-gu-n</a:t>
                      </a:r>
                      <a:endParaRPr lang="en-US" sz="320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i="1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b-u-r.</a:t>
                      </a:r>
                      <a:endParaRPr lang="en-US" sz="320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 Unicode MS"/>
                        </a:rPr>
                        <a:t>ten</a:t>
                      </a:r>
                      <a:r>
                        <a:rPr lang="en-US" sz="2000" cap="all">
                          <a:effectLst/>
                          <a:latin typeface="Arial Unicode MS"/>
                        </a:rPr>
                        <a:t>-SA-SUPER-ABL</a:t>
                      </a:r>
                      <a:endParaRPr lang="en-US" sz="320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 Unicode MS"/>
                        </a:rPr>
                        <a:t>five</a:t>
                      </a:r>
                      <a:r>
                        <a:rPr lang="en-US" sz="2000" cap="all">
                          <a:effectLst/>
                          <a:latin typeface="Arial Unicode MS"/>
                        </a:rPr>
                        <a:t>-IV</a:t>
                      </a:r>
                      <a:endParaRPr lang="en-US" sz="320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 Unicode MS"/>
                        </a:rPr>
                        <a:t>year</a:t>
                      </a:r>
                      <a:endParaRPr lang="en-US" sz="320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 Unicode MS"/>
                        </a:rPr>
                        <a:t>top-go</a:t>
                      </a:r>
                      <a:r>
                        <a:rPr lang="en-US" sz="2000" cap="all" dirty="0">
                          <a:effectLst/>
                          <a:latin typeface="Arial Unicode MS"/>
                        </a:rPr>
                        <a:t>-IV-$:PAST-PAST</a:t>
                      </a:r>
                      <a:endParaRPr lang="en-US" sz="3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cap="all" dirty="0" err="1">
                          <a:effectLst/>
                          <a:latin typeface="Arial Unicode MS"/>
                        </a:rPr>
                        <a:t>III-</a:t>
                      </a:r>
                      <a:r>
                        <a:rPr lang="en-US" sz="2000" dirty="0" err="1">
                          <a:effectLst/>
                          <a:latin typeface="Arial Unicode MS"/>
                        </a:rPr>
                        <a:t>be</a:t>
                      </a:r>
                      <a:r>
                        <a:rPr lang="en-US" sz="2000" cap="all" dirty="0" err="1">
                          <a:effectLst/>
                          <a:latin typeface="Arial Unicode MS"/>
                        </a:rPr>
                        <a:t>:PRES</a:t>
                      </a:r>
                      <a:r>
                        <a:rPr lang="en-US" sz="2000" dirty="0" err="1">
                          <a:effectLst/>
                          <a:latin typeface="Arial Unicode MS"/>
                        </a:rPr>
                        <a:t>-n</a:t>
                      </a:r>
                      <a:r>
                        <a:rPr lang="en-US" sz="2000" cap="all" dirty="0" err="1">
                          <a:effectLst/>
                          <a:latin typeface="Arial Unicode MS"/>
                        </a:rPr>
                        <a:t>SAP</a:t>
                      </a:r>
                      <a:endParaRPr lang="en-US" sz="3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013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508" y="454685"/>
            <a:ext cx="8856984" cy="59400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 ролевой кодировки</a:t>
            </a:r>
            <a:r>
              <a:rPr 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эргативная стратегия падежного маркирования</a:t>
            </a:r>
          </a:p>
          <a:p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i="1" dirty="0" err="1"/>
              <a:t>ga</a:t>
            </a:r>
            <a:r>
              <a:rPr lang="en-US" sz="2800" b="1" i="1" dirty="0"/>
              <a:t>-y      </a:t>
            </a:r>
            <a:r>
              <a:rPr lang="en-US" sz="2800" b="1" i="1" dirty="0" err="1"/>
              <a:t>murx</a:t>
            </a:r>
            <a:r>
              <a:rPr lang="en-US" sz="2800" b="1" i="1" dirty="0"/>
              <a:t>$-</a:t>
            </a:r>
            <a:r>
              <a:rPr lang="en-US" sz="2800" b="1" i="1" dirty="0" err="1"/>
              <a:t>ru</a:t>
            </a:r>
            <a:r>
              <a:rPr lang="en-US" sz="2800" b="1" i="1" dirty="0"/>
              <a:t>      </a:t>
            </a:r>
            <a:r>
              <a:rPr lang="en-US" sz="2800" b="1" i="1" dirty="0" err="1"/>
              <a:t>daiman</a:t>
            </a:r>
            <a:r>
              <a:rPr lang="en-US" sz="2800" b="1" i="1" dirty="0"/>
              <a:t>   </a:t>
            </a:r>
            <a:r>
              <a:rPr lang="en-US" sz="2800" b="1" i="1" dirty="0" err="1"/>
              <a:t>k’in-t:u-l-gu</a:t>
            </a:r>
            <a:r>
              <a:rPr lang="en-US" sz="2800" b="1" i="1" dirty="0"/>
              <a:t>      </a:t>
            </a:r>
            <a:r>
              <a:rPr lang="en-US" sz="2800" b="1" i="1" dirty="0" err="1" smtClean="0"/>
              <a:t>ğin-t:u-l-gu</a:t>
            </a:r>
            <a:endParaRPr lang="en-US" sz="2800" dirty="0" smtClean="0"/>
          </a:p>
          <a:p>
            <a:r>
              <a:rPr lang="en-US" sz="2000" cap="all" dirty="0" smtClean="0"/>
              <a:t>DIST-PL:ABS</a:t>
            </a:r>
            <a:r>
              <a:rPr lang="en-US" sz="2000" dirty="0" smtClean="0"/>
              <a:t>   </a:t>
            </a:r>
            <a:r>
              <a:rPr lang="en-US" sz="2400" dirty="0" smtClean="0"/>
              <a:t>tree</a:t>
            </a:r>
            <a:r>
              <a:rPr lang="en-US" sz="2400" cap="all" dirty="0" smtClean="0"/>
              <a:t>-PL</a:t>
            </a:r>
            <a:r>
              <a:rPr lang="en-US" sz="2000" dirty="0" smtClean="0"/>
              <a:t>          </a:t>
            </a:r>
            <a:r>
              <a:rPr lang="en-US" sz="2400" dirty="0" smtClean="0"/>
              <a:t> always</a:t>
            </a:r>
            <a:r>
              <a:rPr lang="en-US" sz="2000" dirty="0" smtClean="0"/>
              <a:t>         winter-</a:t>
            </a:r>
            <a:r>
              <a:rPr lang="en-US" sz="2000" cap="all" dirty="0" smtClean="0"/>
              <a:t>PL-GEN-FOC</a:t>
            </a:r>
            <a:r>
              <a:rPr lang="en-US" sz="2000" dirty="0" smtClean="0"/>
              <a:t>   summer</a:t>
            </a:r>
            <a:r>
              <a:rPr lang="en-US" sz="2000" cap="all" dirty="0" smtClean="0"/>
              <a:t>-PL-GEN-FOC</a:t>
            </a:r>
            <a:endParaRPr lang="en-US" sz="2000" dirty="0" smtClean="0"/>
          </a:p>
          <a:p>
            <a:r>
              <a:rPr lang="en-US" sz="2800" b="1" i="1" dirty="0" smtClean="0"/>
              <a:t>š:uʕlli-n-ma</a:t>
            </a:r>
            <a:r>
              <a:rPr lang="en-US" sz="2800" b="1" i="1" dirty="0"/>
              <a:t>   </a:t>
            </a:r>
            <a:r>
              <a:rPr lang="en-US" sz="2800" b="1" i="1" dirty="0" smtClean="0"/>
              <a:t>           </a:t>
            </a:r>
            <a:r>
              <a:rPr lang="en-US" sz="2800" b="1" i="1" dirty="0" err="1" smtClean="0"/>
              <a:t>b-ik</a:t>
            </a:r>
            <a:r>
              <a:rPr lang="en-US" sz="2800" b="1" i="1" dirty="0"/>
              <a:t>’-</a:t>
            </a:r>
            <a:r>
              <a:rPr lang="en-US" sz="2800" b="1" i="1" dirty="0" err="1"/>
              <a:t>ay-s:a-r</a:t>
            </a:r>
            <a:endParaRPr lang="en-US" sz="2800" dirty="0"/>
          </a:p>
          <a:p>
            <a:r>
              <a:rPr lang="en-US" sz="2800" dirty="0" smtClean="0"/>
              <a:t>green-</a:t>
            </a:r>
            <a:r>
              <a:rPr lang="en-US" sz="2800" cap="all" dirty="0" smtClean="0"/>
              <a:t>ADV-III</a:t>
            </a:r>
            <a:r>
              <a:rPr lang="en-US" sz="2800" cap="all" dirty="0"/>
              <a:t>    </a:t>
            </a:r>
            <a:r>
              <a:rPr lang="en-US" sz="2800" cap="all" dirty="0" err="1"/>
              <a:t>III-</a:t>
            </a:r>
            <a:r>
              <a:rPr lang="en-US" sz="2800" dirty="0" err="1"/>
              <a:t>be:</a:t>
            </a:r>
            <a:r>
              <a:rPr lang="en-US" sz="2800" cap="all" dirty="0" err="1"/>
              <a:t>PRES-PRES-ASS-</a:t>
            </a:r>
            <a:r>
              <a:rPr lang="en-US" sz="2800" dirty="0" err="1"/>
              <a:t>n</a:t>
            </a:r>
            <a:r>
              <a:rPr lang="en-US" sz="2800" cap="all" dirty="0" err="1"/>
              <a:t>ASP</a:t>
            </a:r>
            <a:endParaRPr lang="en-US" sz="2800" dirty="0"/>
          </a:p>
          <a:p>
            <a:endParaRPr lang="ru-RU" sz="2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trees are always (in) green in winter and in summer.</a:t>
            </a:r>
          </a:p>
          <a:p>
            <a:r>
              <a:rPr lang="en-US" sz="2800" b="1" i="1" dirty="0" smtClean="0"/>
              <a:t> </a:t>
            </a:r>
          </a:p>
          <a:p>
            <a:r>
              <a:rPr lang="en-US" sz="2800" b="1" i="1" dirty="0" smtClean="0"/>
              <a:t>    </a:t>
            </a:r>
            <a:r>
              <a:rPr lang="en-US" sz="2800" b="1" i="1" dirty="0" err="1" smtClean="0"/>
              <a:t>bu-t:a-l</a:t>
            </a:r>
            <a:r>
              <a:rPr lang="en-US" sz="2800" b="1" i="1" dirty="0"/>
              <a:t>     </a:t>
            </a:r>
            <a:r>
              <a:rPr lang="en-US" sz="2800" b="1" i="1" dirty="0" smtClean="0"/>
              <a:t>     b-a-w-</a:t>
            </a:r>
            <a:r>
              <a:rPr lang="en-US" sz="2800" b="1" i="1" dirty="0"/>
              <a:t>:u-nu                 b-u-r                      </a:t>
            </a:r>
            <a:r>
              <a:rPr lang="en-US" sz="2800" b="1" i="1" dirty="0" err="1"/>
              <a:t>ču</a:t>
            </a:r>
            <a:endParaRPr lang="en-US" sz="2800" dirty="0"/>
          </a:p>
          <a:p>
            <a:r>
              <a:rPr lang="en-US" sz="2400" dirty="0" smtClean="0"/>
              <a:t>father</a:t>
            </a:r>
            <a:r>
              <a:rPr lang="en-US" sz="2400" cap="all" dirty="0" smtClean="0"/>
              <a:t>-SA-ERG</a:t>
            </a:r>
            <a:r>
              <a:rPr lang="en-US" sz="2400" cap="all" dirty="0"/>
              <a:t>  III-</a:t>
            </a:r>
            <a:r>
              <a:rPr lang="en-US" sz="2400" dirty="0"/>
              <a:t>buy</a:t>
            </a:r>
            <a:r>
              <a:rPr lang="en-US" sz="2400" cap="all" dirty="0"/>
              <a:t>-III-$:PAST-PAST  </a:t>
            </a:r>
            <a:r>
              <a:rPr lang="en-US" sz="2400" cap="all" dirty="0" smtClean="0"/>
              <a:t> </a:t>
            </a:r>
            <a:r>
              <a:rPr lang="en-US" sz="2400" cap="all" dirty="0" err="1" smtClean="0"/>
              <a:t>III-</a:t>
            </a:r>
            <a:r>
              <a:rPr lang="en-US" sz="2400" dirty="0" err="1" smtClean="0"/>
              <a:t>be</a:t>
            </a:r>
            <a:r>
              <a:rPr lang="en-US" sz="2400" cap="all" dirty="0" err="1" smtClean="0"/>
              <a:t>:PRES</a:t>
            </a:r>
            <a:r>
              <a:rPr lang="en-US" sz="2400" dirty="0" err="1" smtClean="0"/>
              <a:t>-n</a:t>
            </a:r>
            <a:r>
              <a:rPr lang="en-US" sz="2400" cap="all" dirty="0" err="1" smtClean="0"/>
              <a:t>SAP</a:t>
            </a:r>
            <a:r>
              <a:rPr lang="en-US" sz="2400" dirty="0"/>
              <a:t>        </a:t>
            </a:r>
            <a:r>
              <a:rPr lang="en-US" sz="2400" dirty="0" err="1"/>
              <a:t>horse</a:t>
            </a:r>
            <a:r>
              <a:rPr lang="en-US" sz="2400" cap="all" dirty="0" err="1"/>
              <a:t>:ABS</a:t>
            </a:r>
            <a:endParaRPr lang="en-US" sz="2400" dirty="0"/>
          </a:p>
          <a:p>
            <a:endParaRPr lang="en-US" sz="2400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Father has bought a horse.</a:t>
            </a:r>
            <a:endParaRPr lang="en-US" sz="28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89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508" y="454685"/>
            <a:ext cx="8856984" cy="61247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Согласование в предикации</a:t>
            </a:r>
            <a:r>
              <a:rPr 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особенности</a:t>
            </a:r>
            <a:endParaRPr lang="en-US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    </a:t>
            </a:r>
            <a:r>
              <a:rPr lang="en-US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800" b="1" i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</a:t>
            </a:r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b="1" i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тта</a:t>
            </a:r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-л     </a:t>
            </a:r>
            <a:r>
              <a:rPr lang="en-US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800" b="1" i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</a:t>
            </a:r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b="1" i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унн</a:t>
            </a:r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-а</a:t>
            </a:r>
          </a:p>
          <a:p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I:ABS      father-SA-ERG     hit-PRF-1SG</a:t>
            </a:r>
          </a:p>
          <a:p>
            <a:endParaRPr lang="en-US" sz="2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Меня отец избил.</a:t>
            </a:r>
          </a:p>
          <a:p>
            <a:endParaRPr lang="en-US" sz="28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i="1" dirty="0" smtClean="0"/>
              <a:t>       </a:t>
            </a:r>
            <a:r>
              <a:rPr lang="en-US" sz="2800" b="1" i="1" dirty="0" err="1" smtClean="0"/>
              <a:t>bu-t:a-l</a:t>
            </a:r>
            <a:r>
              <a:rPr lang="en-US" sz="2800" b="1" i="1" dirty="0"/>
              <a:t>      </a:t>
            </a:r>
            <a:r>
              <a:rPr lang="en-US" sz="2800" b="1" i="1" dirty="0" smtClean="0"/>
              <a:t>   b-a-w-</a:t>
            </a:r>
            <a:r>
              <a:rPr lang="en-US" sz="2800" b="1" i="1" dirty="0"/>
              <a:t>:u-nu                     </a:t>
            </a:r>
            <a:endParaRPr lang="en-US" sz="2800" dirty="0" smtClean="0"/>
          </a:p>
          <a:p>
            <a:r>
              <a:rPr lang="en-US" sz="2800" dirty="0" smtClean="0"/>
              <a:t>father</a:t>
            </a:r>
            <a:r>
              <a:rPr lang="en-US" sz="2800" cap="all" dirty="0" smtClean="0"/>
              <a:t>-SA-ERG</a:t>
            </a:r>
            <a:r>
              <a:rPr lang="en-US" sz="2800" b="1" dirty="0" smtClean="0"/>
              <a:t> </a:t>
            </a:r>
            <a:r>
              <a:rPr lang="en-US" sz="2800" cap="all" dirty="0" smtClean="0"/>
              <a:t>III-</a:t>
            </a:r>
            <a:r>
              <a:rPr lang="en-US" sz="2800" dirty="0" smtClean="0"/>
              <a:t>buy</a:t>
            </a:r>
            <a:r>
              <a:rPr lang="en-US" sz="2800" cap="all" dirty="0" smtClean="0"/>
              <a:t>-III-$:PAST-PAST  </a:t>
            </a:r>
          </a:p>
          <a:p>
            <a:r>
              <a:rPr lang="fr-FR" sz="2800" b="1" i="1" dirty="0" smtClean="0"/>
              <a:t>           Ø-u-r</a:t>
            </a:r>
            <a:r>
              <a:rPr lang="fr-FR" sz="2800" b="1" i="1" dirty="0"/>
              <a:t>                     </a:t>
            </a:r>
            <a:r>
              <a:rPr lang="fr-FR" sz="2800" b="1" i="1" dirty="0" smtClean="0"/>
              <a:t>        </a:t>
            </a:r>
            <a:r>
              <a:rPr lang="en-US" sz="2800" b="1" i="1" dirty="0" smtClean="0"/>
              <a:t>č</a:t>
            </a:r>
            <a:r>
              <a:rPr lang="fr-FR" sz="2800" b="1" i="1" dirty="0" smtClean="0"/>
              <a:t>u</a:t>
            </a:r>
          </a:p>
          <a:p>
            <a:r>
              <a:rPr lang="en-US" sz="2800" cap="all" dirty="0" smtClean="0"/>
              <a:t>    </a:t>
            </a:r>
            <a:r>
              <a:rPr lang="en-US" sz="2800" cap="all" dirty="0" err="1" smtClean="0"/>
              <a:t>I-</a:t>
            </a:r>
            <a:r>
              <a:rPr lang="en-US" sz="2800" dirty="0" err="1" smtClean="0"/>
              <a:t>be</a:t>
            </a:r>
            <a:r>
              <a:rPr lang="en-US" sz="2800" cap="all" dirty="0" err="1" smtClean="0"/>
              <a:t>:PRES</a:t>
            </a:r>
            <a:r>
              <a:rPr lang="en-US" sz="2800" dirty="0" err="1" smtClean="0"/>
              <a:t>-n</a:t>
            </a:r>
            <a:r>
              <a:rPr lang="en-US" sz="2800" cap="all" dirty="0" err="1" smtClean="0"/>
              <a:t>SAP</a:t>
            </a:r>
            <a:r>
              <a:rPr lang="en-US" sz="2800" dirty="0"/>
              <a:t>          </a:t>
            </a:r>
            <a:r>
              <a:rPr lang="en-US" sz="2800" dirty="0" err="1"/>
              <a:t>horse</a:t>
            </a:r>
            <a:r>
              <a:rPr lang="en-US" sz="2800" cap="all" dirty="0" err="1"/>
              <a:t>:ABS</a:t>
            </a:r>
            <a:endParaRPr lang="en-US" sz="2800" dirty="0" smtClean="0"/>
          </a:p>
          <a:p>
            <a:endParaRPr lang="en-US" sz="2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Father has bought a horse.</a:t>
            </a:r>
            <a:endParaRPr lang="ru-RU" sz="2800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87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508" y="454685"/>
            <a:ext cx="8856984" cy="61247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Падежное маркирование</a:t>
            </a:r>
            <a:r>
              <a:rPr 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особенности</a:t>
            </a:r>
            <a:endParaRPr lang="en-US" sz="2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Личные местоимения не имеют форм эргатива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i="1" dirty="0" smtClean="0"/>
              <a:t>          </a:t>
            </a:r>
            <a:r>
              <a:rPr lang="en-US" sz="2800" b="1" i="1" dirty="0" smtClean="0"/>
              <a:t>ta-</a:t>
            </a:r>
            <a:r>
              <a:rPr lang="en-US" sz="2800" b="1" i="1" dirty="0" err="1" smtClean="0"/>
              <a:t>na</a:t>
            </a:r>
            <a:r>
              <a:rPr lang="en-US" sz="2800" b="1" i="1" dirty="0" smtClean="0"/>
              <a:t>-l</a:t>
            </a:r>
            <a:r>
              <a:rPr lang="en-US" sz="2800" b="1" i="1" dirty="0"/>
              <a:t>                             at:-ay                 </a:t>
            </a:r>
            <a:r>
              <a:rPr lang="ru-RU" sz="2800" b="1" i="1" dirty="0" smtClean="0"/>
              <a:t>       </a:t>
            </a:r>
            <a:r>
              <a:rPr lang="en-US" sz="2800" b="1" i="1" dirty="0"/>
              <a:t>   </a:t>
            </a:r>
            <a:r>
              <a:rPr lang="en-US" sz="2800" b="1" i="1" dirty="0" err="1"/>
              <a:t>na</a:t>
            </a:r>
            <a:endParaRPr lang="en-US" sz="2800" dirty="0"/>
          </a:p>
          <a:p>
            <a:r>
              <a:rPr lang="en-US" sz="2800" cap="all" dirty="0"/>
              <a:t>DIST-SA[MASC]-ERG</a:t>
            </a:r>
            <a:r>
              <a:rPr lang="en-US" sz="2800" dirty="0"/>
              <a:t>               hit</a:t>
            </a:r>
            <a:r>
              <a:rPr lang="en-US" sz="2800" cap="all" dirty="0"/>
              <a:t>-PRES</a:t>
            </a:r>
            <a:r>
              <a:rPr lang="en-US" sz="2800" dirty="0"/>
              <a:t>                      I</a:t>
            </a:r>
            <a:r>
              <a:rPr lang="en-US" sz="2800" cap="all" dirty="0"/>
              <a:t>:ABS</a:t>
            </a:r>
            <a:endParaRPr lang="en-US" sz="2800" dirty="0"/>
          </a:p>
          <a:p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hits me.</a:t>
            </a:r>
            <a:endParaRPr lang="ru-RU" sz="2800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i="1" dirty="0" smtClean="0"/>
              <a:t>   </a:t>
            </a:r>
            <a:r>
              <a:rPr lang="en-US" sz="2800" b="1" i="1" dirty="0" err="1" smtClean="0"/>
              <a:t>na</a:t>
            </a:r>
            <a:r>
              <a:rPr lang="en-US" sz="2800" b="1" i="1" dirty="0"/>
              <a:t>     </a:t>
            </a:r>
            <a:r>
              <a:rPr lang="en-US" sz="2800" b="1" i="1" dirty="0" smtClean="0"/>
              <a:t>  </a:t>
            </a:r>
            <a:r>
              <a:rPr lang="en-US" sz="2800" b="1" i="1" dirty="0"/>
              <a:t> 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at:a-a-ra</a:t>
            </a:r>
            <a:r>
              <a:rPr lang="en-US" sz="2800" b="1" i="1" dirty="0"/>
              <a:t>                 </a:t>
            </a:r>
            <a:r>
              <a:rPr lang="en-US" sz="2800" b="1" i="1" dirty="0" smtClean="0"/>
              <a:t>      </a:t>
            </a:r>
            <a:r>
              <a:rPr lang="en-US" sz="2800" b="1" i="1" dirty="0" err="1" smtClean="0"/>
              <a:t>tā</a:t>
            </a:r>
            <a:endParaRPr lang="en-US" sz="2800" dirty="0"/>
          </a:p>
          <a:p>
            <a:r>
              <a:rPr lang="en-US" sz="2800" dirty="0" smtClean="0"/>
              <a:t> I</a:t>
            </a:r>
            <a:r>
              <a:rPr lang="en-US" sz="2800" cap="all" dirty="0" smtClean="0"/>
              <a:t>:ABS</a:t>
            </a:r>
            <a:r>
              <a:rPr lang="en-US" sz="2800" dirty="0"/>
              <a:t>   hit</a:t>
            </a:r>
            <a:r>
              <a:rPr lang="en-US" sz="2800" cap="all" dirty="0"/>
              <a:t>-PRES-SAP:SG</a:t>
            </a:r>
            <a:r>
              <a:rPr lang="en-US" sz="2800" dirty="0"/>
              <a:t>        </a:t>
            </a:r>
            <a:r>
              <a:rPr lang="en-US" sz="2800" cap="all" dirty="0"/>
              <a:t>DIST:ABS</a:t>
            </a:r>
            <a:endParaRPr lang="en-US" sz="2800" dirty="0"/>
          </a:p>
          <a:p>
            <a:endParaRPr lang="ru-RU" sz="2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hit him (just now).</a:t>
            </a:r>
            <a:endParaRPr lang="ru-RU" sz="28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12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508" y="454685"/>
            <a:ext cx="8856984" cy="52629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азовый порядок слов</a:t>
            </a:r>
            <a:r>
              <a:rPr 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преимущественно </a:t>
            </a:r>
            <a:r>
              <a:rPr 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SOV</a:t>
            </a:r>
            <a:endParaRPr lang="en-US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испёк хлеб, «сварил </a:t>
            </a:r>
            <a:r>
              <a:rPr lang="en-US" sz="28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8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мясо</a:t>
            </a:r>
            <a:r>
              <a:rPr lang="en-US" sz="28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sz="28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высушенных ножек» (=сделал ветчину).</a:t>
            </a:r>
            <a:endParaRPr lang="en-US" sz="28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Дибирдул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аптекрая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дару </a:t>
            </a:r>
            <a:r>
              <a:rPr lang="ru-RU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лавсунни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i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Дибир</a:t>
            </a:r>
            <a:r>
              <a:rPr lang="ru-RU" sz="28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купил лекарство в аптеке.</a:t>
            </a:r>
          </a:p>
          <a:p>
            <a:endParaRPr lang="ru-RU" sz="28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Дару – лекарство</a:t>
            </a:r>
          </a:p>
          <a:p>
            <a:r>
              <a:rPr lang="ru-RU" sz="28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800" i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авсунни</a:t>
            </a:r>
            <a:r>
              <a:rPr lang="ru-RU" sz="28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купил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6853533"/>
              </p:ext>
            </p:extLst>
          </p:nvPr>
        </p:nvGraphicFramePr>
        <p:xfrm>
          <a:off x="395536" y="1484784"/>
          <a:ext cx="8352928" cy="609600"/>
        </p:xfrm>
        <a:graphic>
          <a:graphicData uri="http://schemas.openxmlformats.org/drawingml/2006/table">
            <a:tbl>
              <a:tblPr/>
              <a:tblGrid>
                <a:gridCol w="1053522"/>
                <a:gridCol w="3410974"/>
                <a:gridCol w="648072"/>
                <a:gridCol w="1152128"/>
                <a:gridCol w="2088232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č:at</a:t>
                      </a:r>
                      <a:endParaRPr lang="en-US" sz="3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i="1" dirty="0" err="1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b-i-w-š:u-nu</a:t>
                      </a:r>
                      <a:endParaRPr lang="en-US" sz="3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i="1" dirty="0" err="1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čulu</a:t>
                      </a:r>
                      <a:endParaRPr lang="en-US" sz="3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i="1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č:an-nu</a:t>
                      </a:r>
                      <a:endParaRPr lang="en-US" sz="320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i="1">
                          <a:solidFill>
                            <a:srgbClr val="FF0000"/>
                          </a:solidFill>
                          <a:effectLst/>
                          <a:latin typeface="Arial Unicode MS"/>
                        </a:rPr>
                        <a:t>šar- x̂-un</a:t>
                      </a:r>
                      <a:endParaRPr lang="en-US" sz="320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 Unicode MS"/>
                        </a:rPr>
                        <a:t>bread</a:t>
                      </a:r>
                      <a:endParaRPr lang="en-US" sz="320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cap="all" dirty="0">
                          <a:effectLst/>
                          <a:latin typeface="Arial Unicode MS"/>
                        </a:rPr>
                        <a:t>III-</a:t>
                      </a:r>
                      <a:r>
                        <a:rPr lang="en-US" sz="2000" dirty="0">
                          <a:effectLst/>
                          <a:latin typeface="Arial Unicode MS"/>
                        </a:rPr>
                        <a:t>bake/hit-</a:t>
                      </a:r>
                      <a:r>
                        <a:rPr lang="en-US" sz="2000" cap="all" dirty="0">
                          <a:effectLst/>
                          <a:latin typeface="Arial Unicode MS"/>
                        </a:rPr>
                        <a:t>III-$:PAST-PAST</a:t>
                      </a:r>
                      <a:endParaRPr lang="en-US" sz="3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 Unicode MS"/>
                        </a:rPr>
                        <a:t>dry</a:t>
                      </a:r>
                      <a:endParaRPr lang="en-US" sz="3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 Unicode MS"/>
                        </a:rPr>
                        <a:t>leg</a:t>
                      </a:r>
                      <a:r>
                        <a:rPr lang="en-US" sz="2000" cap="all" dirty="0">
                          <a:effectLst/>
                          <a:latin typeface="Arial Unicode MS"/>
                        </a:rPr>
                        <a:t>-ADV</a:t>
                      </a:r>
                      <a:endParaRPr lang="en-US" sz="3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 Unicode MS"/>
                        </a:rPr>
                        <a:t>boil</a:t>
                      </a:r>
                      <a:r>
                        <a:rPr lang="en-US" sz="2000" cap="all" dirty="0">
                          <a:effectLst/>
                          <a:latin typeface="Arial Unicode MS"/>
                        </a:rPr>
                        <a:t>-AC-PAST</a:t>
                      </a:r>
                      <a:endParaRPr lang="en-US" sz="3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BDB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719263" y="36337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72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508" y="454685"/>
            <a:ext cx="8856984" cy="63094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Консонантизм</a:t>
            </a:r>
            <a:r>
              <a:rPr 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многих фонем существуют их лабиализованный ряд и ряд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геминат</a:t>
            </a:r>
            <a:endParaRPr lang="ru-RU" sz="2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стоит отметить наличие гортанной смычки, увулярных и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ларингальных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спирантов</a:t>
            </a:r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3" t="24200" r="28114" b="31463"/>
          <a:stretch/>
        </p:blipFill>
        <p:spPr bwMode="auto">
          <a:xfrm>
            <a:off x="296102" y="1196752"/>
            <a:ext cx="8551796" cy="3415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595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508" y="454685"/>
            <a:ext cx="8856984" cy="56938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Согласовательные классы</a:t>
            </a:r>
            <a:r>
              <a:rPr 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класса</a:t>
            </a:r>
            <a:endParaRPr lang="en-US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arenR"/>
            </a:pP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Разумные существа – мужчины или олицетворения под видом мужчин</a:t>
            </a:r>
          </a:p>
          <a:p>
            <a:pPr marL="514350" indent="-514350">
              <a:buAutoNum type="arabicParenR"/>
            </a:pP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Разумные существа – женщины или олицетворения под видом женщин</a:t>
            </a:r>
          </a:p>
          <a:p>
            <a:pPr marL="514350" indent="-514350">
              <a:buAutoNum type="arabicParenR"/>
            </a:pP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Животные и многие неодушевлённые предметы</a:t>
            </a:r>
          </a:p>
          <a:p>
            <a:pPr marL="514350" indent="-514350">
              <a:buAutoNum type="arabicParenR"/>
            </a:pP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Некоторые животные и остальные неодушевлённые предметы</a:t>
            </a:r>
            <a:endParaRPr lang="en-US" sz="2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третьему классу относятся: «душ» </a:t>
            </a:r>
            <a:r>
              <a:rPr lang="ru-RU" sz="28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девушка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«ссу» </a:t>
            </a:r>
            <a:r>
              <a:rPr lang="ru-RU" sz="28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сестра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другие наименования (молодых) разумных существ женского пола и детей.</a:t>
            </a:r>
            <a:endParaRPr lang="en-US" sz="2800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68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508" y="454685"/>
            <a:ext cx="8856984" cy="56938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Трёхчастный </a:t>
            </a:r>
            <a:r>
              <a:rPr lang="ru-RU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дейксис</a:t>
            </a:r>
            <a:r>
              <a:rPr 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arenR"/>
            </a:pP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- близкий к говорящему;</a:t>
            </a:r>
            <a:endParaRPr lang="en-US" sz="2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arenR"/>
            </a:pPr>
            <a:endParaRPr lang="ru-RU" sz="2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arenR"/>
            </a:pP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- близкий к слушающему;</a:t>
            </a:r>
            <a:endParaRPr lang="en-US" sz="2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arenR"/>
            </a:pPr>
            <a:endParaRPr lang="ru-RU" sz="2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arenR"/>
            </a:pP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‘three there-s’:</a:t>
            </a:r>
          </a:p>
          <a:p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-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- находящийся выше говорящего</a:t>
            </a:r>
          </a:p>
          <a:p>
            <a:endParaRPr lang="ru-RU" sz="2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- «та» - находящийся в стороне от говорящих</a:t>
            </a:r>
          </a:p>
          <a:p>
            <a:endParaRPr lang="ru-RU" sz="2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- «га» - находящийся ниже говорящего</a:t>
            </a:r>
          </a:p>
          <a:p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2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508" y="454685"/>
            <a:ext cx="8856984" cy="5816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падежей или 50?</a:t>
            </a:r>
            <a:endParaRPr lang="en-US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 серий локативов (+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постэссив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ru-RU" sz="2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къатта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дом;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къатлу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-х – за домом;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къатлу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-х-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за дом;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къатлу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-х-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унмай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по направлению за дом;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къатлу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-х-ух – через пространство за домом;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къатлу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-х-а(-ту) – из-за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5" t="36462" r="27905" b="24934"/>
          <a:stretch/>
        </p:blipFill>
        <p:spPr bwMode="auto">
          <a:xfrm>
            <a:off x="205245" y="1196752"/>
            <a:ext cx="8733510" cy="2967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668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1697" y="7990"/>
            <a:ext cx="8856984" cy="6832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Ссылки на использованную литературу и Интернет-источники</a:t>
            </a:r>
            <a:r>
              <a:rPr lang="en-US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wschulze.userweb.mwn.de/Lak.htm</a:t>
            </a:r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https://ilchi.info/</a:t>
            </a:r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Б. </a:t>
            </a:r>
            <a:r>
              <a:rPr lang="ru-RU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Муркелинский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«Грамматика </a:t>
            </a:r>
            <a:r>
              <a:rPr lang="ru-RU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лакского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языка», часть 1 (фонетика и морфология), Дагестанское учебно-педагогическое издательство, Махачкала – 1971</a:t>
            </a:r>
          </a:p>
          <a:p>
            <a:pPr marL="342900" indent="-342900">
              <a:buAutoNum type="arabicParenR"/>
            </a:pP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Wolfgang Schulze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Lak Language – </a:t>
            </a:r>
            <a:r>
              <a:rPr lang="ru-RU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Лакку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маз», 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quick reference, 2007, second (augmented and corrected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version</a:t>
            </a:r>
          </a:p>
          <a:p>
            <a:pPr marL="342900" indent="-342900">
              <a:buAutoNum type="arabicParenR"/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Р. Г. </a:t>
            </a:r>
            <a:r>
              <a:rPr lang="ru-RU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Эльдарова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Лакский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глагол (система глагольного словоизменения). Учебное пособие», Издательство ДГУ, Махачкала, 1999</a:t>
            </a:r>
          </a:p>
          <a:p>
            <a:pPr marL="342900" indent="-342900">
              <a:buAutoNum type="arabicParenR"/>
            </a:pPr>
            <a:r>
              <a:rPr lang="ru-RU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Саадулаева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Р. Щ. «Выражение пространственных отношений в </a:t>
            </a:r>
            <a:r>
              <a:rPr lang="ru-RU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лакском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языке местными падежами», Вестник Университета Российской академии образования №4/2011</a:t>
            </a:r>
          </a:p>
          <a:p>
            <a:pPr marL="342900" indent="-342900">
              <a:buAutoNum type="arabicParenR"/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Халил Халилов «</a:t>
            </a:r>
            <a:r>
              <a:rPr lang="ru-RU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Лахьхьи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вила </a:t>
            </a:r>
            <a:r>
              <a:rPr lang="ru-RU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ниттил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маз», Махачкала 2002</a:t>
            </a:r>
          </a:p>
          <a:p>
            <a:pPr marL="342900" indent="-342900">
              <a:buAutoNum type="arabicParenR"/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Гаджиев Г. М. «Русско-</a:t>
            </a:r>
            <a:r>
              <a:rPr lang="ru-RU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лакский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школьный словарь», ДАГУЧПЕДГИЗ, Махачкала, 1958</a:t>
            </a:r>
          </a:p>
          <a:p>
            <a:pPr marL="342900" indent="-342900">
              <a:buAutoNum type="arabicParenR"/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 Х. Абдуллаев «</a:t>
            </a:r>
            <a:r>
              <a:rPr lang="ru-RU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Лакский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язык в историко-сравнительном освещении (Морфология)», Дагестанский научный центр РАН, Махачкала, 2007</a:t>
            </a:r>
          </a:p>
          <a:p>
            <a:pPr marL="342900" indent="-342900">
              <a:buAutoNum type="arabicParenR"/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 Э. </a:t>
            </a:r>
            <a:r>
              <a:rPr lang="ru-RU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Шамсудинова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Грамматикализованные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аналитические конструкции с глагольным компонентом в </a:t>
            </a:r>
            <a:r>
              <a:rPr lang="ru-RU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лакском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языке»,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УДК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811.351.2:81’36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ББК 81.603 –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</a:p>
          <a:p>
            <a:pPr marL="342900" indent="-342900">
              <a:buAutoNum type="arabicParenR"/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Рашидова А. Г. «Выражения пространственных отношений в </a:t>
            </a:r>
            <a:r>
              <a:rPr lang="ru-RU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лакском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английском и русском языках посредством лексических единиц», Филологические науки. Вопросы теории и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практики. Тамбов: Грамота, 2016. № 2(56): в 2-х ч. Ч. 1. C. 142-145. ISSN 1997-2911.</a:t>
            </a:r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45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1500</TotalTime>
  <Words>888</Words>
  <Application>Microsoft Office PowerPoint</Application>
  <PresentationFormat>Экран (4:3)</PresentationFormat>
  <Paragraphs>277</Paragraphs>
  <Slides>18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1_Тема Office</vt:lpstr>
      <vt:lpstr>2_Тема Office</vt:lpstr>
      <vt:lpstr>3_Тема Office</vt:lpstr>
      <vt:lpstr>4_Тема Office</vt:lpstr>
      <vt:lpstr>5_Тема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User_T</dc:creator>
  <cp:lastModifiedBy>User_T</cp:lastModifiedBy>
  <cp:revision>72</cp:revision>
  <dcterms:created xsi:type="dcterms:W3CDTF">2020-11-23T19:10:01Z</dcterms:created>
  <dcterms:modified xsi:type="dcterms:W3CDTF">2020-12-01T16:28:25Z</dcterms:modified>
</cp:coreProperties>
</file>