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Alegreya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legreya-regular.fntdata"/><Relationship Id="rId21" Type="http://schemas.openxmlformats.org/officeDocument/2006/relationships/slide" Target="slides/slide16.xml"/><Relationship Id="rId24" Type="http://schemas.openxmlformats.org/officeDocument/2006/relationships/font" Target="fonts/Alegreya-italic.fntdata"/><Relationship Id="rId23" Type="http://schemas.openxmlformats.org/officeDocument/2006/relationships/font" Target="fonts/Alegrey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Alegrey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61b98d1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061b98d1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fd886f52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cfd886f52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61b98d16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61b98d16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61b98d16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61b98d16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6268998c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6268998c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6268998c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6268998c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06b75ade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06b75ade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06b75ade1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06b75ade1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06b75ade1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06b75ade1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6b75ade1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6b75ade1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06b75ade17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06b75ade1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06b75ade1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06b75ade1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cfd886f52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cfd886f52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08a0cba44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08a0cba44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cfd886f52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cfd886f52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962450" y="1313075"/>
            <a:ext cx="5219100" cy="1889400"/>
          </a:xfrm>
          <a:prstGeom prst="rect">
            <a:avLst/>
          </a:prstGeom>
          <a:solidFill>
            <a:srgbClr val="ADFFF8">
              <a:alpha val="62629"/>
            </a:srgbClr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Уастекский науатль</a:t>
            </a:r>
            <a:endParaRPr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Huasteca Nahuatl</a:t>
            </a:r>
            <a:endParaRPr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209"/>
              <a:buFont typeface="Arial"/>
              <a:buNone/>
            </a:pPr>
            <a:r>
              <a:rPr lang="ru" sz="2810">
                <a:latin typeface="Alegreya"/>
                <a:ea typeface="Alegreya"/>
                <a:cs typeface="Alegreya"/>
                <a:sym typeface="Alegreya"/>
              </a:rPr>
              <a:t>Соловьёва М.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-1046000" y="1857600"/>
            <a:ext cx="989100" cy="566100"/>
          </a:xfrm>
          <a:prstGeom prst="rect">
            <a:avLst/>
          </a:prstGeom>
          <a:solidFill>
            <a:srgbClr val="C7FFF8">
              <a:alpha val="52020"/>
            </a:srgbClr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281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704138" y="385675"/>
            <a:ext cx="7074900" cy="5727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Alegreya"/>
              <a:buAutoNum type="romanUcPeriod"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Генеалогическая и ар</a:t>
            </a:r>
            <a:r>
              <a:rPr lang="ru" sz="2810">
                <a:latin typeface="Alegreya"/>
                <a:ea typeface="Alegreya"/>
                <a:cs typeface="Alegreya"/>
                <a:sym typeface="Alegreya"/>
              </a:rPr>
              <a:t>еальная информация.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3837713" y="1142125"/>
            <a:ext cx="1617000" cy="40995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Юто-астекские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612825" y="1562425"/>
            <a:ext cx="2485500" cy="41010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Северные Юто-астекские</a:t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592350" y="2089775"/>
            <a:ext cx="890850" cy="29870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Хопи...</a:t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4901100" y="1615875"/>
            <a:ext cx="2485500" cy="41010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Южные юто-астекские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4245000" y="2089775"/>
            <a:ext cx="802425" cy="34425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Cahitan</a:t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3840375" y="2517225"/>
            <a:ext cx="802425" cy="29870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Yaqui...</a:t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5604663" y="2089775"/>
            <a:ext cx="1078375" cy="41010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Астекские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6835226" y="2517225"/>
            <a:ext cx="1901675" cy="486175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Западный науатль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6755525" y="3220525"/>
            <a:ext cx="2292675" cy="41010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Центральный науатль...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3374975" y="3105875"/>
            <a:ext cx="2292675" cy="29870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Восточный науатль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3025800" y="3506075"/>
            <a:ext cx="2021625" cy="34425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Уастекский науатль.</a:t>
            </a:r>
            <a:r>
              <a:rPr lang="ru"/>
              <a:t>..</a:t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257725" y="4158775"/>
            <a:ext cx="2691850" cy="486175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Западный уастекский науатль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2998850" y="4158775"/>
            <a:ext cx="2974038" cy="41010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Центральный уастекский науатль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6022325" y="4158775"/>
            <a:ext cx="2865875" cy="410100"/>
          </a:xfrm>
          <a:prstGeom prst="flowChartOffpageConnector">
            <a:avLst/>
          </a:prstGeom>
          <a:solidFill>
            <a:srgbClr val="FFFDBF">
              <a:alpha val="873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В</a:t>
            </a: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осточный уастекский науатль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</p:txBody>
      </p:sp>
      <p:cxnSp>
        <p:nvCxnSpPr>
          <p:cNvPr id="75" name="Google Shape;75;p14"/>
          <p:cNvCxnSpPr>
            <a:stCxn id="61" idx="2"/>
            <a:endCxn id="62" idx="0"/>
          </p:cNvCxnSpPr>
          <p:nvPr/>
        </p:nvCxnSpPr>
        <p:spPr>
          <a:xfrm flipH="1">
            <a:off x="2855513" y="1552075"/>
            <a:ext cx="1790700" cy="105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" name="Google Shape;76;p14"/>
          <p:cNvCxnSpPr>
            <a:stCxn id="61" idx="2"/>
            <a:endCxn id="64" idx="0"/>
          </p:cNvCxnSpPr>
          <p:nvPr/>
        </p:nvCxnSpPr>
        <p:spPr>
          <a:xfrm>
            <a:off x="4646213" y="1552075"/>
            <a:ext cx="1497600" cy="639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" name="Google Shape;77;p14"/>
          <p:cNvCxnSpPr>
            <a:stCxn id="62" idx="2"/>
            <a:endCxn id="63" idx="0"/>
          </p:cNvCxnSpPr>
          <p:nvPr/>
        </p:nvCxnSpPr>
        <p:spPr>
          <a:xfrm flipH="1">
            <a:off x="1037875" y="1972525"/>
            <a:ext cx="1817700" cy="1173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" name="Google Shape;78;p14"/>
          <p:cNvCxnSpPr>
            <a:stCxn id="64" idx="2"/>
            <a:endCxn id="65" idx="0"/>
          </p:cNvCxnSpPr>
          <p:nvPr/>
        </p:nvCxnSpPr>
        <p:spPr>
          <a:xfrm flipH="1">
            <a:off x="4646250" y="2025975"/>
            <a:ext cx="1497600" cy="639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" name="Google Shape;79;p14"/>
          <p:cNvCxnSpPr>
            <a:stCxn id="64" idx="2"/>
            <a:endCxn id="67" idx="0"/>
          </p:cNvCxnSpPr>
          <p:nvPr/>
        </p:nvCxnSpPr>
        <p:spPr>
          <a:xfrm>
            <a:off x="6143850" y="2025975"/>
            <a:ext cx="0" cy="63900"/>
          </a:xfrm>
          <a:prstGeom prst="straightConnector1">
            <a:avLst/>
          </a:prstGeom>
          <a:noFill/>
          <a:ln cap="flat" cmpd="sng" w="19050">
            <a:solidFill>
              <a:srgbClr val="FFFDB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" name="Google Shape;80;p14"/>
          <p:cNvCxnSpPr>
            <a:endCxn id="66" idx="0"/>
          </p:cNvCxnSpPr>
          <p:nvPr/>
        </p:nvCxnSpPr>
        <p:spPr>
          <a:xfrm flipH="1">
            <a:off x="4241588" y="2404725"/>
            <a:ext cx="422400" cy="1125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" name="Google Shape;81;p14"/>
          <p:cNvCxnSpPr>
            <a:stCxn id="67" idx="2"/>
            <a:endCxn id="68" idx="0"/>
          </p:cNvCxnSpPr>
          <p:nvPr/>
        </p:nvCxnSpPr>
        <p:spPr>
          <a:xfrm>
            <a:off x="6143850" y="2499875"/>
            <a:ext cx="1642200" cy="174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" name="Google Shape;82;p14"/>
          <p:cNvCxnSpPr>
            <a:stCxn id="67" idx="2"/>
            <a:endCxn id="69" idx="0"/>
          </p:cNvCxnSpPr>
          <p:nvPr/>
        </p:nvCxnSpPr>
        <p:spPr>
          <a:xfrm>
            <a:off x="6143850" y="2499875"/>
            <a:ext cx="1758000" cy="7206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" name="Google Shape;83;p14"/>
          <p:cNvCxnSpPr>
            <a:endCxn id="70" idx="0"/>
          </p:cNvCxnSpPr>
          <p:nvPr/>
        </p:nvCxnSpPr>
        <p:spPr>
          <a:xfrm flipH="1">
            <a:off x="4521313" y="2499875"/>
            <a:ext cx="1622400" cy="6060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" name="Google Shape;84;p14"/>
          <p:cNvCxnSpPr>
            <a:stCxn id="70" idx="2"/>
            <a:endCxn id="71" idx="0"/>
          </p:cNvCxnSpPr>
          <p:nvPr/>
        </p:nvCxnSpPr>
        <p:spPr>
          <a:xfrm flipH="1">
            <a:off x="4036513" y="3404575"/>
            <a:ext cx="484800" cy="1014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4"/>
          <p:cNvCxnSpPr>
            <a:stCxn id="71" idx="2"/>
            <a:endCxn id="72" idx="0"/>
          </p:cNvCxnSpPr>
          <p:nvPr/>
        </p:nvCxnSpPr>
        <p:spPr>
          <a:xfrm flipH="1">
            <a:off x="1603613" y="3850325"/>
            <a:ext cx="2433000" cy="3084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" name="Google Shape;86;p14"/>
          <p:cNvCxnSpPr>
            <a:stCxn id="71" idx="2"/>
            <a:endCxn id="73" idx="0"/>
          </p:cNvCxnSpPr>
          <p:nvPr/>
        </p:nvCxnSpPr>
        <p:spPr>
          <a:xfrm>
            <a:off x="4036613" y="3850325"/>
            <a:ext cx="449400" cy="3084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" name="Google Shape;87;p14"/>
          <p:cNvCxnSpPr>
            <a:stCxn id="71" idx="2"/>
            <a:endCxn id="74" idx="0"/>
          </p:cNvCxnSpPr>
          <p:nvPr/>
        </p:nvCxnSpPr>
        <p:spPr>
          <a:xfrm>
            <a:off x="4036613" y="3850325"/>
            <a:ext cx="3418800" cy="308400"/>
          </a:xfrm>
          <a:prstGeom prst="straightConnector1">
            <a:avLst/>
          </a:prstGeom>
          <a:noFill/>
          <a:ln cap="flat" cmpd="sng" w="19050">
            <a:solidFill>
              <a:srgbClr val="FFF7B8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311700" y="445025"/>
            <a:ext cx="8510400" cy="5727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220">
                <a:latin typeface="Alegreya"/>
                <a:ea typeface="Alegreya"/>
                <a:cs typeface="Alegreya"/>
                <a:sym typeface="Alegreya"/>
              </a:rPr>
              <a:t>Социолингвистическая информация</a:t>
            </a:r>
            <a:endParaRPr sz="222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3" name="Google Shape;93;p15"/>
          <p:cNvSpPr txBox="1"/>
          <p:nvPr>
            <p:ph idx="1" type="body"/>
          </p:nvPr>
        </p:nvSpPr>
        <p:spPr>
          <a:xfrm>
            <a:off x="311700" y="1152475"/>
            <a:ext cx="5362800" cy="36996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На данный момент на разных диалектах науатля говорит около 1,5 млн человек в Мексике и США. В Мексике науатль является одним из официальных языков, наряду с испанским и ещё 67 языками коренных народов.</a:t>
            </a:r>
            <a:endParaRPr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Собственно на уастекском науатле говорит порядка 350 000 человек в Мексиканских Штатах Сан Луис Потоси, Идальго, Веракрус и Пуэбла.</a:t>
            </a:r>
            <a:endParaRPr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Название уастекский науатль получил по названию географического и культурного региона Ла Уастека.</a:t>
            </a:r>
            <a:endParaRPr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4">
            <a:alphaModFix/>
          </a:blip>
          <a:srcRect b="1010" l="27670" r="30026" t="-1010"/>
          <a:stretch/>
        </p:blipFill>
        <p:spPr>
          <a:xfrm>
            <a:off x="5865075" y="1187300"/>
            <a:ext cx="2865799" cy="362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7887" y="-1278225"/>
            <a:ext cx="9279775" cy="689427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/>
          <p:nvPr/>
        </p:nvSpPr>
        <p:spPr>
          <a:xfrm>
            <a:off x="4731425" y="2308800"/>
            <a:ext cx="1594200" cy="1295400"/>
          </a:xfrm>
          <a:prstGeom prst="donut">
            <a:avLst>
              <a:gd fmla="val 2580" name="adj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6"/>
          <p:cNvSpPr txBox="1"/>
          <p:nvPr/>
        </p:nvSpPr>
        <p:spPr>
          <a:xfrm>
            <a:off x="-1073325" y="232825"/>
            <a:ext cx="75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311700" y="246250"/>
            <a:ext cx="8520600" cy="5727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ΙΙ. Базовый порядок слов.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9419825" y="1345625"/>
            <a:ext cx="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-1743675" y="617525"/>
            <a:ext cx="39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7"/>
          <p:cNvSpPr txBox="1"/>
          <p:nvPr/>
        </p:nvSpPr>
        <p:spPr>
          <a:xfrm>
            <a:off x="311700" y="904225"/>
            <a:ext cx="8520600" cy="4076700"/>
          </a:xfrm>
          <a:prstGeom prst="rect">
            <a:avLst/>
          </a:prstGeom>
          <a:solidFill>
            <a:srgbClr val="FFFDBF">
              <a:alpha val="7614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Предикат</a:t>
            </a:r>
            <a:r>
              <a:rPr lang="ru" sz="2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-субъект-непрямое дополнение-прямое дополнение</a:t>
            </a:r>
            <a:endParaRPr sz="2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VO, SVO</a:t>
            </a:r>
            <a:r>
              <a:rPr lang="ru" sz="18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	 	</a:t>
            </a:r>
            <a:endParaRPr sz="18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Wahka  	Jesus 	ø-kin-tlahtlani-ø 			i-mo-mač-ti-hka-wa.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then		Jesus 	he-them-ask-PAST 		his-REF-study-CAU-POS-PL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Then Jesus asked his disciples</a:t>
            </a:r>
            <a:r>
              <a:rPr lang="ru" sz="1500">
                <a:latin typeface="Alegreya"/>
                <a:ea typeface="Alegreya"/>
                <a:cs typeface="Alegreya"/>
                <a:sym typeface="Alegreya"/>
              </a:rPr>
              <a:t>.</a:t>
            </a:r>
            <a:endParaRPr sz="1500"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Ni-meč-ilwi-s		se 	kamana-lis-tli 		o 	se 	k</a:t>
            </a:r>
            <a:r>
              <a:rPr baseline="30000"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ento 	tlen 	  se 	k</a:t>
            </a:r>
            <a:r>
              <a:rPr baseline="30000"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atoči I-youPL-tell-FUT 		a 	word-ABST-ABS 		or 	a 	tale 		about   a 	rabbit 	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i-waya  	se 	kayoči.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his-with 	a 	fox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'I'm going to tell you a story or a tale about a rabbit and a fox.' (VO)</a:t>
            </a:r>
            <a:endParaRPr sz="1600"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-1207500" y="286025"/>
            <a:ext cx="120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311700" y="286025"/>
            <a:ext cx="8520600" cy="42828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Однако часто встречаются отклонения от базового порядка слов</a:t>
            </a: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: 	 	 	 	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ne 	tlaka-tl 	[</a:t>
            </a:r>
            <a:r>
              <a:rPr i="1"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kema tlan-ki 		i-teki</a:t>
            </a: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] 	yah-ki 	tlankis</a:t>
            </a:r>
            <a:endParaRPr sz="17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that 	man-ABS 	[</a:t>
            </a:r>
            <a:r>
              <a:rPr i="1"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when finish-PAST 	his-work</a:t>
            </a: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] 	go-PAST 	market</a:t>
            </a:r>
            <a:endParaRPr sz="17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‘That man, when he finished his work, went to market.’</a:t>
            </a:r>
            <a:endParaRPr sz="17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 	 	 	</a:t>
            </a:r>
            <a:endParaRPr sz="17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Teipa 		Ø-kini-noc-ki 		nopa 	k</a:t>
            </a:r>
            <a:r>
              <a:rPr baseline="30000"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</a:t>
            </a: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atoči 	noči katli 	Ø-ki-palewi-hkeh.</a:t>
            </a:r>
            <a:endParaRPr sz="17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afterwards 	he-them-call-PAST 	that 		rabbit 	all 	who 	 they-him-help-PAST PL</a:t>
            </a:r>
            <a:endParaRPr sz="17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‘Afterwards the rabbit called all who had  helped him’ (VSO)</a:t>
            </a:r>
            <a:endParaRPr sz="1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ΙΙΙ. Тип выражения грамматических значений.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Полисинтетизм: 	 	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i-mo-mač-ti-hka-wa			</a:t>
            </a: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ø-čoka-ti-ya-hki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his-REF-study-CAU-POS-PL	</a:t>
            </a: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he-cry-CON-go-PAST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‘his disciples’				</a:t>
            </a: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'He left, crying'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	 	 	 	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ni-mic-mik-ti-s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I-you-die-CAU-FUT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'I will kill you'</a:t>
            </a:r>
            <a:endParaRPr sz="1600"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IV. Характер границы между морфемами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Агглютинация. На стыках происходит сандхи, но морфемы всё ещё членимы.</a:t>
            </a:r>
            <a:endParaRPr sz="1400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tlaka-tl		 ‘man’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man-ABS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tepos-tli 		‘a thing of metal’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metal-ABS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komal-i 		‘griddle’ (for cooking tortillas)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griddle-ABS</a:t>
            </a:r>
            <a:endParaRPr sz="1400"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311700" y="445025"/>
            <a:ext cx="8520600" cy="5682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V. Тип маркирования в поссесивной группе и в предикации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11700" y="1161300"/>
            <a:ext cx="8520600" cy="36714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ne	eyi	nelia 	yehyek-ci 		i-kali-wa 			hosé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those 	three 	really 	pretty-ADJR 	his-house-POSSD 		PN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DEM 	NUMR 	AP 			HEAD 			POSSR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‘those three really pretty houses of Joe’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pah-tli ‘medicine’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no-pah-wi ‘my medicine’</a:t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В </a:t>
            </a:r>
            <a:r>
              <a:rPr b="1"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посессивной именной группе</a:t>
            </a: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 маркируется вершина (обладаемое), посессор остаётся без изменений (вершинное)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V. Тип маркирования в поссесивной группе и в предикации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311700" y="1400350"/>
            <a:ext cx="8520600" cy="36468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ni-h-namaka-ko 	e-tl 			tikweyi-ya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I-it-sell-came 		bean-ABS 		eight-ago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‘I came and sold beans last week.’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kenke	 amo 		ni-čoka-s? 	 na 	ni-h-piš-toya 	se 	no-čah 		tlen	apačih-tli...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why 		 NEG 	I-cry-FUT 	 I 	I-it-have-IMPF 	 a 	my-house-POS 	 of	palm-ABS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'Why shouldn-t I cry? I had a house of palms..'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В </a:t>
            </a:r>
            <a:r>
              <a:rPr b="1"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предикации</a:t>
            </a: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 глагол согласуется с субъектом и объектом, сами они не маркированы (вершинное)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Абсолютивный суффикс появляется на именах, у которых нет посессора. Имя с абсолютивным суффиксом может иметь любую синтаксическую роль (см. далее)</a:t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255650" y="189325"/>
            <a:ext cx="8437200" cy="565200"/>
          </a:xfrm>
          <a:prstGeom prst="rect">
            <a:avLst/>
          </a:prstGeom>
          <a:solidFill>
            <a:srgbClr val="FFFFFF">
              <a:alpha val="5787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VI. Тип ролевой кодировки.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47" name="Google Shape;147;p23"/>
          <p:cNvSpPr txBox="1"/>
          <p:nvPr>
            <p:ph idx="1" type="body"/>
          </p:nvPr>
        </p:nvSpPr>
        <p:spPr>
          <a:xfrm>
            <a:off x="255650" y="979950"/>
            <a:ext cx="8437200" cy="3561900"/>
          </a:xfrm>
          <a:prstGeom prst="rect">
            <a:avLst/>
          </a:prstGeom>
          <a:solidFill>
            <a:srgbClr val="FFFFFF">
              <a:alpha val="5787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Актанты не маркированы, глагольные показатели ведут себя по номинативно-аккузативной модели.</a:t>
            </a:r>
            <a:endParaRPr sz="17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na 	ni-h-piš-toya 		se 	</a:t>
            </a:r>
            <a:r>
              <a:rPr b="1"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no-čah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 		tlen	apačih-tli...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I 	I-it-have-IMPF 		a 	</a:t>
            </a:r>
            <a:r>
              <a:rPr b="1"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my-house-POS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 	of	palm-ABS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"I had my house of palms" (NB: абсолютив в предложной группе)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Ø-mo-kec-ki 		nopa 	</a:t>
            </a:r>
            <a:r>
              <a:rPr b="1"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buŕo</a:t>
            </a:r>
            <a:endParaRPr b="1"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he-REF-stop-PAST 	that 	</a:t>
            </a:r>
            <a:r>
              <a:rPr b="1"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burro</a:t>
            </a:r>
            <a:endParaRPr b="1"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"The burro stopped"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VI. Тип ролевой кодировки.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53" name="Google Shape;153;p24"/>
          <p:cNvSpPr txBox="1"/>
          <p:nvPr>
            <p:ph idx="1" type="body"/>
          </p:nvPr>
        </p:nvSpPr>
        <p:spPr>
          <a:xfrm>
            <a:off x="311700" y="1152475"/>
            <a:ext cx="8520600" cy="37290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Teipa 		Ø-ki-panti-to		sempa-ya-no 		se 	</a:t>
            </a:r>
            <a:r>
              <a:rPr b="1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k</a:t>
            </a:r>
            <a:r>
              <a:rPr b="1" baseline="30000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</a:t>
            </a:r>
            <a:r>
              <a:rPr b="1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ah-tli.</a:t>
            </a:r>
            <a:endParaRPr b="1"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agtewards 	he-him-find-DIR	again-atready-again 	an 	</a:t>
            </a:r>
            <a:r>
              <a:rPr b="1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eagle-ABS</a:t>
            </a:r>
            <a:endParaRPr b="1"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"Afterwards he found an eagle" (абсолютив в позиции прямого дополнения)</a:t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Wan 	Ø-mosewi- Ø	 nopa 	</a:t>
            </a:r>
            <a:r>
              <a:rPr b="1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k</a:t>
            </a:r>
            <a:r>
              <a:rPr b="1" baseline="30000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</a:t>
            </a:r>
            <a:r>
              <a:rPr b="1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ah-tli. 	</a:t>
            </a: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Ø-ki-ilwi-hki</a:t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and 	he-sit-PAST 	that 	</a:t>
            </a:r>
            <a:r>
              <a:rPr b="1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eagle-ABS</a:t>
            </a: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 	he-him-say-PAST</a:t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“And that eagle sat and said him” (абсолютив в позиции подлежащего)</a:t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k</a:t>
            </a:r>
            <a:r>
              <a:rPr baseline="30000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</a:t>
            </a: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atoči: 	"kenke 		ti-čoka?" 	k</a:t>
            </a:r>
            <a:r>
              <a:rPr baseline="30000"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w</a:t>
            </a: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atoči 		Ø-tlananquili-Ø...</a:t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rabbit 		 why 		you-cry 	rabbit 			he-answer- PAST</a:t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“Rabbit: Why are you crying? rabbit answers…”</a:t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Префикс глагол согласуется с агентивным или пациентивным подлежащим как двухместных, так и одноместных глаголов (номинативно-аккузативная модель)</a:t>
            </a:r>
            <a:endParaRPr sz="13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VII. Яркие особенности: категория неотчуждаемости.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59" name="Google Shape;159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Существительные с посессивным префиксом могут факультативно присоединять суффикс неотчуждаемости, если они обозначают неотчуждаемую принадлежность, ср.: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cali ‘house’			naka-tl ‘meat’		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no-cah ‘my house’		</a:t>
            </a: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no-naka-</a:t>
            </a:r>
            <a:r>
              <a:rPr b="1"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yo</a:t>
            </a: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 ‘my flesh’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es-tli ‘blood’			</a:t>
            </a: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tlaka-tl ‘person’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no-es-</a:t>
            </a:r>
            <a:r>
              <a:rPr b="1"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о</a:t>
            </a: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 ‘my blood’		</a:t>
            </a: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i-tlaka-</a:t>
            </a:r>
            <a:r>
              <a:rPr b="1"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yo</a:t>
            </a: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 ‘his body’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Nahuatl Grammar Sketches: Huasteca Nahuatl, Richard and Patricia Beller</a:t>
            </a:r>
            <a:endParaRPr sz="1400"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FFF">
              <a:alpha val="5787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VII. Яркие особенности: глагольное словообразование.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65" name="Google Shape;165;p26"/>
          <p:cNvSpPr txBox="1"/>
          <p:nvPr>
            <p:ph idx="1" type="body"/>
          </p:nvPr>
        </p:nvSpPr>
        <p:spPr>
          <a:xfrm>
            <a:off x="311700" y="1152475"/>
            <a:ext cx="8520600" cy="3637800"/>
          </a:xfrm>
          <a:prstGeom prst="rect">
            <a:avLst/>
          </a:prstGeom>
          <a:solidFill>
            <a:srgbClr val="FFFFFF">
              <a:alpha val="5787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mo-aška-tiya									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tlaškal-owa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your-posession-VR								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tortilla-VR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your posession + verbalizer = 'to cause it to be your own'		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tortilla +  verbalizer = 'to make tortillas'	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no-pan-tiya									kama-ti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my-side-VR										mouth-VR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my side + verbalizer = ‘to be at my side’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					mouth + verbalizer = 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‘to speak’</a:t>
            </a: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	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DBF">
              <a:alpha val="7919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Глоссы</a:t>
            </a:r>
            <a:endParaRPr/>
          </a:p>
        </p:txBody>
      </p:sp>
      <p:sp>
        <p:nvSpPr>
          <p:cNvPr id="171" name="Google Shape;17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rgbClr val="FFFDBF">
              <a:alpha val="79190"/>
            </a:srgbClr>
          </a:solidFill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PAST - прошедшее время (претерит)			CON - соединительный элемент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REF - рефлексив					</a:t>
            </a: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ADJR - адъективизатор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POSSD - поссесивный суффикс			PN - имя собственное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DEM - демонстратив					NUMR 	- числительное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AP - группа прилагательного				HEAD 	- вершина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POSSR, POS - посессор				PL - множественное число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CAU - каузатив					NEG - отрицание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FUT - будущее время					 DIR - директив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VR - вербализатор					ABST - абстрактное имя существительное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ABS - абсолютивный суффикс				 </a:t>
            </a:r>
            <a:r>
              <a:rPr lang="ru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IMPF - имперфект</a:t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legreya"/>
                <a:ea typeface="Alegreya"/>
                <a:cs typeface="Alegreya"/>
                <a:sym typeface="Alegreya"/>
              </a:rPr>
              <a:t>Список использованной литературы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77" name="Google Shape;177;p28"/>
          <p:cNvSpPr txBox="1"/>
          <p:nvPr>
            <p:ph idx="1" type="body"/>
          </p:nvPr>
        </p:nvSpPr>
        <p:spPr>
          <a:xfrm>
            <a:off x="311700" y="1152475"/>
            <a:ext cx="8520600" cy="2569200"/>
          </a:xfrm>
          <a:prstGeom prst="rect">
            <a:avLst/>
          </a:prstGeom>
          <a:solidFill>
            <a:srgbClr val="FFFDBF">
              <a:alpha val="7614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https://glottolog.org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https://wals.info/languoid/lect/wals_code_nhh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Nahuatl Grammar Scetches: Huasteca Nahuatl, Richard and Patricia Beller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Discourse studying in Mesoamerican Languages, vol. 2: Texts. Huasteca Nahuatl. The house of Palms.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Rank of participians in Huasteca Nahuatl, Dick Beller and Pat Beller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Ацтеки. История, экономика, социально-политический строй, Баглай Валентина Ефимовна</a:t>
            </a:r>
            <a:endParaRPr sz="15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300"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