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7"/>
  </p:notesMasterIdLst>
  <p:sldIdLst>
    <p:sldId id="256" r:id="rId2"/>
    <p:sldId id="257" r:id="rId3"/>
    <p:sldId id="271" r:id="rId4"/>
    <p:sldId id="270" r:id="rId5"/>
    <p:sldId id="258" r:id="rId6"/>
    <p:sldId id="259" r:id="rId7"/>
    <p:sldId id="266" r:id="rId8"/>
    <p:sldId id="260" r:id="rId9"/>
    <p:sldId id="261" r:id="rId10"/>
    <p:sldId id="262" r:id="rId11"/>
    <p:sldId id="263" r:id="rId12"/>
    <p:sldId id="267" r:id="rId13"/>
    <p:sldId id="269" r:id="rId14"/>
    <p:sldId id="268" r:id="rId15"/>
    <p:sldId id="26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75" autoAdjust="0"/>
    <p:restoredTop sz="94660"/>
  </p:normalViewPr>
  <p:slideViewPr>
    <p:cSldViewPr snapToGrid="0">
      <p:cViewPr varScale="1">
        <p:scale>
          <a:sx n="65" d="100"/>
          <a:sy n="65" d="100"/>
        </p:scale>
        <p:origin x="7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CFCCB5-E668-4BA1-8689-4241CB4AB532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D4684F-7333-49B4-9607-0D5269ACF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680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Suleyksejun</a:t>
            </a:r>
            <a:r>
              <a:rPr lang="en-US" baseline="0" dirty="0" smtClean="0"/>
              <a:t> - </a:t>
            </a:r>
            <a:r>
              <a:rPr lang="ru-RU" baseline="0" dirty="0" smtClean="0"/>
              <a:t>композит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4684F-7333-49B4-9607-0D5269ACFA3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339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Vegunthar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wahlaan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qethsegol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bormahii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vahrukt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Hungunthar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Tiid-Naak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kriaan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junnesejer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kroniid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Dunkreath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4684F-7333-49B4-9607-0D5269ACFA3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6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00A8-61BF-47FA-81AD-C9E29C013577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D56E-35B8-429B-B42E-A777C37EA8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825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00A8-61BF-47FA-81AD-C9E29C013577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D56E-35B8-429B-B42E-A777C37EA8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785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00A8-61BF-47FA-81AD-C9E29C013577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D56E-35B8-429B-B42E-A777C37EA8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667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00A8-61BF-47FA-81AD-C9E29C013577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D56E-35B8-429B-B42E-A777C37EA8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432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00A8-61BF-47FA-81AD-C9E29C013577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D56E-35B8-429B-B42E-A777C37EA8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4447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00A8-61BF-47FA-81AD-C9E29C013577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D56E-35B8-429B-B42E-A777C37EA8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072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00A8-61BF-47FA-81AD-C9E29C013577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D56E-35B8-429B-B42E-A777C37EA8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263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00A8-61BF-47FA-81AD-C9E29C013577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D56E-35B8-429B-B42E-A777C37EA8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453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00A8-61BF-47FA-81AD-C9E29C013577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D56E-35B8-429B-B42E-A777C37EA8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927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00A8-61BF-47FA-81AD-C9E29C013577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D56E-35B8-429B-B42E-A777C37EA8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031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00A8-61BF-47FA-81AD-C9E29C013577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D56E-35B8-429B-B42E-A777C37EA8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5247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00A8-61BF-47FA-81AD-C9E29C013577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D56E-35B8-429B-B42E-A777C37EA88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5059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00A8-61BF-47FA-81AD-C9E29C013577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D56E-35B8-429B-B42E-A777C37EA8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4583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00A8-61BF-47FA-81AD-C9E29C013577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D56E-35B8-429B-B42E-A777C37EA8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7551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00A8-61BF-47FA-81AD-C9E29C013577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D56E-35B8-429B-B42E-A777C37EA8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956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00A8-61BF-47FA-81AD-C9E29C013577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D56E-35B8-429B-B42E-A777C37EA8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6515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00A8-61BF-47FA-81AD-C9E29C013577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D56E-35B8-429B-B42E-A777C37EA8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987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9E3900A8-61BF-47FA-81AD-C9E29C013577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1D79D56E-35B8-429B-B42E-A777C37EA8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9939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huum.org/library.php" TargetMode="External"/><Relationship Id="rId3" Type="http://schemas.openxmlformats.org/officeDocument/2006/relationships/hyperlink" Target="https://elderscrolls.net/skyrim/words/" TargetMode="External"/><Relationship Id="rId7" Type="http://schemas.openxmlformats.org/officeDocument/2006/relationships/hyperlink" Target="https://www.youtube.com/channel/UCSxRn0UYDqdTZXBkaoe8Zbg" TargetMode="External"/><Relationship Id="rId2" Type="http://schemas.openxmlformats.org/officeDocument/2006/relationships/hyperlink" Target="https://www.thuum.org/learn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yricstranslate.com/ru/dragonborn-skyrim-theme-dragonborn-skyrim-theme.html" TargetMode="External"/><Relationship Id="rId11" Type="http://schemas.openxmlformats.org/officeDocument/2006/relationships/hyperlink" Target="https://www.youtube.com/watch?v=2la4O0ONQOs" TargetMode="External"/><Relationship Id="rId5" Type="http://schemas.openxmlformats.org/officeDocument/2006/relationships/hyperlink" Target="http://www.diablo1.ru/skyrim-dragonshouts/" TargetMode="External"/><Relationship Id="rId10" Type="http://schemas.openxmlformats.org/officeDocument/2006/relationships/hyperlink" Target="https://twitter.com/dezinuh" TargetMode="External"/><Relationship Id="rId4" Type="http://schemas.openxmlformats.org/officeDocument/2006/relationships/hyperlink" Target="http://www.diablo1.ru/skyrim-dragonshouts/grammar-contents.php" TargetMode="External"/><Relationship Id="rId9" Type="http://schemas.openxmlformats.org/officeDocument/2006/relationships/hyperlink" Target="https://elderscrolls.bethesda.net/ru/article/1rL4bCScN6RYXaXQb4ownj/how-bethesda-game-studios-made-skyrims-dragon-languag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Язык драконов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Заруднева Алена</a:t>
            </a:r>
          </a:p>
          <a:p>
            <a:r>
              <a:rPr lang="ru-RU" dirty="0" smtClean="0"/>
              <a:t>2 курс </a:t>
            </a:r>
            <a:r>
              <a:rPr lang="ru-RU" dirty="0" err="1" smtClean="0"/>
              <a:t>ОТиПЛ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554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0239" y="377735"/>
            <a:ext cx="2589289" cy="780147"/>
          </a:xfrm>
        </p:spPr>
        <p:txBody>
          <a:bodyPr/>
          <a:lstStyle/>
          <a:p>
            <a:pPr algn="ctr"/>
            <a:r>
              <a:rPr lang="ru-RU" b="1" dirty="0" smtClean="0"/>
              <a:t>История</a:t>
            </a:r>
            <a:endParaRPr lang="ru-RU" b="1" dirty="0"/>
          </a:p>
        </p:txBody>
      </p:sp>
      <p:pic>
        <p:nvPicPr>
          <p:cNvPr id="14" name="Объект 1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9850" y="1521675"/>
            <a:ext cx="9570065" cy="478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69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Карты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Общая карта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006475" y="2480094"/>
            <a:ext cx="4875213" cy="3210675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err="1" smtClean="0"/>
              <a:t>Тамриэль</a:t>
            </a:r>
            <a:r>
              <a:rPr lang="ru-RU" dirty="0" smtClean="0"/>
              <a:t> сейчас</a:t>
            </a:r>
            <a:endParaRPr lang="ru-RU" dirty="0"/>
          </a:p>
        </p:txBody>
      </p:sp>
      <p:pic>
        <p:nvPicPr>
          <p:cNvPr id="17" name="Объект 16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303963" y="2432844"/>
            <a:ext cx="4876800" cy="330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46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226142"/>
            <a:ext cx="10353762" cy="970450"/>
          </a:xfrm>
        </p:spPr>
        <p:txBody>
          <a:bodyPr/>
          <a:lstStyle/>
          <a:p>
            <a:r>
              <a:rPr lang="ru-RU" dirty="0">
                <a:effectLst/>
              </a:rPr>
              <a:t>Эмиль </a:t>
            </a:r>
            <a:r>
              <a:rPr lang="ru-RU" dirty="0" err="1">
                <a:effectLst/>
              </a:rPr>
              <a:t>Пальяруло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9" y="1301803"/>
            <a:ext cx="9085612" cy="4843358"/>
          </a:xfrm>
        </p:spPr>
        <p:txBody>
          <a:bodyPr>
            <a:normAutofit lnSpcReduction="10000"/>
          </a:bodyPr>
          <a:lstStyle/>
          <a:p>
            <a:r>
              <a:rPr lang="ru-RU" dirty="0">
                <a:effectLst/>
              </a:rPr>
              <a:t>«Не все игроки обращают на это внимание, но в языке драконов есть свои </a:t>
            </a:r>
            <a:r>
              <a:rPr lang="ru-RU" dirty="0" smtClean="0">
                <a:effectLst/>
              </a:rPr>
              <a:t>правила, к </a:t>
            </a:r>
            <a:r>
              <a:rPr lang="ru-RU" dirty="0">
                <a:effectLst/>
              </a:rPr>
              <a:t>примеру, каждый крик состоит из трех односложных слов. И </a:t>
            </a:r>
            <a:r>
              <a:rPr lang="ru-RU" dirty="0" smtClean="0">
                <a:effectLst/>
              </a:rPr>
              <a:t>интонация зависит от общего </a:t>
            </a:r>
            <a:r>
              <a:rPr lang="ru-RU" dirty="0">
                <a:effectLst/>
              </a:rPr>
              <a:t>количества слов во фразе. Если вы произносите только '</a:t>
            </a:r>
            <a:r>
              <a:rPr lang="ru-RU" dirty="0" err="1">
                <a:effectLst/>
              </a:rPr>
              <a:t>Фус</a:t>
            </a:r>
            <a:r>
              <a:rPr lang="ru-RU" dirty="0">
                <a:effectLst/>
              </a:rPr>
              <a:t>', то оно звучит на сильном выдохе, выражая могущественный приказ. Однако если во фразе два или более слова, '</a:t>
            </a:r>
            <a:r>
              <a:rPr lang="ru-RU" dirty="0" err="1">
                <a:effectLst/>
              </a:rPr>
              <a:t>Фус</a:t>
            </a:r>
            <a:r>
              <a:rPr lang="ru-RU" dirty="0">
                <a:effectLst/>
              </a:rPr>
              <a:t>' уже произносится на вдохе, </a:t>
            </a:r>
            <a:r>
              <a:rPr lang="ru-RU" dirty="0" smtClean="0">
                <a:effectLst/>
              </a:rPr>
              <a:t>а второе </a:t>
            </a:r>
            <a:r>
              <a:rPr lang="ru-RU" dirty="0">
                <a:effectLst/>
              </a:rPr>
              <a:t>и </a:t>
            </a:r>
            <a:r>
              <a:rPr lang="ru-RU" dirty="0" smtClean="0">
                <a:effectLst/>
              </a:rPr>
              <a:t>третье слова - на </a:t>
            </a:r>
            <a:r>
              <a:rPr lang="ru-RU" dirty="0">
                <a:effectLst/>
              </a:rPr>
              <a:t>выдохе. В языке, который применяется в основном как крики, было очень важно сохранить это ощущение силы. С подобной силой драконы плюются огнем</a:t>
            </a:r>
            <a:r>
              <a:rPr lang="ru-RU" dirty="0" smtClean="0">
                <a:effectLst/>
              </a:rPr>
              <a:t>».</a:t>
            </a:r>
          </a:p>
          <a:p>
            <a:r>
              <a:rPr lang="ru-RU" dirty="0" smtClean="0">
                <a:effectLst/>
              </a:rPr>
              <a:t>«Я черпал вдохновение в шведском, датском и немецком языках. Но больше всего на меня оказал влияние древнеанглийский»</a:t>
            </a:r>
          </a:p>
          <a:p>
            <a:r>
              <a:rPr lang="ru-RU" dirty="0" smtClean="0">
                <a:effectLst/>
              </a:rPr>
              <a:t>«Пожалуй, '</a:t>
            </a:r>
            <a:r>
              <a:rPr lang="ru-RU" dirty="0" err="1" smtClean="0">
                <a:effectLst/>
              </a:rPr>
              <a:t>Фус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Ро</a:t>
            </a:r>
            <a:r>
              <a:rPr lang="ru-RU" dirty="0" smtClean="0">
                <a:effectLst/>
              </a:rPr>
              <a:t> Да!' – мой любимый крик, потому что он мощный и простой. Он как бы воплощает в себе суть языка драконов, да и вообще, его очень весело кричать! Кстати, в трейлере </a:t>
            </a:r>
            <a:r>
              <a:rPr lang="ru-RU" dirty="0" err="1" smtClean="0">
                <a:effectLst/>
              </a:rPr>
              <a:t>Skyrim</a:t>
            </a:r>
            <a:r>
              <a:rPr lang="ru-RU" dirty="0" smtClean="0">
                <a:effectLst/>
              </a:rPr>
              <a:t> кричал именно я. Было очень здорово прийти на студию звукозаписи и просто поорать там от души»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9471" y="2644876"/>
            <a:ext cx="2536724" cy="3382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12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5554" y="536461"/>
            <a:ext cx="6747018" cy="7474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Социолингвистические черты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01363" y="1618592"/>
            <a:ext cx="8915400" cy="204651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На момент </a:t>
            </a:r>
            <a:r>
              <a:rPr lang="ru-RU" dirty="0" smtClean="0"/>
              <a:t>начала истории</a:t>
            </a:r>
            <a:r>
              <a:rPr lang="ru-RU" sz="2000" dirty="0" smtClean="0"/>
              <a:t> язык мертв уже около </a:t>
            </a:r>
            <a:r>
              <a:rPr lang="ru-RU" dirty="0" smtClean="0"/>
              <a:t>45</a:t>
            </a:r>
            <a:r>
              <a:rPr lang="ru-RU" sz="2000" dirty="0" smtClean="0"/>
              <a:t>00 </a:t>
            </a:r>
            <a:r>
              <a:rPr lang="ru-RU" sz="2000" dirty="0" smtClean="0"/>
              <a:t>лет</a:t>
            </a:r>
          </a:p>
          <a:p>
            <a:r>
              <a:rPr lang="ru-RU" sz="2000" dirty="0" smtClean="0"/>
              <a:t>Основной источник информации – </a:t>
            </a:r>
            <a:r>
              <a:rPr lang="ru-RU" sz="2000" dirty="0" smtClean="0">
                <a:solidFill>
                  <a:schemeClr val="accent1"/>
                </a:solidFill>
              </a:rPr>
              <a:t>Стены слов </a:t>
            </a:r>
            <a:r>
              <a:rPr lang="ru-RU" sz="2000" dirty="0" smtClean="0"/>
              <a:t>(письменная речь) и </a:t>
            </a:r>
            <a:r>
              <a:rPr lang="ru-RU" sz="2000" dirty="0" smtClean="0">
                <a:solidFill>
                  <a:schemeClr val="accent1"/>
                </a:solidFill>
              </a:rPr>
              <a:t>разговоры с </a:t>
            </a:r>
            <a:r>
              <a:rPr lang="ru-RU" sz="2000" dirty="0" smtClean="0"/>
              <a:t>вернувшимися </a:t>
            </a:r>
            <a:r>
              <a:rPr lang="ru-RU" sz="2000" dirty="0" smtClean="0">
                <a:solidFill>
                  <a:schemeClr val="accent1"/>
                </a:solidFill>
              </a:rPr>
              <a:t>драконами</a:t>
            </a:r>
            <a:r>
              <a:rPr lang="ru-RU" sz="2000" dirty="0" smtClean="0"/>
              <a:t> (устная речь)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306" y="2917437"/>
            <a:ext cx="4084434" cy="34036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0" r="8721"/>
          <a:stretch/>
        </p:blipFill>
        <p:spPr>
          <a:xfrm>
            <a:off x="5454869" y="2917436"/>
            <a:ext cx="5917324" cy="340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98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4" y="256611"/>
            <a:ext cx="10353762" cy="970450"/>
          </a:xfrm>
        </p:spPr>
        <p:txBody>
          <a:bodyPr>
            <a:normAutofit/>
          </a:bodyPr>
          <a:lstStyle/>
          <a:p>
            <a:r>
              <a:rPr lang="ru-RU" dirty="0" smtClean="0"/>
              <a:t>Письменность и фонетика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350366" y="5138008"/>
            <a:ext cx="11950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    [æ]</a:t>
            </a:r>
            <a:r>
              <a:rPr lang="ru-RU" sz="2000" dirty="0" smtClean="0"/>
              <a:t> </a:t>
            </a:r>
            <a:endParaRPr lang="en-US" sz="2000" dirty="0" smtClean="0"/>
          </a:p>
          <a:p>
            <a:r>
              <a:rPr lang="en-US" sz="2000" dirty="0"/>
              <a:t>aa </a:t>
            </a:r>
            <a:r>
              <a:rPr lang="ru-RU" sz="2000" dirty="0"/>
              <a:t> </a:t>
            </a:r>
            <a:r>
              <a:rPr lang="en-US" sz="2000" dirty="0" smtClean="0"/>
              <a:t> [</a:t>
            </a:r>
            <a:r>
              <a:rPr lang="en-US" sz="2000" dirty="0"/>
              <a:t>ɑ]  </a:t>
            </a:r>
          </a:p>
          <a:p>
            <a:r>
              <a:rPr lang="en-US" sz="2000" dirty="0" err="1" smtClean="0"/>
              <a:t>ei</a:t>
            </a:r>
            <a:r>
              <a:rPr lang="en-US" sz="2000" dirty="0" smtClean="0"/>
              <a:t>    [</a:t>
            </a:r>
            <a:r>
              <a:rPr lang="en-US" sz="2000" dirty="0" err="1" smtClean="0"/>
              <a:t>aɪ</a:t>
            </a:r>
            <a:r>
              <a:rPr lang="en-US" sz="2000" dirty="0" smtClean="0"/>
              <a:t>]   </a:t>
            </a:r>
          </a:p>
          <a:p>
            <a:r>
              <a:rPr lang="en-US" sz="2000" dirty="0" err="1" smtClean="0"/>
              <a:t>ey</a:t>
            </a:r>
            <a:r>
              <a:rPr lang="en-US" sz="2000" dirty="0" smtClean="0"/>
              <a:t>   [</a:t>
            </a:r>
            <a:r>
              <a:rPr lang="en-US" sz="2000" dirty="0" err="1" smtClean="0"/>
              <a:t>eɪ</a:t>
            </a:r>
            <a:r>
              <a:rPr lang="en-US" sz="2000" dirty="0" smtClean="0"/>
              <a:t>]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6090674" y="5291895"/>
            <a:ext cx="12245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NG  [</a:t>
            </a:r>
            <a:r>
              <a:rPr lang="en-US" sz="2000" dirty="0" smtClean="0">
                <a:cs typeface="Arial" panose="020B0604020202020204" pitchFamily="34" charset="0"/>
              </a:rPr>
              <a:t>ŋ]</a:t>
            </a:r>
          </a:p>
          <a:p>
            <a:r>
              <a:rPr lang="en-US" sz="2000" dirty="0" smtClean="0">
                <a:cs typeface="Arial" panose="020B0604020202020204" pitchFamily="34" charset="0"/>
              </a:rPr>
              <a:t>SH   [</a:t>
            </a:r>
            <a:r>
              <a:rPr lang="en-US" sz="2000" dirty="0" smtClean="0"/>
              <a:t>ʃ]</a:t>
            </a:r>
          </a:p>
          <a:p>
            <a:r>
              <a:rPr lang="en-US" sz="2000" dirty="0" smtClean="0"/>
              <a:t>TH   [</a:t>
            </a:r>
            <a:r>
              <a:rPr lang="el-GR" sz="2000" u="sng" dirty="0" smtClean="0"/>
              <a:t>θ</a:t>
            </a:r>
            <a:r>
              <a:rPr lang="en-US" sz="2000" u="sng" dirty="0" smtClean="0"/>
              <a:t>]</a:t>
            </a:r>
            <a:endParaRPr lang="ru-RU" sz="2000" dirty="0"/>
          </a:p>
        </p:txBody>
      </p:sp>
      <p:pic>
        <p:nvPicPr>
          <p:cNvPr id="4098" name="Picture 2" descr="https://sun9-84.userapi.com/impg/3v-qZpWbxTGwzcymVKt803qYilliiq1nY92Wqw/w3GBSzP1GhM.jpg?size=1006x369&amp;quality=96&amp;sign=70e32c0506875528c175dfdd8301a27f&amp;type=albu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599" y="1348229"/>
            <a:ext cx="9582150" cy="3514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432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Особенности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«Не хочешь использовать – не используй</a:t>
            </a:r>
            <a:r>
              <a:rPr lang="ru-RU" dirty="0" smtClean="0"/>
              <a:t>»</a:t>
            </a:r>
          </a:p>
          <a:p>
            <a:r>
              <a:rPr lang="ru-RU" dirty="0"/>
              <a:t>Части речи часто не </a:t>
            </a:r>
            <a:r>
              <a:rPr lang="ru-RU" dirty="0" smtClean="0"/>
              <a:t>маркированы</a:t>
            </a:r>
            <a:endParaRPr lang="ru-RU" dirty="0" smtClean="0"/>
          </a:p>
          <a:p>
            <a:r>
              <a:rPr lang="ru-RU" dirty="0" smtClean="0"/>
              <a:t>Отсутствует </a:t>
            </a:r>
            <a:r>
              <a:rPr lang="ru-RU" dirty="0" smtClean="0"/>
              <a:t>согласование</a:t>
            </a:r>
          </a:p>
          <a:p>
            <a:r>
              <a:rPr lang="ru-RU" dirty="0" smtClean="0"/>
              <a:t>У </a:t>
            </a:r>
            <a:r>
              <a:rPr lang="ru-RU" dirty="0" smtClean="0"/>
              <a:t>многих конструкций есть как аналитические, так и синтетические способы выражения</a:t>
            </a:r>
            <a:endParaRPr lang="en-US" dirty="0" smtClean="0"/>
          </a:p>
          <a:p>
            <a:r>
              <a:rPr lang="ru-RU" dirty="0" smtClean="0"/>
              <a:t>Фразы </a:t>
            </a:r>
            <a:r>
              <a:rPr lang="ru-RU" dirty="0" smtClean="0"/>
              <a:t>на Стенах максимально усечены</a:t>
            </a:r>
            <a:endParaRPr lang="en-US" dirty="0" smtClean="0"/>
          </a:p>
          <a:p>
            <a:r>
              <a:rPr lang="ru-RU" dirty="0" smtClean="0"/>
              <a:t>Оригинальный словарь очень скуден, многие слова достроены или придуманы фанатами, чтобы общаться на драконьем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103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226142"/>
            <a:ext cx="10353762" cy="970450"/>
          </a:xfrm>
        </p:spPr>
        <p:txBody>
          <a:bodyPr/>
          <a:lstStyle/>
          <a:p>
            <a:r>
              <a:rPr lang="ru-RU" dirty="0" smtClean="0"/>
              <a:t>Тип выражения грамматических значений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1683910"/>
            <a:ext cx="10353762" cy="4785715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 smtClean="0"/>
              <a:t>Daar</a:t>
            </a:r>
            <a:r>
              <a:rPr lang="en-US" dirty="0" smtClean="0"/>
              <a:t> </a:t>
            </a:r>
            <a:r>
              <a:rPr lang="en-US" dirty="0" err="1" smtClean="0"/>
              <a:t>Lein</a:t>
            </a:r>
            <a:r>
              <a:rPr lang="en-US" dirty="0" smtClean="0"/>
              <a:t>    </a:t>
            </a:r>
            <a:r>
              <a:rPr lang="en-US" dirty="0" err="1" smtClean="0"/>
              <a:t>los</a:t>
            </a:r>
            <a:r>
              <a:rPr lang="en-US" dirty="0" smtClean="0"/>
              <a:t>     </a:t>
            </a:r>
            <a:r>
              <a:rPr lang="en-US" dirty="0" smtClean="0"/>
              <a:t>   dii</a:t>
            </a:r>
            <a:endParaRPr lang="en-US" dirty="0" smtClean="0"/>
          </a:p>
          <a:p>
            <a:r>
              <a:rPr lang="en-US" dirty="0" smtClean="0"/>
              <a:t>This  World </a:t>
            </a:r>
            <a:r>
              <a:rPr lang="en-US" dirty="0" err="1" smtClean="0"/>
              <a:t>be.PRS</a:t>
            </a:r>
            <a:r>
              <a:rPr lang="en-US" dirty="0" smtClean="0"/>
              <a:t> I.POSS</a:t>
            </a:r>
            <a:endParaRPr lang="ru-RU" dirty="0" smtClean="0"/>
          </a:p>
          <a:p>
            <a:r>
              <a:rPr lang="ru-RU" dirty="0" smtClean="0"/>
              <a:t>Этот мир мой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Zu’u</a:t>
            </a:r>
            <a:r>
              <a:rPr lang="en-US" dirty="0" smtClean="0"/>
              <a:t> </a:t>
            </a:r>
            <a:r>
              <a:rPr lang="en-US" dirty="0" err="1" smtClean="0"/>
              <a:t>Alduin</a:t>
            </a:r>
            <a:r>
              <a:rPr lang="en-US" dirty="0" smtClean="0"/>
              <a:t>, </a:t>
            </a:r>
            <a:r>
              <a:rPr lang="en-US" dirty="0" err="1" smtClean="0"/>
              <a:t>zok</a:t>
            </a:r>
            <a:r>
              <a:rPr lang="en-US" dirty="0" smtClean="0"/>
              <a:t>    </a:t>
            </a:r>
            <a:r>
              <a:rPr lang="en-US" dirty="0" err="1" smtClean="0"/>
              <a:t>sahrot</a:t>
            </a:r>
            <a:r>
              <a:rPr lang="en-US" dirty="0" smtClean="0"/>
              <a:t>  do nan         </a:t>
            </a:r>
            <a:r>
              <a:rPr lang="en-US" dirty="0" err="1" smtClean="0"/>
              <a:t>ko</a:t>
            </a:r>
            <a:r>
              <a:rPr lang="en-US" dirty="0" smtClean="0"/>
              <a:t>  </a:t>
            </a:r>
            <a:r>
              <a:rPr lang="en-US" dirty="0" err="1" smtClean="0"/>
              <a:t>Lein</a:t>
            </a:r>
            <a:endParaRPr lang="en-US" dirty="0" smtClean="0"/>
          </a:p>
          <a:p>
            <a:r>
              <a:rPr lang="en-US" dirty="0" smtClean="0"/>
              <a:t>I        </a:t>
            </a:r>
            <a:r>
              <a:rPr lang="en-US" dirty="0" err="1" smtClean="0"/>
              <a:t>Alduin</a:t>
            </a:r>
            <a:r>
              <a:rPr lang="en-US" dirty="0" smtClean="0"/>
              <a:t>, most mighty of  anything in  Mundus</a:t>
            </a:r>
            <a:r>
              <a:rPr lang="ru-RU" dirty="0" smtClean="0"/>
              <a:t>*</a:t>
            </a:r>
            <a:endParaRPr lang="en-US" dirty="0" smtClean="0"/>
          </a:p>
          <a:p>
            <a:r>
              <a:rPr lang="ru-RU" dirty="0" smtClean="0"/>
              <a:t>Я </a:t>
            </a:r>
            <a:r>
              <a:rPr lang="ru-RU" dirty="0" err="1" smtClean="0"/>
              <a:t>Алдуин</a:t>
            </a:r>
            <a:r>
              <a:rPr lang="ru-RU" dirty="0" smtClean="0"/>
              <a:t>, самый</a:t>
            </a:r>
            <a:r>
              <a:rPr lang="en-US" dirty="0" smtClean="0"/>
              <a:t> </a:t>
            </a:r>
            <a:r>
              <a:rPr lang="ru-RU" dirty="0" smtClean="0"/>
              <a:t>могущественный из всех в </a:t>
            </a:r>
            <a:r>
              <a:rPr lang="ru-RU" dirty="0" err="1" smtClean="0"/>
              <a:t>Мундусе</a:t>
            </a:r>
            <a:endParaRPr lang="ru-RU" dirty="0" smtClean="0"/>
          </a:p>
          <a:p>
            <a:endParaRPr lang="ru-RU" dirty="0"/>
          </a:p>
          <a:p>
            <a:r>
              <a:rPr lang="en-US" dirty="0" err="1">
                <a:effectLst/>
              </a:rPr>
              <a:t>Alduin</a:t>
            </a:r>
            <a:r>
              <a:rPr lang="en-US" dirty="0">
                <a:effectLst/>
              </a:rPr>
              <a:t>, </a:t>
            </a:r>
            <a:r>
              <a:rPr lang="en-US" dirty="0" err="1" smtClean="0">
                <a:effectLst/>
              </a:rPr>
              <a:t>thur</a:t>
            </a:r>
            <a:r>
              <a:rPr lang="ru-RU" dirty="0">
                <a:effectLst/>
              </a:rPr>
              <a:t>-</a:t>
            </a:r>
            <a:r>
              <a:rPr lang="en-US" dirty="0" err="1" smtClean="0">
                <a:effectLst/>
              </a:rPr>
              <a:t>i</a:t>
            </a:r>
            <a:r>
              <a:rPr lang="en-US" dirty="0">
                <a:effectLst/>
              </a:rPr>
              <a:t>! </a:t>
            </a:r>
            <a:r>
              <a:rPr lang="en-US" dirty="0" smtClean="0">
                <a:effectLst/>
              </a:rPr>
              <a:t>             </a:t>
            </a:r>
            <a:r>
              <a:rPr lang="en-US" dirty="0" smtClean="0">
                <a:effectLst/>
              </a:rPr>
              <a:t>    Bo</a:t>
            </a:r>
            <a:r>
              <a:rPr lang="ru-RU" dirty="0" smtClean="0">
                <a:effectLst/>
              </a:rPr>
              <a:t>-</a:t>
            </a:r>
            <a:r>
              <a:rPr lang="en-US" dirty="0" err="1" smtClean="0">
                <a:effectLst/>
              </a:rPr>
              <a:t>aan</a:t>
            </a:r>
            <a:r>
              <a:rPr lang="en-US" dirty="0" smtClean="0">
                <a:effectLst/>
              </a:rPr>
              <a:t>             </a:t>
            </a:r>
            <a:r>
              <a:rPr lang="en-US" dirty="0" err="1" smtClean="0">
                <a:effectLst/>
              </a:rPr>
              <a:t>tiid</a:t>
            </a:r>
            <a:r>
              <a:rPr lang="en-US" dirty="0" smtClean="0">
                <a:effectLst/>
              </a:rPr>
              <a:t>   </a:t>
            </a:r>
            <a:r>
              <a:rPr lang="en-US" dirty="0" err="1" smtClean="0">
                <a:effectLst/>
              </a:rPr>
              <a:t>vokrii</a:t>
            </a:r>
            <a:r>
              <a:rPr lang="ru-RU" dirty="0">
                <a:effectLst/>
              </a:rPr>
              <a:t>-</a:t>
            </a:r>
            <a:r>
              <a:rPr lang="en-US" dirty="0" smtClean="0">
                <a:effectLst/>
              </a:rPr>
              <a:t>ha    </a:t>
            </a:r>
            <a:r>
              <a:rPr lang="en-US" dirty="0" err="1" smtClean="0">
                <a:effectLst/>
              </a:rPr>
              <a:t>suleyksejun</a:t>
            </a:r>
            <a:r>
              <a:rPr lang="ru-RU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kruziik</a:t>
            </a:r>
            <a:r>
              <a:rPr lang="en-US" dirty="0" smtClean="0">
                <a:effectLst/>
              </a:rPr>
              <a:t>?</a:t>
            </a:r>
            <a:endParaRPr lang="ru-RU" dirty="0" smtClean="0">
              <a:effectLst/>
            </a:endParaRPr>
          </a:p>
          <a:p>
            <a:r>
              <a:rPr lang="en-US" dirty="0" err="1" smtClean="0">
                <a:effectLst/>
              </a:rPr>
              <a:t>Alduin</a:t>
            </a:r>
            <a:r>
              <a:rPr lang="en-US" dirty="0" smtClean="0">
                <a:effectLst/>
              </a:rPr>
              <a:t>, </a:t>
            </a:r>
            <a:r>
              <a:rPr lang="en-US" dirty="0" smtClean="0">
                <a:effectLst/>
              </a:rPr>
              <a:t>lord</a:t>
            </a:r>
            <a:r>
              <a:rPr lang="ru-RU" dirty="0" smtClean="0">
                <a:effectLst/>
              </a:rPr>
              <a:t>-</a:t>
            </a:r>
            <a:r>
              <a:rPr lang="en-US" dirty="0" smtClean="0">
                <a:effectLst/>
              </a:rPr>
              <a:t>POSS.1SG! Go</a:t>
            </a:r>
            <a:r>
              <a:rPr lang="ru-RU" dirty="0" smtClean="0">
                <a:effectLst/>
              </a:rPr>
              <a:t>-</a:t>
            </a:r>
            <a:r>
              <a:rPr lang="en-US" dirty="0" smtClean="0">
                <a:effectLst/>
              </a:rPr>
              <a:t>PC</a:t>
            </a:r>
            <a:r>
              <a:rPr lang="en-US" dirty="0" smtClean="0">
                <a:effectLst/>
              </a:rPr>
              <a:t>.PST</a:t>
            </a:r>
            <a:r>
              <a:rPr lang="en-US" dirty="0" smtClean="0">
                <a:effectLst/>
              </a:rPr>
              <a:t>     </a:t>
            </a:r>
            <a:r>
              <a:rPr lang="en-US" dirty="0" smtClean="0">
                <a:effectLst/>
              </a:rPr>
              <a:t>time </a:t>
            </a:r>
            <a:r>
              <a:rPr lang="en-US" dirty="0" smtClean="0">
                <a:effectLst/>
              </a:rPr>
              <a:t>revive</a:t>
            </a:r>
            <a:r>
              <a:rPr lang="ru-RU" dirty="0" smtClean="0">
                <a:effectLst/>
              </a:rPr>
              <a:t>-</a:t>
            </a:r>
            <a:r>
              <a:rPr lang="en-US" dirty="0" smtClean="0">
                <a:effectLst/>
              </a:rPr>
              <a:t>INF</a:t>
            </a:r>
            <a:r>
              <a:rPr lang="en-US" dirty="0" smtClean="0">
                <a:effectLst/>
              </a:rPr>
              <a:t> </a:t>
            </a:r>
            <a:r>
              <a:rPr lang="en-US" dirty="0" smtClean="0">
                <a:effectLst/>
              </a:rPr>
              <a:t>real</a:t>
            </a:r>
            <a:r>
              <a:rPr lang="en-US" dirty="0">
                <a:effectLst/>
              </a:rPr>
              <a:t>m</a:t>
            </a:r>
            <a:r>
              <a:rPr lang="en-US" dirty="0" smtClean="0">
                <a:effectLst/>
              </a:rPr>
              <a:t>           ancient</a:t>
            </a:r>
            <a:r>
              <a:rPr lang="en-US" dirty="0" smtClean="0">
                <a:effectLst/>
              </a:rPr>
              <a:t>?</a:t>
            </a:r>
            <a:endParaRPr lang="en-US" dirty="0" smtClean="0"/>
          </a:p>
          <a:p>
            <a:r>
              <a:rPr lang="ru-RU" dirty="0" err="1" smtClean="0"/>
              <a:t>Алдуин</a:t>
            </a:r>
            <a:r>
              <a:rPr lang="ru-RU" dirty="0" smtClean="0"/>
              <a:t>, мой господин! Пришло ли время возродить древнюю власть?</a:t>
            </a:r>
            <a:endParaRPr lang="en-US" dirty="0"/>
          </a:p>
          <a:p>
            <a:endParaRPr lang="sv-SE" dirty="0" smtClean="0"/>
          </a:p>
          <a:p>
            <a:r>
              <a:rPr lang="en-US" dirty="0" err="1" smtClean="0"/>
              <a:t>Alduin</a:t>
            </a:r>
            <a:r>
              <a:rPr lang="en-US" dirty="0" smtClean="0"/>
              <a:t> </a:t>
            </a:r>
            <a:r>
              <a:rPr lang="en-US" dirty="0" err="1" smtClean="0"/>
              <a:t>sahraan</a:t>
            </a:r>
            <a:r>
              <a:rPr lang="en-US" dirty="0" smtClean="0"/>
              <a:t> </a:t>
            </a:r>
            <a:r>
              <a:rPr lang="en-US" dirty="0" err="1" smtClean="0"/>
              <a:t>hin</a:t>
            </a:r>
            <a:r>
              <a:rPr lang="en-US" dirty="0" smtClean="0"/>
              <a:t>         </a:t>
            </a:r>
            <a:r>
              <a:rPr lang="en-US" dirty="0" smtClean="0"/>
              <a:t>    </a:t>
            </a:r>
            <a:r>
              <a:rPr lang="en-US" dirty="0" err="1" smtClean="0"/>
              <a:t>sil</a:t>
            </a:r>
            <a:r>
              <a:rPr lang="ru-RU" dirty="0" smtClean="0"/>
              <a:t>-</a:t>
            </a:r>
            <a:r>
              <a:rPr lang="en-US" dirty="0" smtClean="0"/>
              <a:t>le    </a:t>
            </a:r>
            <a:r>
              <a:rPr lang="en-US" dirty="0" err="1" smtClean="0"/>
              <a:t>ko</a:t>
            </a:r>
            <a:r>
              <a:rPr lang="en-US" dirty="0" smtClean="0"/>
              <a:t>  </a:t>
            </a:r>
            <a:r>
              <a:rPr lang="en-US" dirty="0" err="1" smtClean="0"/>
              <a:t>Sovngarde</a:t>
            </a:r>
            <a:r>
              <a:rPr lang="en-US" dirty="0" smtClean="0"/>
              <a:t>**!</a:t>
            </a:r>
          </a:p>
          <a:p>
            <a:r>
              <a:rPr lang="en-US" dirty="0" err="1" smtClean="0"/>
              <a:t>Alduin</a:t>
            </a:r>
            <a:r>
              <a:rPr lang="en-US" dirty="0" smtClean="0"/>
              <a:t> await     </a:t>
            </a:r>
            <a:r>
              <a:rPr lang="en-US" dirty="0" err="1" smtClean="0"/>
              <a:t>you.POSS</a:t>
            </a:r>
            <a:r>
              <a:rPr lang="en-US" dirty="0" smtClean="0"/>
              <a:t> souls    in   </a:t>
            </a:r>
            <a:r>
              <a:rPr lang="en-US" dirty="0" err="1" smtClean="0"/>
              <a:t>Sovngarde</a:t>
            </a:r>
            <a:r>
              <a:rPr lang="en-US" dirty="0" smtClean="0"/>
              <a:t>!</a:t>
            </a:r>
          </a:p>
          <a:p>
            <a:r>
              <a:rPr lang="ru-RU" dirty="0" err="1" smtClean="0"/>
              <a:t>Алдуин</a:t>
            </a:r>
            <a:r>
              <a:rPr lang="ru-RU" dirty="0" smtClean="0"/>
              <a:t> ждет ваши души в </a:t>
            </a:r>
            <a:r>
              <a:rPr lang="ru-RU" dirty="0" err="1" smtClean="0"/>
              <a:t>Совнгарде</a:t>
            </a:r>
            <a:r>
              <a:rPr lang="ru-RU" dirty="0" smtClean="0"/>
              <a:t>!</a:t>
            </a:r>
            <a:endParaRPr lang="ru-RU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2935774" y="1255585"/>
            <a:ext cx="6309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основном аналитический. Базовый порядок слов - </a:t>
            </a:r>
            <a:r>
              <a:rPr lang="en-US" dirty="0" smtClean="0"/>
              <a:t>SVO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789833" y="5823294"/>
            <a:ext cx="2477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*мир смертных</a:t>
            </a:r>
          </a:p>
          <a:p>
            <a:r>
              <a:rPr lang="ru-RU" dirty="0" smtClean="0"/>
              <a:t>**аналог Вальхаллы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292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235974"/>
            <a:ext cx="10353762" cy="970450"/>
          </a:xfrm>
        </p:spPr>
        <p:txBody>
          <a:bodyPr/>
          <a:lstStyle/>
          <a:p>
            <a:r>
              <a:rPr lang="ru-RU" dirty="0" smtClean="0"/>
              <a:t>Характер границы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1575756"/>
            <a:ext cx="10353762" cy="4923367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>
                <a:effectLst/>
              </a:rPr>
              <a:t>Alduin</a:t>
            </a:r>
            <a:r>
              <a:rPr lang="en-US" dirty="0">
                <a:effectLst/>
              </a:rPr>
              <a:t>, </a:t>
            </a:r>
            <a:r>
              <a:rPr lang="en-US" dirty="0" err="1" smtClean="0">
                <a:effectLst/>
              </a:rPr>
              <a:t>thur</a:t>
            </a:r>
            <a:r>
              <a:rPr lang="ru-RU" dirty="0">
                <a:effectLst/>
              </a:rPr>
              <a:t>-</a:t>
            </a:r>
            <a:r>
              <a:rPr lang="en-US" dirty="0" err="1" smtClean="0">
                <a:effectLst/>
              </a:rPr>
              <a:t>i</a:t>
            </a:r>
            <a:r>
              <a:rPr lang="en-US" dirty="0">
                <a:effectLst/>
              </a:rPr>
              <a:t>!                 </a:t>
            </a:r>
            <a:r>
              <a:rPr lang="en-US" dirty="0" smtClean="0">
                <a:effectLst/>
              </a:rPr>
              <a:t>  Bo</a:t>
            </a:r>
            <a:r>
              <a:rPr lang="ru-RU" dirty="0" smtClean="0">
                <a:effectLst/>
              </a:rPr>
              <a:t>-</a:t>
            </a:r>
            <a:r>
              <a:rPr lang="en-US" dirty="0" err="1" smtClean="0">
                <a:effectLst/>
              </a:rPr>
              <a:t>aan</a:t>
            </a:r>
            <a:r>
              <a:rPr lang="en-US" dirty="0" smtClean="0">
                <a:effectLst/>
              </a:rPr>
              <a:t>         </a:t>
            </a:r>
            <a:r>
              <a:rPr lang="en-US" dirty="0" err="1" smtClean="0">
                <a:effectLst/>
              </a:rPr>
              <a:t>tiid</a:t>
            </a:r>
            <a:r>
              <a:rPr lang="en-US" dirty="0" smtClean="0">
                <a:effectLst/>
              </a:rPr>
              <a:t>   </a:t>
            </a:r>
            <a:r>
              <a:rPr lang="en-US" dirty="0" err="1" smtClean="0">
                <a:effectLst/>
              </a:rPr>
              <a:t>vokrii</a:t>
            </a:r>
            <a:r>
              <a:rPr lang="ru-RU" dirty="0" smtClean="0">
                <a:effectLst/>
              </a:rPr>
              <a:t>-</a:t>
            </a:r>
            <a:r>
              <a:rPr lang="en-US" dirty="0" smtClean="0">
                <a:effectLst/>
              </a:rPr>
              <a:t>ha    </a:t>
            </a:r>
            <a:r>
              <a:rPr lang="en-US" dirty="0" err="1" smtClean="0">
                <a:effectLst/>
              </a:rPr>
              <a:t>suleyk</a:t>
            </a:r>
            <a:r>
              <a:rPr lang="ru-RU" dirty="0" smtClean="0">
                <a:effectLst/>
              </a:rPr>
              <a:t>-</a:t>
            </a:r>
            <a:r>
              <a:rPr lang="en-US" dirty="0" smtClean="0">
                <a:effectLst/>
              </a:rPr>
              <a:t>se</a:t>
            </a:r>
            <a:r>
              <a:rPr lang="ru-RU" dirty="0" smtClean="0">
                <a:effectLst/>
              </a:rPr>
              <a:t>-</a:t>
            </a:r>
            <a:r>
              <a:rPr lang="en-US" dirty="0" err="1" smtClean="0">
                <a:effectLst/>
              </a:rPr>
              <a:t>jun</a:t>
            </a:r>
            <a:r>
              <a:rPr lang="ru-RU" dirty="0" smtClean="0">
                <a:effectLst/>
              </a:rPr>
              <a:t> 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kruziik</a:t>
            </a:r>
            <a:r>
              <a:rPr lang="en-US" dirty="0" smtClean="0">
                <a:effectLst/>
              </a:rPr>
              <a:t>?</a:t>
            </a:r>
            <a:endParaRPr lang="ru-RU" dirty="0" smtClean="0">
              <a:effectLst/>
            </a:endParaRPr>
          </a:p>
          <a:p>
            <a:r>
              <a:rPr lang="en-US" dirty="0" err="1" smtClean="0">
                <a:effectLst/>
              </a:rPr>
              <a:t>Alduin</a:t>
            </a:r>
            <a:r>
              <a:rPr lang="en-US" dirty="0" smtClean="0">
                <a:effectLst/>
              </a:rPr>
              <a:t>, lord</a:t>
            </a:r>
            <a:r>
              <a:rPr lang="ru-RU" dirty="0" smtClean="0">
                <a:effectLst/>
              </a:rPr>
              <a:t>-</a:t>
            </a:r>
            <a:r>
              <a:rPr lang="en-US" dirty="0" smtClean="0">
                <a:effectLst/>
              </a:rPr>
              <a:t>POSS.1SG!  Go</a:t>
            </a:r>
            <a:r>
              <a:rPr lang="ru-RU" dirty="0" smtClean="0">
                <a:effectLst/>
              </a:rPr>
              <a:t>-</a:t>
            </a:r>
            <a:r>
              <a:rPr lang="en-US" dirty="0" smtClean="0">
                <a:effectLst/>
              </a:rPr>
              <a:t>PC.PST time revive</a:t>
            </a:r>
            <a:r>
              <a:rPr lang="ru-RU" dirty="0" smtClean="0">
                <a:effectLst/>
              </a:rPr>
              <a:t>-</a:t>
            </a:r>
            <a:r>
              <a:rPr lang="en-US" dirty="0" smtClean="0">
                <a:effectLst/>
              </a:rPr>
              <a:t>INF power-of-king ancient?</a:t>
            </a:r>
            <a:endParaRPr lang="ru-RU" dirty="0" smtClean="0">
              <a:effectLst/>
            </a:endParaRPr>
          </a:p>
          <a:p>
            <a:r>
              <a:rPr lang="ru-RU" dirty="0" err="1"/>
              <a:t>Алдуин</a:t>
            </a:r>
            <a:r>
              <a:rPr lang="ru-RU" dirty="0"/>
              <a:t>, мой господин! Пришло ли время </a:t>
            </a:r>
            <a:r>
              <a:rPr lang="ru-RU" dirty="0" smtClean="0"/>
              <a:t>возродить древнюю власть?</a:t>
            </a:r>
            <a:endParaRPr lang="ru-RU" dirty="0" smtClean="0">
              <a:effectLst/>
            </a:endParaRPr>
          </a:p>
          <a:p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Hit    </a:t>
            </a:r>
            <a:r>
              <a:rPr lang="en-US" dirty="0" err="1" smtClean="0">
                <a:effectLst/>
              </a:rPr>
              <a:t>dir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bruniik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rek-grohiik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Ulfeidr</a:t>
            </a:r>
            <a:r>
              <a:rPr lang="en-US" dirty="0" smtClean="0">
                <a:effectLst/>
              </a:rPr>
              <a:t> </a:t>
            </a:r>
            <a:r>
              <a:rPr lang="en-US" dirty="0">
                <a:effectLst/>
              </a:rPr>
              <a:t> </a:t>
            </a:r>
            <a:r>
              <a:rPr lang="en-US" dirty="0" smtClean="0">
                <a:effectLst/>
              </a:rPr>
              <a:t>      //</a:t>
            </a:r>
            <a:r>
              <a:rPr lang="ru-RU" dirty="0" smtClean="0">
                <a:effectLst/>
              </a:rPr>
              <a:t>Стена Слов</a:t>
            </a:r>
            <a:endParaRPr lang="en-US" dirty="0">
              <a:effectLst/>
            </a:endParaRPr>
          </a:p>
          <a:p>
            <a:r>
              <a:rPr lang="en-US" dirty="0" smtClean="0">
                <a:effectLst/>
              </a:rPr>
              <a:t>Here die savage  she-wolf     </a:t>
            </a:r>
            <a:r>
              <a:rPr lang="en-US" dirty="0" err="1" smtClean="0">
                <a:effectLst/>
              </a:rPr>
              <a:t>Ulfeidr</a:t>
            </a:r>
            <a:endParaRPr lang="en-US" dirty="0" smtClean="0">
              <a:effectLst/>
            </a:endParaRPr>
          </a:p>
          <a:p>
            <a:r>
              <a:rPr lang="ru-RU" dirty="0" smtClean="0">
                <a:effectLst/>
              </a:rPr>
              <a:t>Здесь погибла дикая волчица </a:t>
            </a:r>
            <a:r>
              <a:rPr lang="ru-RU" dirty="0" err="1" smtClean="0">
                <a:effectLst/>
              </a:rPr>
              <a:t>Ульфейдр</a:t>
            </a:r>
            <a:endParaRPr lang="en-US" dirty="0" smtClean="0">
              <a:effectLst/>
            </a:endParaRPr>
          </a:p>
          <a:p>
            <a:endParaRPr lang="en-US" dirty="0">
              <a:effectLst/>
            </a:endParaRPr>
          </a:p>
          <a:p>
            <a:r>
              <a:rPr lang="ru-RU" dirty="0" smtClean="0">
                <a:effectLst/>
              </a:rPr>
              <a:t>S</a:t>
            </a:r>
            <a:r>
              <a:rPr lang="sv-SE" dirty="0" smtClean="0">
                <a:effectLst/>
              </a:rPr>
              <a:t>a</a:t>
            </a:r>
            <a:r>
              <a:rPr lang="ru-RU" dirty="0" err="1" smtClean="0">
                <a:effectLst/>
              </a:rPr>
              <a:t>hloknir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krii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daar</a:t>
            </a:r>
            <a:r>
              <a:rPr lang="ru-RU" dirty="0">
                <a:effectLst/>
              </a:rPr>
              <a:t> </a:t>
            </a:r>
            <a:r>
              <a:rPr lang="en-US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joor</a:t>
            </a:r>
            <a:r>
              <a:rPr lang="en-US" dirty="0" smtClean="0">
                <a:effectLst/>
              </a:rPr>
              <a:t>-</a:t>
            </a:r>
            <a:r>
              <a:rPr lang="ru-RU" dirty="0" err="1" smtClean="0">
                <a:effectLst/>
              </a:rPr>
              <a:t>re</a:t>
            </a:r>
            <a:endParaRPr lang="en-US" dirty="0" smtClean="0">
              <a:effectLst/>
            </a:endParaRPr>
          </a:p>
          <a:p>
            <a:r>
              <a:rPr lang="en-US" dirty="0" err="1" smtClean="0">
                <a:effectLst/>
              </a:rPr>
              <a:t>Sahloknir</a:t>
            </a:r>
            <a:r>
              <a:rPr lang="en-US" dirty="0" smtClean="0">
                <a:effectLst/>
              </a:rPr>
              <a:t>, kill these </a:t>
            </a:r>
            <a:r>
              <a:rPr lang="en-US" dirty="0" smtClean="0">
                <a:effectLst/>
              </a:rPr>
              <a:t>mortal-PL</a:t>
            </a:r>
          </a:p>
          <a:p>
            <a:r>
              <a:rPr lang="ru-RU" dirty="0" err="1" smtClean="0">
                <a:effectLst/>
              </a:rPr>
              <a:t>С</a:t>
            </a:r>
            <a:r>
              <a:rPr lang="ru-RU" dirty="0" err="1">
                <a:effectLst/>
              </a:rPr>
              <a:t>а</a:t>
            </a:r>
            <a:r>
              <a:rPr lang="ru-RU" dirty="0" err="1" smtClean="0">
                <a:effectLst/>
              </a:rPr>
              <a:t>локнир</a:t>
            </a:r>
            <a:r>
              <a:rPr lang="ru-RU" dirty="0" smtClean="0">
                <a:effectLst/>
              </a:rPr>
              <a:t>, убей этих смертных</a:t>
            </a:r>
            <a:endParaRPr lang="en-US" dirty="0" smtClean="0">
              <a:effectLst/>
            </a:endParaRPr>
          </a:p>
          <a:p>
            <a:endParaRPr lang="en-US" dirty="0">
              <a:effectLst/>
            </a:endParaRPr>
          </a:p>
          <a:p>
            <a:r>
              <a:rPr lang="en-US" dirty="0" err="1">
                <a:effectLst/>
              </a:rPr>
              <a:t>Ziil</a:t>
            </a:r>
            <a:r>
              <a:rPr lang="en-US" dirty="0">
                <a:effectLst/>
              </a:rPr>
              <a:t> </a:t>
            </a:r>
            <a:r>
              <a:rPr lang="en-US" dirty="0" smtClean="0">
                <a:effectLst/>
              </a:rPr>
              <a:t>               </a:t>
            </a:r>
            <a:r>
              <a:rPr lang="en-US" dirty="0" smtClean="0">
                <a:effectLst/>
              </a:rPr>
              <a:t>  </a:t>
            </a:r>
            <a:r>
              <a:rPr lang="en-US" dirty="0" err="1" smtClean="0">
                <a:effectLst/>
              </a:rPr>
              <a:t>gro</a:t>
            </a:r>
            <a:r>
              <a:rPr lang="en-US" dirty="0" smtClean="0">
                <a:effectLst/>
              </a:rPr>
              <a:t>      </a:t>
            </a:r>
            <a:r>
              <a:rPr lang="en-US" dirty="0" err="1" smtClean="0">
                <a:effectLst/>
              </a:rPr>
              <a:t>dovah</a:t>
            </a:r>
            <a:r>
              <a:rPr lang="en-US" dirty="0" smtClean="0">
                <a:effectLst/>
              </a:rPr>
              <a:t>    </a:t>
            </a:r>
            <a:r>
              <a:rPr lang="en-US" dirty="0" err="1" smtClean="0">
                <a:effectLst/>
              </a:rPr>
              <a:t>ulse</a:t>
            </a:r>
            <a:r>
              <a:rPr lang="en-US" dirty="0" smtClean="0">
                <a:effectLst/>
              </a:rPr>
              <a:t>         </a:t>
            </a:r>
            <a:r>
              <a:rPr lang="ru-RU" dirty="0" smtClean="0">
                <a:effectLst/>
              </a:rPr>
              <a:t>  </a:t>
            </a:r>
            <a:r>
              <a:rPr lang="en-US" dirty="0" smtClean="0">
                <a:effectLst/>
              </a:rPr>
              <a:t>(</a:t>
            </a:r>
            <a:r>
              <a:rPr lang="en-US" dirty="0" err="1" smtClean="0">
                <a:effectLst/>
              </a:rPr>
              <a:t>zii-iil</a:t>
            </a:r>
            <a:r>
              <a:rPr lang="en-US" dirty="0" smtClean="0">
                <a:effectLst/>
              </a:rPr>
              <a:t>)</a:t>
            </a:r>
          </a:p>
          <a:p>
            <a:r>
              <a:rPr lang="en-US" dirty="0" smtClean="0">
                <a:effectLst/>
              </a:rPr>
              <a:t>Spirit.POSS.2 </a:t>
            </a:r>
            <a:r>
              <a:rPr lang="en-US" dirty="0" smtClean="0">
                <a:effectLst/>
              </a:rPr>
              <a:t>bound dragon*</a:t>
            </a:r>
            <a:r>
              <a:rPr lang="ru-RU" dirty="0" smtClean="0">
                <a:effectLst/>
              </a:rPr>
              <a:t> </a:t>
            </a:r>
            <a:r>
              <a:rPr lang="en-US" dirty="0" smtClean="0">
                <a:effectLst/>
              </a:rPr>
              <a:t>eternally</a:t>
            </a:r>
            <a:r>
              <a:rPr lang="ru-RU" dirty="0" smtClean="0">
                <a:effectLst/>
              </a:rPr>
              <a:t>  </a:t>
            </a:r>
            <a:endParaRPr lang="en-US" dirty="0" smtClean="0">
              <a:effectLst/>
            </a:endParaRPr>
          </a:p>
          <a:p>
            <a:r>
              <a:rPr lang="ru-RU" dirty="0" smtClean="0">
                <a:effectLst/>
              </a:rPr>
              <a:t>Твоя душа связана со мной навечно</a:t>
            </a:r>
            <a:endParaRPr lang="ru-RU" dirty="0">
              <a:effectLst/>
            </a:endParaRP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881986" y="1206424"/>
            <a:ext cx="2417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Агглютинативный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790039" y="5387284"/>
            <a:ext cx="34019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</a:t>
            </a:r>
            <a:r>
              <a:rPr lang="ru-RU" dirty="0"/>
              <a:t>в данном случае –</a:t>
            </a:r>
            <a:r>
              <a:rPr lang="en-US" dirty="0"/>
              <a:t> me</a:t>
            </a:r>
            <a:r>
              <a:rPr lang="ru-RU" dirty="0"/>
              <a:t>, т.к. драконы могут говорить о себе «в третьем лице»</a:t>
            </a: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255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0"/>
            <a:ext cx="10353762" cy="970450"/>
          </a:xfrm>
        </p:spPr>
        <p:txBody>
          <a:bodyPr/>
          <a:lstStyle/>
          <a:p>
            <a:r>
              <a:rPr lang="ru-RU" dirty="0" smtClean="0"/>
              <a:t>Тип маркирования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1381259"/>
            <a:ext cx="10353762" cy="3672522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 smtClean="0">
                <a:effectLst/>
              </a:rPr>
              <a:t>Vakeeza</a:t>
            </a:r>
            <a:r>
              <a:rPr lang="en-US" dirty="0" smtClean="0">
                <a:effectLst/>
              </a:rPr>
              <a:t> wo   </a:t>
            </a:r>
            <a:r>
              <a:rPr lang="en-US" dirty="0" err="1" smtClean="0">
                <a:effectLst/>
              </a:rPr>
              <a:t>vaat</a:t>
            </a:r>
            <a:r>
              <a:rPr lang="en-US" dirty="0" smtClean="0">
                <a:effectLst/>
              </a:rPr>
              <a:t>    </a:t>
            </a:r>
            <a:r>
              <a:rPr lang="en-US" dirty="0" err="1" smtClean="0">
                <a:effectLst/>
              </a:rPr>
              <a:t>mir</a:t>
            </a:r>
            <a:r>
              <a:rPr lang="en-US" dirty="0" smtClean="0">
                <a:effectLst/>
              </a:rPr>
              <a:t>           </a:t>
            </a:r>
            <a:r>
              <a:rPr lang="en-US" dirty="0" err="1" smtClean="0">
                <a:effectLst/>
              </a:rPr>
              <a:t>wah</a:t>
            </a:r>
            <a:r>
              <a:rPr lang="en-US" dirty="0">
                <a:effectLst/>
              </a:rPr>
              <a:t> 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jun</a:t>
            </a:r>
            <a:r>
              <a:rPr lang="en-US" dirty="0" smtClean="0">
                <a:effectLst/>
              </a:rPr>
              <a:t> </a:t>
            </a:r>
            <a:r>
              <a:rPr lang="en-US" dirty="0">
                <a:effectLst/>
              </a:rPr>
              <a:t>do </a:t>
            </a:r>
            <a:r>
              <a:rPr lang="en-US" dirty="0" err="1" smtClean="0">
                <a:effectLst/>
              </a:rPr>
              <a:t>Keizaal</a:t>
            </a:r>
            <a:r>
              <a:rPr lang="en-US" dirty="0" smtClean="0">
                <a:effectLst/>
              </a:rPr>
              <a:t>     //</a:t>
            </a:r>
            <a:r>
              <a:rPr lang="ru-RU" dirty="0" smtClean="0">
                <a:effectLst/>
              </a:rPr>
              <a:t>Стена Слов</a:t>
            </a:r>
            <a:endParaRPr lang="en-US" dirty="0" smtClean="0"/>
          </a:p>
          <a:p>
            <a:r>
              <a:rPr lang="en-US" dirty="0" err="1" smtClean="0"/>
              <a:t>Vakeeza</a:t>
            </a:r>
            <a:r>
              <a:rPr lang="en-US" dirty="0" smtClean="0"/>
              <a:t> who swore allegiance to     king of Skyrim</a:t>
            </a:r>
          </a:p>
          <a:p>
            <a:r>
              <a:rPr lang="ru-RU" dirty="0" err="1" smtClean="0"/>
              <a:t>Вакиза</a:t>
            </a:r>
            <a:r>
              <a:rPr lang="ru-RU" dirty="0" smtClean="0"/>
              <a:t>, кто поклялся в верности королям </a:t>
            </a:r>
            <a:r>
              <a:rPr lang="ru-RU" dirty="0" err="1" smtClean="0"/>
              <a:t>Скайрима</a:t>
            </a:r>
            <a:endParaRPr lang="en-US" dirty="0"/>
          </a:p>
          <a:p>
            <a:endParaRPr lang="en-US" dirty="0"/>
          </a:p>
          <a:p>
            <a:r>
              <a:rPr lang="en-US" dirty="0" err="1" smtClean="0"/>
              <a:t>Hin</a:t>
            </a:r>
            <a:r>
              <a:rPr lang="en-US" dirty="0" smtClean="0"/>
              <a:t>          </a:t>
            </a:r>
            <a:r>
              <a:rPr lang="en-US" dirty="0" smtClean="0"/>
              <a:t>  </a:t>
            </a:r>
            <a:r>
              <a:rPr lang="en-US" dirty="0" err="1" smtClean="0"/>
              <a:t>aak</a:t>
            </a:r>
            <a:r>
              <a:rPr lang="en-US" dirty="0" smtClean="0"/>
              <a:t>    </a:t>
            </a:r>
            <a:r>
              <a:rPr lang="en-US" dirty="0" err="1" smtClean="0"/>
              <a:t>wah</a:t>
            </a:r>
            <a:r>
              <a:rPr lang="en-US" dirty="0" smtClean="0"/>
              <a:t> </a:t>
            </a:r>
            <a:r>
              <a:rPr lang="en-US" dirty="0" smtClean="0"/>
              <a:t> lot     </a:t>
            </a:r>
            <a:r>
              <a:rPr lang="en-US" dirty="0" err="1" smtClean="0"/>
              <a:t>Sovngarde</a:t>
            </a:r>
            <a:endParaRPr lang="en-US" dirty="0" smtClean="0"/>
          </a:p>
          <a:p>
            <a:r>
              <a:rPr lang="en-US" dirty="0" err="1" smtClean="0"/>
              <a:t>You.P</a:t>
            </a:r>
            <a:r>
              <a:rPr lang="en-US" dirty="0" err="1" smtClean="0"/>
              <a:t>OSS</a:t>
            </a:r>
            <a:r>
              <a:rPr lang="en-US" dirty="0" smtClean="0"/>
              <a:t> </a:t>
            </a:r>
            <a:r>
              <a:rPr lang="en-US" dirty="0" smtClean="0"/>
              <a:t>guide to     great </a:t>
            </a:r>
            <a:r>
              <a:rPr lang="en-US" dirty="0" err="1" smtClean="0"/>
              <a:t>Sovngarde</a:t>
            </a:r>
            <a:endParaRPr lang="en-US" dirty="0" smtClean="0"/>
          </a:p>
          <a:p>
            <a:r>
              <a:rPr lang="ru-RU" dirty="0" smtClean="0"/>
              <a:t>Ваш проводник в великий </a:t>
            </a:r>
            <a:r>
              <a:rPr lang="ru-RU" dirty="0" err="1" smtClean="0"/>
              <a:t>Совнгард</a:t>
            </a:r>
            <a:endParaRPr lang="ru-RU" dirty="0" smtClean="0"/>
          </a:p>
          <a:p>
            <a:endParaRPr lang="ru-RU" dirty="0"/>
          </a:p>
          <a:p>
            <a:r>
              <a:rPr lang="en-US" dirty="0" err="1">
                <a:effectLst/>
              </a:rPr>
              <a:t>Dovahkiin</a:t>
            </a:r>
            <a:r>
              <a:rPr lang="en-US" dirty="0">
                <a:effectLst/>
              </a:rPr>
              <a:t>, </a:t>
            </a:r>
            <a:r>
              <a:rPr lang="en-US" dirty="0" smtClean="0">
                <a:effectLst/>
              </a:rPr>
              <a:t>   </a:t>
            </a:r>
            <a:r>
              <a:rPr lang="en-US" dirty="0" err="1" smtClean="0">
                <a:effectLst/>
              </a:rPr>
              <a:t>Dovahkiin</a:t>
            </a:r>
            <a:r>
              <a:rPr lang="en-US" dirty="0" smtClean="0">
                <a:effectLst/>
              </a:rPr>
              <a:t>    </a:t>
            </a:r>
            <a:r>
              <a:rPr lang="nl-NL" dirty="0" smtClean="0">
                <a:effectLst/>
              </a:rPr>
              <a:t>naal </a:t>
            </a:r>
            <a:r>
              <a:rPr lang="nl-NL" dirty="0">
                <a:effectLst/>
              </a:rPr>
              <a:t>ok </a:t>
            </a:r>
            <a:r>
              <a:rPr lang="nl-NL" dirty="0" smtClean="0">
                <a:effectLst/>
              </a:rPr>
              <a:t>         </a:t>
            </a:r>
            <a:r>
              <a:rPr lang="nl-NL" dirty="0" smtClean="0">
                <a:effectLst/>
              </a:rPr>
              <a:t>  zin     </a:t>
            </a:r>
            <a:r>
              <a:rPr lang="nl-NL" dirty="0" smtClean="0">
                <a:effectLst/>
              </a:rPr>
              <a:t>los      </a:t>
            </a:r>
            <a:r>
              <a:rPr lang="nl-NL" dirty="0" smtClean="0">
                <a:effectLst/>
              </a:rPr>
              <a:t>  vahriin     //</a:t>
            </a:r>
            <a:r>
              <a:rPr lang="ru-RU" dirty="0" smtClean="0">
                <a:effectLst/>
              </a:rPr>
              <a:t>Строчка из песни</a:t>
            </a:r>
            <a:endParaRPr lang="ru-RU" dirty="0" smtClean="0">
              <a:effectLst/>
            </a:endParaRPr>
          </a:p>
          <a:p>
            <a:r>
              <a:rPr lang="en-US" dirty="0" err="1">
                <a:effectLst/>
              </a:rPr>
              <a:t>Dragonborn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Dragonborn</a:t>
            </a:r>
            <a:r>
              <a:rPr lang="en-US" dirty="0">
                <a:effectLst/>
              </a:rPr>
              <a:t> b</a:t>
            </a:r>
            <a:r>
              <a:rPr lang="en-US" dirty="0" smtClean="0">
                <a:effectLst/>
              </a:rPr>
              <a:t>y    </a:t>
            </a:r>
            <a:r>
              <a:rPr lang="en-US" dirty="0" err="1" smtClean="0">
                <a:effectLst/>
              </a:rPr>
              <a:t>he.POSS</a:t>
            </a:r>
            <a:r>
              <a:rPr lang="en-US" dirty="0" smtClean="0">
                <a:effectLst/>
              </a:rPr>
              <a:t> honor </a:t>
            </a:r>
            <a:r>
              <a:rPr lang="en-US" dirty="0" err="1" smtClean="0">
                <a:effectLst/>
              </a:rPr>
              <a:t>be.PRS</a:t>
            </a:r>
            <a:r>
              <a:rPr lang="en-US" dirty="0" smtClean="0">
                <a:effectLst/>
              </a:rPr>
              <a:t> sworn</a:t>
            </a:r>
          </a:p>
          <a:p>
            <a:r>
              <a:rPr lang="ru-RU" dirty="0" err="1">
                <a:effectLst/>
              </a:rPr>
              <a:t>Драконорожденный</a:t>
            </a:r>
            <a:r>
              <a:rPr lang="ru-RU" dirty="0">
                <a:effectLst/>
              </a:rPr>
              <a:t>, </a:t>
            </a:r>
            <a:r>
              <a:rPr lang="ru-RU" dirty="0" err="1" smtClean="0">
                <a:effectLst/>
              </a:rPr>
              <a:t>Драконорожденный</a:t>
            </a:r>
            <a:r>
              <a:rPr lang="ru-RU" dirty="0">
                <a:effectLst/>
              </a:rPr>
              <a:t> </a:t>
            </a:r>
            <a:r>
              <a:rPr lang="ru-RU" dirty="0" smtClean="0">
                <a:effectLst/>
              </a:rPr>
              <a:t>поклялся </a:t>
            </a:r>
            <a:r>
              <a:rPr lang="ru-RU" dirty="0">
                <a:effectLst/>
              </a:rPr>
              <a:t>своей </a:t>
            </a:r>
            <a:r>
              <a:rPr lang="ru-RU" dirty="0" smtClean="0">
                <a:effectLst/>
              </a:rPr>
              <a:t>честью</a:t>
            </a:r>
          </a:p>
          <a:p>
            <a:endParaRPr lang="en-US" dirty="0" smtClean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99805" y="874274"/>
            <a:ext cx="5581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Зависимостное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2282230"/>
              </p:ext>
            </p:extLst>
          </p:nvPr>
        </p:nvGraphicFramePr>
        <p:xfrm>
          <a:off x="2026675" y="5191434"/>
          <a:ext cx="8128000" cy="975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240483473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702947778"/>
                    </a:ext>
                  </a:extLst>
                </a:gridCol>
              </a:tblGrid>
              <a:tr h="975305">
                <a:tc>
                  <a:txBody>
                    <a:bodyPr/>
                    <a:lstStyle/>
                    <a:p>
                      <a:r>
                        <a:rPr lang="en-US" b="0" dirty="0" err="1" smtClean="0">
                          <a:effectLst/>
                          <a:latin typeface="+mn-lt"/>
                        </a:rPr>
                        <a:t>Ful</a:t>
                      </a:r>
                      <a:r>
                        <a:rPr lang="en-US" b="0" dirty="0" smtClean="0">
                          <a:effectLst/>
                          <a:latin typeface="+mn-lt"/>
                        </a:rPr>
                        <a:t>, </a:t>
                      </a:r>
                      <a:r>
                        <a:rPr lang="en-US" b="0" dirty="0" err="1" smtClean="0">
                          <a:effectLst/>
                          <a:latin typeface="+mn-lt"/>
                        </a:rPr>
                        <a:t>los</a:t>
                      </a:r>
                      <a:r>
                        <a:rPr lang="en-US" b="0" dirty="0" smtClean="0">
                          <a:effectLst/>
                          <a:latin typeface="+mn-lt"/>
                        </a:rPr>
                        <a:t>        hi    </a:t>
                      </a:r>
                      <a:r>
                        <a:rPr lang="en-US" b="0" dirty="0" err="1" smtClean="0">
                          <a:effectLst/>
                          <a:latin typeface="+mn-lt"/>
                        </a:rPr>
                        <a:t>Dovahkiin</a:t>
                      </a:r>
                      <a:r>
                        <a:rPr lang="en-US" b="0" dirty="0" smtClean="0">
                          <a:effectLst/>
                          <a:latin typeface="+mn-lt"/>
                        </a:rPr>
                        <a:t>?</a:t>
                      </a:r>
                    </a:p>
                    <a:p>
                      <a:r>
                        <a:rPr lang="en-US" b="0" dirty="0" smtClean="0">
                          <a:effectLst/>
                          <a:latin typeface="+mn-lt"/>
                        </a:rPr>
                        <a:t>So,  </a:t>
                      </a:r>
                      <a:r>
                        <a:rPr lang="en-US" b="0" dirty="0" err="1" smtClean="0">
                          <a:effectLst/>
                          <a:latin typeface="+mn-lt"/>
                        </a:rPr>
                        <a:t>be.PRS</a:t>
                      </a:r>
                      <a:r>
                        <a:rPr lang="en-US" b="0" dirty="0" smtClean="0">
                          <a:effectLst/>
                          <a:latin typeface="+mn-lt"/>
                        </a:rPr>
                        <a:t> you </a:t>
                      </a:r>
                      <a:r>
                        <a:rPr lang="en-US" b="0" dirty="0" err="1" smtClean="0">
                          <a:effectLst/>
                          <a:latin typeface="+mn-lt"/>
                        </a:rPr>
                        <a:t>Dragonborn</a:t>
                      </a:r>
                      <a:r>
                        <a:rPr lang="en-US" b="0" dirty="0" smtClean="0">
                          <a:effectLst/>
                          <a:latin typeface="+mn-lt"/>
                        </a:rPr>
                        <a:t>?</a:t>
                      </a:r>
                    </a:p>
                    <a:p>
                      <a:r>
                        <a:rPr lang="ru-RU" b="0" dirty="0" smtClean="0">
                          <a:effectLst/>
                          <a:latin typeface="+mn-lt"/>
                        </a:rPr>
                        <a:t>Так, ты </a:t>
                      </a:r>
                      <a:r>
                        <a:rPr lang="ru-RU" b="0" dirty="0" err="1" smtClean="0">
                          <a:effectLst/>
                          <a:latin typeface="+mn-lt"/>
                        </a:rPr>
                        <a:t>Драконорожденный</a:t>
                      </a:r>
                      <a:r>
                        <a:rPr lang="ru-RU" b="0" dirty="0" smtClean="0">
                          <a:effectLst/>
                          <a:latin typeface="+mn-lt"/>
                        </a:rPr>
                        <a:t>?</a:t>
                      </a:r>
                      <a:endParaRPr lang="en-US" b="0" dirty="0" smtClean="0">
                        <a:effectLst/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b="0" dirty="0" smtClean="0">
                          <a:latin typeface="+mn-lt"/>
                        </a:rPr>
                        <a:t>Nust          </a:t>
                      </a:r>
                      <a:r>
                        <a:rPr lang="ru-RU" b="0" dirty="0" smtClean="0">
                          <a:latin typeface="+mn-lt"/>
                        </a:rPr>
                        <a:t> </a:t>
                      </a:r>
                      <a:r>
                        <a:rPr lang="sv-SE" b="0" dirty="0" smtClean="0">
                          <a:latin typeface="+mn-lt"/>
                        </a:rPr>
                        <a:t> krii niin</a:t>
                      </a:r>
                    </a:p>
                    <a:p>
                      <a:r>
                        <a:rPr lang="sv-SE" b="0" dirty="0" smtClean="0">
                          <a:latin typeface="+mn-lt"/>
                        </a:rPr>
                        <a:t>They.NOM kill they.ACC</a:t>
                      </a:r>
                    </a:p>
                    <a:p>
                      <a:r>
                        <a:rPr lang="ru-RU" b="0" dirty="0" smtClean="0">
                          <a:latin typeface="+mn-lt"/>
                        </a:rPr>
                        <a:t>Они убивают их</a:t>
                      </a:r>
                      <a:endParaRPr lang="ru-RU" b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32117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844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206478"/>
            <a:ext cx="10353762" cy="970450"/>
          </a:xfrm>
        </p:spPr>
        <p:txBody>
          <a:bodyPr/>
          <a:lstStyle/>
          <a:p>
            <a:r>
              <a:rPr lang="ru-RU" dirty="0" smtClean="0"/>
              <a:t>Тип ролевой кодировки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1577037"/>
            <a:ext cx="10353762" cy="4971247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 smtClean="0"/>
              <a:t>Grohiik</a:t>
            </a:r>
            <a:r>
              <a:rPr lang="en-US" dirty="0" smtClean="0"/>
              <a:t> </a:t>
            </a:r>
            <a:r>
              <a:rPr lang="en-US" dirty="0" err="1" smtClean="0"/>
              <a:t>ru</a:t>
            </a:r>
            <a:endParaRPr lang="en-US" dirty="0" smtClean="0"/>
          </a:p>
          <a:p>
            <a:r>
              <a:rPr lang="en-US" dirty="0" smtClean="0"/>
              <a:t>Wolf      </a:t>
            </a:r>
            <a:r>
              <a:rPr lang="en-US" dirty="0" smtClean="0"/>
              <a:t>run</a:t>
            </a:r>
            <a:endParaRPr lang="ru-RU" dirty="0" smtClean="0"/>
          </a:p>
          <a:p>
            <a:r>
              <a:rPr lang="ru-RU" dirty="0" smtClean="0"/>
              <a:t>Волк бежит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Dovah</a:t>
            </a:r>
            <a:r>
              <a:rPr lang="en-US" dirty="0" smtClean="0"/>
              <a:t>   </a:t>
            </a:r>
            <a:r>
              <a:rPr lang="en-US" dirty="0" err="1" smtClean="0"/>
              <a:t>qalos</a:t>
            </a:r>
            <a:r>
              <a:rPr lang="en-US" dirty="0" smtClean="0"/>
              <a:t> </a:t>
            </a:r>
            <a:r>
              <a:rPr lang="en-US" dirty="0" err="1" smtClean="0"/>
              <a:t>grohiik</a:t>
            </a:r>
            <a:endParaRPr lang="en-US" dirty="0" smtClean="0"/>
          </a:p>
          <a:p>
            <a:r>
              <a:rPr lang="en-US" dirty="0" smtClean="0"/>
              <a:t>Dragon touch </a:t>
            </a:r>
            <a:r>
              <a:rPr lang="en-US" dirty="0" smtClean="0"/>
              <a:t>wolf</a:t>
            </a:r>
            <a:endParaRPr lang="ru-RU" dirty="0" smtClean="0"/>
          </a:p>
          <a:p>
            <a:r>
              <a:rPr lang="ru-RU" dirty="0" smtClean="0"/>
              <a:t>Дракон касается волка</a:t>
            </a:r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Grohiik</a:t>
            </a:r>
            <a:r>
              <a:rPr lang="en-US" dirty="0" smtClean="0"/>
              <a:t> </a:t>
            </a:r>
            <a:r>
              <a:rPr lang="en-US" dirty="0" err="1" smtClean="0"/>
              <a:t>dir</a:t>
            </a:r>
            <a:endParaRPr lang="en-US" dirty="0" smtClean="0"/>
          </a:p>
          <a:p>
            <a:r>
              <a:rPr lang="en-US" dirty="0" smtClean="0"/>
              <a:t>Wolf      </a:t>
            </a:r>
            <a:r>
              <a:rPr lang="en-US" dirty="0" smtClean="0"/>
              <a:t>die</a:t>
            </a:r>
            <a:endParaRPr lang="ru-RU" dirty="0" smtClean="0"/>
          </a:p>
          <a:p>
            <a:r>
              <a:rPr lang="ru-RU" dirty="0" smtClean="0"/>
              <a:t>Волк умирает</a:t>
            </a:r>
            <a:endParaRPr lang="en-US" dirty="0" smtClean="0"/>
          </a:p>
          <a:p>
            <a:endParaRPr lang="en-US" dirty="0"/>
          </a:p>
          <a:p>
            <a:r>
              <a:rPr lang="sv-SE" dirty="0" smtClean="0"/>
              <a:t>Nust </a:t>
            </a:r>
            <a:r>
              <a:rPr lang="sv-SE" dirty="0" smtClean="0"/>
              <a:t>         </a:t>
            </a:r>
            <a:r>
              <a:rPr lang="ru-RU" dirty="0" smtClean="0"/>
              <a:t> </a:t>
            </a:r>
            <a:r>
              <a:rPr lang="sv-SE" dirty="0" smtClean="0"/>
              <a:t> krii </a:t>
            </a:r>
            <a:r>
              <a:rPr lang="sv-SE" dirty="0" smtClean="0"/>
              <a:t>niin</a:t>
            </a:r>
          </a:p>
          <a:p>
            <a:r>
              <a:rPr lang="sv-SE" dirty="0" smtClean="0"/>
              <a:t>They.NOM </a:t>
            </a:r>
            <a:r>
              <a:rPr lang="sv-SE" dirty="0" smtClean="0"/>
              <a:t>kill </a:t>
            </a:r>
            <a:r>
              <a:rPr lang="sv-SE" dirty="0" smtClean="0"/>
              <a:t>they.ACC</a:t>
            </a:r>
          </a:p>
          <a:p>
            <a:r>
              <a:rPr lang="ru-RU" dirty="0"/>
              <a:t>О</a:t>
            </a:r>
            <a:r>
              <a:rPr lang="ru-RU" dirty="0" smtClean="0"/>
              <a:t>ни убивают их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871476" y="1176928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 smtClean="0"/>
              <a:t>Аккузативный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0609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245807"/>
            <a:ext cx="10353762" cy="970450"/>
          </a:xfrm>
        </p:spPr>
        <p:txBody>
          <a:bodyPr/>
          <a:lstStyle/>
          <a:p>
            <a:r>
              <a:rPr lang="ru-RU" dirty="0" smtClean="0"/>
              <a:t>Способы выражения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4" y="1307691"/>
            <a:ext cx="10757095" cy="5299586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Qeth</a:t>
            </a:r>
            <a:r>
              <a:rPr lang="en-US" dirty="0" smtClean="0"/>
              <a:t> </a:t>
            </a:r>
            <a:r>
              <a:rPr lang="en-US" dirty="0" smtClean="0"/>
              <a:t>do </a:t>
            </a:r>
            <a:r>
              <a:rPr lang="en-US" dirty="0" err="1" smtClean="0"/>
              <a:t>gol</a:t>
            </a:r>
            <a:r>
              <a:rPr lang="en-US" dirty="0" smtClean="0"/>
              <a:t> – </a:t>
            </a:r>
            <a:r>
              <a:rPr lang="ru-RU" dirty="0" smtClean="0"/>
              <a:t>Камень земли             //Наиболее частая форма</a:t>
            </a:r>
          </a:p>
          <a:p>
            <a:r>
              <a:rPr lang="en-US" dirty="0" err="1"/>
              <a:t>Qethsegol</a:t>
            </a:r>
            <a:r>
              <a:rPr lang="en-US" dirty="0"/>
              <a:t> – </a:t>
            </a:r>
            <a:r>
              <a:rPr lang="ru-RU" dirty="0"/>
              <a:t>Стена Слов/мемориал //Обычно существует в виде самостоятельных </a:t>
            </a:r>
            <a:r>
              <a:rPr lang="ru-RU" dirty="0" smtClean="0"/>
              <a:t>слов</a:t>
            </a:r>
            <a:endParaRPr lang="ru-RU" dirty="0" smtClean="0"/>
          </a:p>
          <a:p>
            <a:r>
              <a:rPr lang="en-US" dirty="0" smtClean="0"/>
              <a:t>Rot-</a:t>
            </a:r>
            <a:r>
              <a:rPr lang="en-US" dirty="0" err="1" smtClean="0"/>
              <a:t>mulaag</a:t>
            </a:r>
            <a:r>
              <a:rPr lang="en-US" dirty="0" smtClean="0"/>
              <a:t> </a:t>
            </a:r>
            <a:r>
              <a:rPr lang="en-US" dirty="0" smtClean="0"/>
              <a:t>– </a:t>
            </a:r>
            <a:r>
              <a:rPr lang="ru-RU" dirty="0" smtClean="0"/>
              <a:t>Слово силы                 </a:t>
            </a:r>
            <a:r>
              <a:rPr lang="en-US" dirty="0" smtClean="0"/>
              <a:t>//</a:t>
            </a:r>
            <a:r>
              <a:rPr lang="ru-RU" dirty="0" smtClean="0"/>
              <a:t>Достаточно редко</a:t>
            </a:r>
            <a:endParaRPr lang="en-US" dirty="0" smtClean="0"/>
          </a:p>
          <a:p>
            <a:r>
              <a:rPr lang="sv-SE" dirty="0" smtClean="0">
                <a:effectLst/>
              </a:rPr>
              <a:t>zind-ro zaan – </a:t>
            </a:r>
            <a:r>
              <a:rPr lang="ru-RU" dirty="0" smtClean="0">
                <a:effectLst/>
              </a:rPr>
              <a:t>крик триумфа</a:t>
            </a:r>
            <a:r>
              <a:rPr lang="sv-SE" dirty="0" smtClean="0">
                <a:effectLst/>
              </a:rPr>
              <a:t>      </a:t>
            </a:r>
            <a:r>
              <a:rPr lang="ru-RU" dirty="0" smtClean="0">
                <a:effectLst/>
              </a:rPr>
              <a:t>  </a:t>
            </a:r>
            <a:r>
              <a:rPr lang="sv-SE" dirty="0" smtClean="0">
                <a:effectLst/>
              </a:rPr>
              <a:t> </a:t>
            </a:r>
            <a:r>
              <a:rPr lang="ru-RU" dirty="0" smtClean="0">
                <a:effectLst/>
              </a:rPr>
              <a:t>  </a:t>
            </a:r>
            <a:r>
              <a:rPr lang="sv-SE" dirty="0" smtClean="0">
                <a:effectLst/>
              </a:rPr>
              <a:t>//</a:t>
            </a:r>
            <a:r>
              <a:rPr lang="ru-RU" dirty="0">
                <a:effectLst/>
              </a:rPr>
              <a:t>В</a:t>
            </a:r>
            <a:r>
              <a:rPr lang="ru-RU" dirty="0" smtClean="0">
                <a:effectLst/>
              </a:rPr>
              <a:t>стречается только в песне </a:t>
            </a:r>
            <a:r>
              <a:rPr lang="en-US" dirty="0" err="1" smtClean="0">
                <a:effectLst/>
              </a:rPr>
              <a:t>Dragonborn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Thur-i</a:t>
            </a:r>
            <a:r>
              <a:rPr lang="en-US" dirty="0" smtClean="0"/>
              <a:t> – </a:t>
            </a:r>
            <a:r>
              <a:rPr lang="ru-RU" dirty="0" smtClean="0"/>
              <a:t>лорд-мой</a:t>
            </a:r>
            <a:endParaRPr lang="en-US" dirty="0" smtClean="0"/>
          </a:p>
          <a:p>
            <a:r>
              <a:rPr lang="en-US" dirty="0" err="1" smtClean="0"/>
              <a:t>Dii</a:t>
            </a:r>
            <a:r>
              <a:rPr lang="en-US" dirty="0" smtClean="0"/>
              <a:t> </a:t>
            </a:r>
            <a:r>
              <a:rPr lang="en-US" dirty="0" err="1" smtClean="0"/>
              <a:t>thur</a:t>
            </a:r>
            <a:r>
              <a:rPr lang="en-US" dirty="0" smtClean="0"/>
              <a:t> – </a:t>
            </a:r>
            <a:r>
              <a:rPr lang="ru-RU" dirty="0" smtClean="0"/>
              <a:t>мой лорд</a:t>
            </a:r>
            <a:endParaRPr lang="ru-RU" dirty="0" smtClean="0"/>
          </a:p>
          <a:p>
            <a:endParaRPr lang="ru-RU" dirty="0"/>
          </a:p>
          <a:p>
            <a:r>
              <a:rPr lang="en-US" dirty="0" err="1" smtClean="0"/>
              <a:t>Zu’u</a:t>
            </a:r>
            <a:r>
              <a:rPr lang="en-US" dirty="0" smtClean="0"/>
              <a:t> </a:t>
            </a:r>
            <a:r>
              <a:rPr lang="en-US" dirty="0" err="1" smtClean="0"/>
              <a:t>zok</a:t>
            </a:r>
            <a:r>
              <a:rPr lang="en-US" dirty="0" smtClean="0"/>
              <a:t>    </a:t>
            </a:r>
            <a:r>
              <a:rPr lang="en-US" dirty="0" err="1" smtClean="0"/>
              <a:t>mul</a:t>
            </a:r>
            <a:endParaRPr lang="en-US" dirty="0" smtClean="0"/>
          </a:p>
          <a:p>
            <a:r>
              <a:rPr lang="en-US" dirty="0" smtClean="0"/>
              <a:t>I        most </a:t>
            </a:r>
            <a:r>
              <a:rPr lang="ru-RU" dirty="0" smtClean="0"/>
              <a:t> </a:t>
            </a:r>
            <a:r>
              <a:rPr lang="en-US" dirty="0" smtClean="0"/>
              <a:t>strong </a:t>
            </a:r>
            <a:r>
              <a:rPr lang="en-US" dirty="0"/>
              <a:t>– </a:t>
            </a:r>
            <a:r>
              <a:rPr lang="ru-RU" dirty="0" smtClean="0"/>
              <a:t>Я самый сильный</a:t>
            </a:r>
            <a:endParaRPr lang="en-US" dirty="0" smtClean="0"/>
          </a:p>
          <a:p>
            <a:r>
              <a:rPr lang="en-US" dirty="0" smtClean="0"/>
              <a:t>I        more </a:t>
            </a:r>
            <a:r>
              <a:rPr lang="ru-RU" dirty="0"/>
              <a:t> </a:t>
            </a:r>
            <a:r>
              <a:rPr lang="en-US" dirty="0" smtClean="0"/>
              <a:t>strong </a:t>
            </a:r>
            <a:r>
              <a:rPr lang="en-US" dirty="0"/>
              <a:t>– </a:t>
            </a:r>
            <a:r>
              <a:rPr lang="ru-RU" dirty="0" smtClean="0"/>
              <a:t>Я сильнее</a:t>
            </a:r>
          </a:p>
          <a:p>
            <a:endParaRPr lang="ru-RU" dirty="0" smtClean="0"/>
          </a:p>
          <a:p>
            <a:r>
              <a:rPr lang="en-US" dirty="0" err="1" smtClean="0"/>
              <a:t>Wah</a:t>
            </a:r>
            <a:r>
              <a:rPr lang="en-US" dirty="0" smtClean="0"/>
              <a:t> </a:t>
            </a:r>
            <a:r>
              <a:rPr lang="en-US" dirty="0" err="1" smtClean="0"/>
              <a:t>krif</a:t>
            </a:r>
            <a:r>
              <a:rPr lang="en-US" dirty="0" smtClean="0"/>
              <a:t> – to fight - </a:t>
            </a:r>
            <a:r>
              <a:rPr lang="ru-RU" dirty="0" smtClean="0"/>
              <a:t>бороться</a:t>
            </a:r>
            <a:endParaRPr lang="en-US" dirty="0" smtClean="0"/>
          </a:p>
          <a:p>
            <a:r>
              <a:rPr lang="en-US" dirty="0" err="1" smtClean="0"/>
              <a:t>Kri</a:t>
            </a:r>
            <a:r>
              <a:rPr lang="en-US" dirty="0" err="1" smtClean="0"/>
              <a:t>fa</a:t>
            </a:r>
            <a:r>
              <a:rPr lang="en-US" dirty="0" smtClean="0"/>
              <a:t>       – fight-to </a:t>
            </a:r>
            <a:r>
              <a:rPr lang="ru-RU" dirty="0" smtClean="0"/>
              <a:t>- бороться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074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4" y="403123"/>
            <a:ext cx="10353762" cy="970450"/>
          </a:xfrm>
        </p:spPr>
        <p:txBody>
          <a:bodyPr/>
          <a:lstStyle/>
          <a:p>
            <a:r>
              <a:rPr lang="ru-RU" dirty="0" smtClean="0"/>
              <a:t>Артикли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22373" y="1732450"/>
            <a:ext cx="5545183" cy="3498312"/>
          </a:xfrm>
        </p:spPr>
        <p:txBody>
          <a:bodyPr/>
          <a:lstStyle/>
          <a:p>
            <a:r>
              <a:rPr lang="en-US" dirty="0" smtClean="0">
                <a:effectLst/>
              </a:rPr>
              <a:t>Fin </a:t>
            </a:r>
            <a:r>
              <a:rPr lang="en-US" dirty="0" err="1" smtClean="0">
                <a:effectLst/>
              </a:rPr>
              <a:t>miiraad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The door</a:t>
            </a:r>
          </a:p>
          <a:p>
            <a:pPr marL="36900" indent="0">
              <a:buNone/>
            </a:pPr>
            <a:endParaRPr lang="en-US" dirty="0" smtClean="0">
              <a:effectLst/>
            </a:endParaRPr>
          </a:p>
          <a:p>
            <a:r>
              <a:rPr lang="en-US" dirty="0" err="1" smtClean="0">
                <a:effectLst/>
              </a:rPr>
              <a:t>Faal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Skuld</a:t>
            </a:r>
            <a:r>
              <a:rPr lang="en-US" dirty="0" smtClean="0">
                <a:effectLst/>
              </a:rPr>
              <a:t> do Oblivion</a:t>
            </a:r>
            <a:endParaRPr lang="ru-RU" dirty="0" smtClean="0">
              <a:effectLst/>
            </a:endParaRPr>
          </a:p>
          <a:p>
            <a:r>
              <a:rPr lang="en-US" dirty="0" smtClean="0">
                <a:effectLst/>
              </a:rPr>
              <a:t>The  Gates of Oblivion</a:t>
            </a:r>
          </a:p>
          <a:p>
            <a:endParaRPr lang="en-US" dirty="0">
              <a:effectLst/>
            </a:endParaRPr>
          </a:p>
          <a:p>
            <a:r>
              <a:rPr lang="en-US" dirty="0" smtClean="0">
                <a:effectLst/>
              </a:rPr>
              <a:t>Aan </a:t>
            </a:r>
            <a:r>
              <a:rPr lang="en-US" dirty="0" err="1" smtClean="0">
                <a:effectLst/>
              </a:rPr>
              <a:t>zii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A     spirit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3402270"/>
              </p:ext>
            </p:extLst>
          </p:nvPr>
        </p:nvGraphicFramePr>
        <p:xfrm>
          <a:off x="1867524" y="1732449"/>
          <a:ext cx="2527496" cy="3498312"/>
        </p:xfrm>
        <a:graphic>
          <a:graphicData uri="http://schemas.openxmlformats.org/drawingml/2006/table">
            <a:tbl>
              <a:tblPr/>
              <a:tblGrid>
                <a:gridCol w="1544270">
                  <a:extLst>
                    <a:ext uri="{9D8B030D-6E8A-4147-A177-3AD203B41FA5}">
                      <a16:colId xmlns:a16="http://schemas.microsoft.com/office/drawing/2014/main" val="1447105109"/>
                    </a:ext>
                  </a:extLst>
                </a:gridCol>
                <a:gridCol w="983226">
                  <a:extLst>
                    <a:ext uri="{9D8B030D-6E8A-4147-A177-3AD203B41FA5}">
                      <a16:colId xmlns:a16="http://schemas.microsoft.com/office/drawing/2014/main" val="915954594"/>
                    </a:ext>
                  </a:extLst>
                </a:gridCol>
              </a:tblGrid>
              <a:tr h="1295671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ysClr val="windowText" lastClr="000000"/>
                          </a:solidFill>
                        </a:rPr>
                        <a:t>the (informal)</a:t>
                      </a:r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i="1" u="none" dirty="0">
                          <a:solidFill>
                            <a:sysClr val="windowText" lastClr="000000"/>
                          </a:solidFill>
                          <a:effectLst/>
                        </a:rPr>
                        <a:t>fin</a:t>
                      </a:r>
                      <a:endParaRPr lang="en-US" i="1" u="non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637907"/>
                  </a:ext>
                </a:extLst>
              </a:tr>
              <a:tr h="1295671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ysClr val="windowText" lastClr="000000"/>
                          </a:solidFill>
                        </a:rPr>
                        <a:t>the (formal)</a:t>
                      </a:r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i="1" u="none" dirty="0" err="1">
                          <a:solidFill>
                            <a:sysClr val="windowText" lastClr="000000"/>
                          </a:solidFill>
                          <a:effectLst/>
                        </a:rPr>
                        <a:t>faal</a:t>
                      </a:r>
                      <a:endParaRPr lang="en-US" i="1" u="non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1243925"/>
                  </a:ext>
                </a:extLst>
              </a:tr>
              <a:tr h="906970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ysClr val="windowText" lastClr="000000"/>
                          </a:solidFill>
                        </a:rPr>
                        <a:t>a / an</a:t>
                      </a:r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i="1" u="none" dirty="0">
                          <a:solidFill>
                            <a:sysClr val="windowText" lastClr="000000"/>
                          </a:solidFill>
                          <a:effectLst/>
                        </a:rPr>
                        <a:t>aan</a:t>
                      </a:r>
                      <a:endParaRPr lang="en-US" i="1" u="non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82341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004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1327137"/>
              </p:ext>
            </p:extLst>
          </p:nvPr>
        </p:nvGraphicFramePr>
        <p:xfrm>
          <a:off x="943292" y="1826758"/>
          <a:ext cx="4513612" cy="4059237"/>
        </p:xfrm>
        <a:graphic>
          <a:graphicData uri="http://schemas.openxmlformats.org/drawingml/2006/table">
            <a:tbl>
              <a:tblPr/>
              <a:tblGrid>
                <a:gridCol w="1763518">
                  <a:extLst>
                    <a:ext uri="{9D8B030D-6E8A-4147-A177-3AD203B41FA5}">
                      <a16:colId xmlns:a16="http://schemas.microsoft.com/office/drawing/2014/main" val="1353182956"/>
                    </a:ext>
                  </a:extLst>
                </a:gridCol>
                <a:gridCol w="1175680">
                  <a:extLst>
                    <a:ext uri="{9D8B030D-6E8A-4147-A177-3AD203B41FA5}">
                      <a16:colId xmlns:a16="http://schemas.microsoft.com/office/drawing/2014/main" val="1730009624"/>
                    </a:ext>
                  </a:extLst>
                </a:gridCol>
                <a:gridCol w="1574414">
                  <a:extLst>
                    <a:ext uri="{9D8B030D-6E8A-4147-A177-3AD203B41FA5}">
                      <a16:colId xmlns:a16="http://schemas.microsoft.com/office/drawing/2014/main" val="3559949274"/>
                    </a:ext>
                  </a:extLst>
                </a:gridCol>
              </a:tblGrid>
              <a:tr h="498866">
                <a:tc>
                  <a:txBody>
                    <a:bodyPr/>
                    <a:lstStyle/>
                    <a:p>
                      <a:r>
                        <a:rPr lang="en-US" sz="1500" i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Tense</a:t>
                      </a:r>
                      <a:endParaRPr lang="en-US" sz="150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74519" marR="74519" marT="25875" marB="258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i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English</a:t>
                      </a:r>
                      <a:endParaRPr lang="en-US" sz="150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74519" marR="206998" marT="25875" marB="258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i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Dragon</a:t>
                      </a:r>
                      <a:endParaRPr lang="en-US" sz="150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74519" marR="74519" marT="25875" marB="258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4616996"/>
                  </a:ext>
                </a:extLst>
              </a:tr>
              <a:tr h="498866">
                <a:tc>
                  <a:txBody>
                    <a:bodyPr/>
                    <a:lstStyle/>
                    <a:p>
                      <a:r>
                        <a:rPr lang="en-US" sz="1500" b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Simple Present</a:t>
                      </a:r>
                      <a:endParaRPr lang="en-US" sz="150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74519" marR="74519" marT="25875" marB="258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I fly</a:t>
                      </a:r>
                    </a:p>
                  </a:txBody>
                  <a:tcPr marL="74519" marR="74519" marT="25875" marB="258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i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Zu'u bo</a:t>
                      </a:r>
                      <a:endParaRPr lang="en-US" sz="150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74519" marR="74519" marT="25875" marB="258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0557718"/>
                  </a:ext>
                </a:extLst>
              </a:tr>
              <a:tr h="722424">
                <a:tc>
                  <a:txBody>
                    <a:bodyPr/>
                    <a:lstStyle/>
                    <a:p>
                      <a:r>
                        <a:rPr lang="en-US" sz="1500" b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Simple Past</a:t>
                      </a:r>
                      <a:endParaRPr lang="en-US" sz="150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74519" marR="74519" marT="25875" marB="258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I flew</a:t>
                      </a:r>
                    </a:p>
                  </a:txBody>
                  <a:tcPr marL="74519" marR="74519" marT="25875" marB="258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500" i="1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Zu'u bo</a:t>
                      </a:r>
                      <a:br>
                        <a:rPr lang="pl-PL" sz="1500" i="1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</a:br>
                      <a:r>
                        <a:rPr lang="pl-PL" sz="1500" i="1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Zu'u drey bo</a:t>
                      </a:r>
                      <a:endParaRPr lang="pl-PL" sz="15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74519" marR="74519" marT="25875" marB="258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4692518"/>
                  </a:ext>
                </a:extLst>
              </a:tr>
              <a:tr h="1393099">
                <a:tc>
                  <a:txBody>
                    <a:bodyPr/>
                    <a:lstStyle/>
                    <a:p>
                      <a:r>
                        <a:rPr lang="en-US" sz="1500" b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Present Perfect</a:t>
                      </a:r>
                      <a:endParaRPr lang="en-US" sz="150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74519" marR="74519" marT="25875" marB="258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I have flown</a:t>
                      </a:r>
                    </a:p>
                  </a:txBody>
                  <a:tcPr marL="74519" marR="74519" marT="25875" marB="258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i="1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Zu'u</a:t>
                      </a:r>
                      <a:r>
                        <a:rPr lang="en-US" sz="1500" i="1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 lost </a:t>
                      </a:r>
                      <a:r>
                        <a:rPr lang="en-US" sz="1500" i="1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bo</a:t>
                      </a:r>
                      <a:r>
                        <a:rPr lang="en-US" sz="1500" i="1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/>
                      </a:r>
                      <a:br>
                        <a:rPr lang="en-US" sz="1500" i="1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</a:br>
                      <a:r>
                        <a:rPr lang="en-US" sz="1500" i="1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Zu'u</a:t>
                      </a:r>
                      <a:r>
                        <a:rPr lang="en-US" sz="1500" i="1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 </a:t>
                      </a:r>
                      <a:r>
                        <a:rPr lang="en-US" sz="1500" i="1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boaan</a:t>
                      </a:r>
                      <a:r>
                        <a:rPr lang="en-US" sz="1500" i="1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/>
                      </a:r>
                      <a:br>
                        <a:rPr lang="en-US" sz="1500" i="1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</a:br>
                      <a:r>
                        <a:rPr lang="en-US" sz="1500" i="1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Zu'u</a:t>
                      </a:r>
                      <a:r>
                        <a:rPr lang="en-US" sz="1500" i="1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 lost </a:t>
                      </a:r>
                      <a:r>
                        <a:rPr lang="en-US" sz="1500" i="1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boaan</a:t>
                      </a:r>
                      <a:endParaRPr lang="en-US" sz="15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74519" marR="74519" marT="25875" marB="258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2588636"/>
                  </a:ext>
                </a:extLst>
              </a:tr>
              <a:tr h="945982">
                <a:tc>
                  <a:txBody>
                    <a:bodyPr/>
                    <a:lstStyle/>
                    <a:p>
                      <a:r>
                        <a:rPr lang="en-US" sz="1500" b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Simple Future</a:t>
                      </a:r>
                      <a:endParaRPr lang="en-US" sz="150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74519" marR="74519" marT="25875" marB="258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I will fly</a:t>
                      </a:r>
                    </a:p>
                  </a:txBody>
                  <a:tcPr marL="74519" marR="74519" marT="25875" marB="258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500" i="1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Zu'u fen bo</a:t>
                      </a:r>
                      <a:br>
                        <a:rPr lang="sv-SE" sz="1500" i="1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</a:br>
                      <a:r>
                        <a:rPr lang="sv-SE" sz="1500" i="1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Zu'u fent bo</a:t>
                      </a:r>
                      <a:endParaRPr lang="sv-SE" sz="15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74519" marR="74519" marT="25875" marB="258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672670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8949616"/>
              </p:ext>
            </p:extLst>
          </p:nvPr>
        </p:nvGraphicFramePr>
        <p:xfrm>
          <a:off x="6400798" y="1826758"/>
          <a:ext cx="5073237" cy="4060455"/>
        </p:xfrm>
        <a:graphic>
          <a:graphicData uri="http://schemas.openxmlformats.org/drawingml/2006/table">
            <a:tbl>
              <a:tblPr/>
              <a:tblGrid>
                <a:gridCol w="735036">
                  <a:extLst>
                    <a:ext uri="{9D8B030D-6E8A-4147-A177-3AD203B41FA5}">
                      <a16:colId xmlns:a16="http://schemas.microsoft.com/office/drawing/2014/main" val="3568720072"/>
                    </a:ext>
                  </a:extLst>
                </a:gridCol>
                <a:gridCol w="1064269">
                  <a:extLst>
                    <a:ext uri="{9D8B030D-6E8A-4147-A177-3AD203B41FA5}">
                      <a16:colId xmlns:a16="http://schemas.microsoft.com/office/drawing/2014/main" val="4152993663"/>
                    </a:ext>
                  </a:extLst>
                </a:gridCol>
                <a:gridCol w="934065">
                  <a:extLst>
                    <a:ext uri="{9D8B030D-6E8A-4147-A177-3AD203B41FA5}">
                      <a16:colId xmlns:a16="http://schemas.microsoft.com/office/drawing/2014/main" val="2299280400"/>
                    </a:ext>
                  </a:extLst>
                </a:gridCol>
                <a:gridCol w="1170038">
                  <a:extLst>
                    <a:ext uri="{9D8B030D-6E8A-4147-A177-3AD203B41FA5}">
                      <a16:colId xmlns:a16="http://schemas.microsoft.com/office/drawing/2014/main" val="393132523"/>
                    </a:ext>
                  </a:extLst>
                </a:gridCol>
                <a:gridCol w="1169829">
                  <a:extLst>
                    <a:ext uri="{9D8B030D-6E8A-4147-A177-3AD203B41FA5}">
                      <a16:colId xmlns:a16="http://schemas.microsoft.com/office/drawing/2014/main" val="2365435913"/>
                    </a:ext>
                  </a:extLst>
                </a:gridCol>
              </a:tblGrid>
              <a:tr h="734789">
                <a:tc>
                  <a:txBody>
                    <a:bodyPr/>
                    <a:lstStyle/>
                    <a:p>
                      <a:endParaRPr lang="en-US" sz="150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i="1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Nominative</a:t>
                      </a:r>
                      <a:endParaRPr lang="en-US" sz="150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i="1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Accusative</a:t>
                      </a:r>
                      <a:endParaRPr lang="en-US" sz="150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i="1">
                          <a:solidFill>
                            <a:sysClr val="windowText" lastClr="000000"/>
                          </a:solidFill>
                          <a:effectLst/>
                        </a:rPr>
                        <a:t>Possessive</a:t>
                      </a:r>
                      <a:endParaRPr lang="en-US" sz="150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i="1">
                          <a:solidFill>
                            <a:sysClr val="windowText" lastClr="000000"/>
                          </a:solidFill>
                          <a:effectLst/>
                        </a:rPr>
                        <a:t>Reflexive</a:t>
                      </a:r>
                      <a:endParaRPr lang="en-US" sz="150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9184159"/>
                  </a:ext>
                </a:extLst>
              </a:tr>
              <a:tr h="507405"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I</a:t>
                      </a:r>
                      <a:endParaRPr lang="en-US" sz="150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err="1">
                          <a:solidFill>
                            <a:sysClr val="windowText" lastClr="000000"/>
                          </a:solidFill>
                          <a:effectLst/>
                        </a:rPr>
                        <a:t>zu'u</a:t>
                      </a:r>
                      <a:endParaRPr lang="en-US" sz="150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err="1">
                          <a:solidFill>
                            <a:sysClr val="windowText" lastClr="000000"/>
                          </a:solidFill>
                          <a:effectLst/>
                        </a:rPr>
                        <a:t>zu'u</a:t>
                      </a:r>
                      <a:endParaRPr lang="en-US" sz="150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ysClr val="windowText" lastClr="000000"/>
                          </a:solidFill>
                          <a:effectLst/>
                        </a:rPr>
                        <a:t>dii</a:t>
                      </a: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err="1">
                          <a:solidFill>
                            <a:sysClr val="windowText" lastClr="000000"/>
                          </a:solidFill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zu'u</a:t>
                      </a:r>
                      <a:endParaRPr lang="en-US" sz="1500" dirty="0">
                        <a:solidFill>
                          <a:sysClr val="windowText" lastClr="000000"/>
                        </a:solidFill>
                        <a:effectLst>
                          <a:glow rad="1397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38679"/>
                  </a:ext>
                </a:extLst>
              </a:tr>
              <a:tr h="507405"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You</a:t>
                      </a:r>
                      <a:endParaRPr lang="en-US" sz="150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ysClr val="windowText" lastClr="000000"/>
                          </a:solidFill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hi</a:t>
                      </a: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ysClr val="windowText" lastClr="000000"/>
                          </a:solidFill>
                          <a:effectLst/>
                        </a:rPr>
                        <a:t>hi</a:t>
                      </a: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>
                          <a:solidFill>
                            <a:sysClr val="windowText" lastClr="000000"/>
                          </a:solidFill>
                          <a:effectLst/>
                        </a:rPr>
                        <a:t>hin/him</a:t>
                      </a: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solidFill>
                            <a:sysClr val="windowText" lastClr="000000"/>
                          </a:solidFill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hi</a:t>
                      </a:r>
                      <a:endParaRPr lang="en-US" sz="1500" dirty="0">
                        <a:solidFill>
                          <a:sysClr val="windowText" lastClr="000000"/>
                        </a:solidFill>
                        <a:effectLst>
                          <a:glow rad="1397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212479"/>
                  </a:ext>
                </a:extLst>
              </a:tr>
              <a:tr h="507405"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He</a:t>
                      </a:r>
                      <a:endParaRPr lang="en-US" sz="150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>
                          <a:solidFill>
                            <a:sysClr val="windowText" lastClr="000000"/>
                          </a:solidFill>
                          <a:effectLst/>
                        </a:rPr>
                        <a:t>rok</a:t>
                      </a: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err="1" smtClean="0">
                          <a:solidFill>
                            <a:sysClr val="windowText" lastClr="000000"/>
                          </a:solidFill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rok</a:t>
                      </a:r>
                      <a:endParaRPr lang="en-US" sz="1500" dirty="0">
                        <a:solidFill>
                          <a:sysClr val="windowText" lastClr="000000"/>
                        </a:solidFill>
                        <a:effectLst>
                          <a:glow rad="1397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>
                          <a:solidFill>
                            <a:sysClr val="windowText" lastClr="000000"/>
                          </a:solidFill>
                          <a:effectLst/>
                        </a:rPr>
                        <a:t>ok</a:t>
                      </a: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err="1">
                          <a:solidFill>
                            <a:sysClr val="windowText" lastClr="000000"/>
                          </a:solidFill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rok</a:t>
                      </a:r>
                      <a:endParaRPr lang="en-US" sz="1500" dirty="0">
                        <a:solidFill>
                          <a:sysClr val="windowText" lastClr="000000"/>
                        </a:solidFill>
                        <a:effectLst>
                          <a:glow rad="1397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2787460"/>
                  </a:ext>
                </a:extLst>
              </a:tr>
              <a:tr h="507405"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She</a:t>
                      </a:r>
                      <a:endParaRPr lang="en-US" sz="150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>
                          <a:solidFill>
                            <a:sysClr val="windowText" lastClr="000000"/>
                          </a:solidFill>
                          <a:effectLst/>
                        </a:rPr>
                        <a:t>rek</a:t>
                      </a: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err="1">
                          <a:solidFill>
                            <a:sysClr val="windowText" lastClr="000000"/>
                          </a:solidFill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rek</a:t>
                      </a:r>
                      <a:endParaRPr lang="en-US" sz="1500" dirty="0">
                        <a:solidFill>
                          <a:sysClr val="windowText" lastClr="000000"/>
                        </a:solidFill>
                        <a:effectLst>
                          <a:glow rad="1397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>
                          <a:solidFill>
                            <a:sysClr val="windowText" lastClr="000000"/>
                          </a:solidFill>
                          <a:effectLst/>
                        </a:rPr>
                        <a:t>ek</a:t>
                      </a: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err="1">
                          <a:solidFill>
                            <a:sysClr val="windowText" lastClr="000000"/>
                          </a:solidFill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rek</a:t>
                      </a:r>
                      <a:endParaRPr lang="en-US" sz="1500" dirty="0">
                        <a:solidFill>
                          <a:sysClr val="windowText" lastClr="000000"/>
                        </a:solidFill>
                        <a:effectLst>
                          <a:glow rad="1397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3867768"/>
                  </a:ext>
                </a:extLst>
              </a:tr>
              <a:tr h="280020"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It</a:t>
                      </a:r>
                      <a:endParaRPr lang="en-US" sz="150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>
                          <a:solidFill>
                            <a:sysClr val="windowText" lastClr="000000"/>
                          </a:solidFill>
                          <a:effectLst/>
                        </a:rPr>
                        <a:t>nii</a:t>
                      </a: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>
                          <a:solidFill>
                            <a:sysClr val="windowText" lastClr="000000"/>
                          </a:solidFill>
                          <a:effectLst/>
                        </a:rPr>
                        <a:t>nii</a:t>
                      </a: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50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>
                          <a:solidFill>
                            <a:sysClr val="windowText" lastClr="000000"/>
                          </a:solidFill>
                          <a:effectLst/>
                        </a:rPr>
                        <a:t>nimaar</a:t>
                      </a: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416289"/>
                  </a:ext>
                </a:extLst>
              </a:tr>
              <a:tr h="507405"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They</a:t>
                      </a:r>
                      <a:endParaRPr lang="en-US" sz="150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>
                          <a:solidFill>
                            <a:sysClr val="windowText" lastClr="000000"/>
                          </a:solidFill>
                          <a:effectLst/>
                        </a:rPr>
                        <a:t>nust</a:t>
                      </a: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>
                          <a:solidFill>
                            <a:sysClr val="windowText" lastClr="000000"/>
                          </a:solidFill>
                          <a:effectLst/>
                        </a:rPr>
                        <a:t>niin</a:t>
                      </a: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50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err="1">
                          <a:solidFill>
                            <a:sysClr val="windowText" lastClr="000000"/>
                          </a:solidFill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niin</a:t>
                      </a:r>
                      <a:endParaRPr lang="en-US" sz="1500" dirty="0">
                        <a:solidFill>
                          <a:sysClr val="windowText" lastClr="000000"/>
                        </a:solidFill>
                        <a:effectLst>
                          <a:glow rad="1397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726479"/>
                  </a:ext>
                </a:extLst>
              </a:tr>
              <a:tr h="507405"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We</a:t>
                      </a:r>
                      <a:endParaRPr lang="en-US" sz="150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>
                          <a:solidFill>
                            <a:sysClr val="windowText" lastClr="000000"/>
                          </a:solidFill>
                          <a:effectLst/>
                        </a:rPr>
                        <a:t>mu</a:t>
                      </a: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ysClr val="windowText" lastClr="000000"/>
                          </a:solidFill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mu</a:t>
                      </a: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>
                          <a:solidFill>
                            <a:sysClr val="windowText" lastClr="000000"/>
                          </a:solidFill>
                          <a:effectLst/>
                        </a:rPr>
                        <a:t>un</a:t>
                      </a: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ysClr val="windowText" lastClr="000000"/>
                          </a:solidFill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mu</a:t>
                      </a:r>
                    </a:p>
                  </a:txBody>
                  <a:tcPr marL="75795" marR="75795" marT="26318" marB="26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9795669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676098" y="625007"/>
            <a:ext cx="304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Времена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56943" y="625007"/>
            <a:ext cx="37609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Местоимения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2569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275303"/>
            <a:ext cx="10353762" cy="970450"/>
          </a:xfrm>
        </p:spPr>
        <p:txBody>
          <a:bodyPr/>
          <a:lstStyle/>
          <a:p>
            <a:r>
              <a:rPr lang="ru-RU" dirty="0" smtClean="0"/>
              <a:t>Источники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1245753"/>
            <a:ext cx="10353762" cy="5410686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hlinkClick r:id="rId2"/>
              </a:rPr>
              <a:t>https://www.thuum.org/learn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- </a:t>
            </a:r>
            <a:r>
              <a:rPr lang="ru-RU" dirty="0" smtClean="0"/>
              <a:t>учебник на английском</a:t>
            </a:r>
            <a:endParaRPr lang="en-US" dirty="0" smtClean="0"/>
          </a:p>
          <a:p>
            <a:r>
              <a:rPr lang="en-US" dirty="0">
                <a:hlinkClick r:id="rId3"/>
              </a:rPr>
              <a:t>https://elderscrolls.net/skyrim/words</a:t>
            </a:r>
            <a:r>
              <a:rPr lang="en-US" dirty="0" smtClean="0">
                <a:hlinkClick r:id="rId3"/>
              </a:rPr>
              <a:t>/</a:t>
            </a:r>
            <a:r>
              <a:rPr lang="ru-RU" dirty="0" smtClean="0"/>
              <a:t> - все Стены Слов</a:t>
            </a:r>
            <a:endParaRPr lang="en-US" dirty="0" smtClean="0"/>
          </a:p>
          <a:p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www.diablo1.ru/skyrim-dragonshouts/grammar-contents.php</a:t>
            </a:r>
            <a:r>
              <a:rPr lang="ru-RU" dirty="0" smtClean="0"/>
              <a:t> - перевод учебника</a:t>
            </a:r>
          </a:p>
          <a:p>
            <a:r>
              <a:rPr lang="en-US" dirty="0">
                <a:hlinkClick r:id="rId5"/>
              </a:rPr>
              <a:t>http://www.diablo1.ru/skyrim-dragonshouts</a:t>
            </a:r>
            <a:r>
              <a:rPr lang="en-US" dirty="0" smtClean="0">
                <a:hlinkClick r:id="rId5"/>
              </a:rPr>
              <a:t>/</a:t>
            </a:r>
            <a:r>
              <a:rPr lang="ru-RU" dirty="0" smtClean="0"/>
              <a:t> - словарь</a:t>
            </a:r>
          </a:p>
          <a:p>
            <a:r>
              <a:rPr lang="en-US" dirty="0">
                <a:hlinkClick r:id="rId6"/>
              </a:rPr>
              <a:t>https://</a:t>
            </a:r>
            <a:r>
              <a:rPr lang="en-US" dirty="0" smtClean="0">
                <a:hlinkClick r:id="rId6"/>
              </a:rPr>
              <a:t>lyricstranslate.com/ru/dragonborn-skyrim-theme-dragonborn-skyrim-theme.html</a:t>
            </a:r>
            <a:r>
              <a:rPr lang="ru-RU" dirty="0" smtClean="0"/>
              <a:t> - заглавная песня </a:t>
            </a:r>
            <a:r>
              <a:rPr lang="en-US" dirty="0" err="1" smtClean="0"/>
              <a:t>Dragonborn</a:t>
            </a:r>
            <a:endParaRPr lang="sv-SE" dirty="0" smtClean="0"/>
          </a:p>
          <a:p>
            <a:r>
              <a:rPr lang="en-US" dirty="0">
                <a:hlinkClick r:id="rId7"/>
              </a:rPr>
              <a:t>https://</a:t>
            </a:r>
            <a:r>
              <a:rPr lang="en-US" dirty="0" smtClean="0">
                <a:hlinkClick r:id="rId7"/>
              </a:rPr>
              <a:t>www.youtube.com/channel/UCSxRn0UYDqdTZXBkaoe8Zbg</a:t>
            </a:r>
            <a:r>
              <a:rPr lang="en-US" dirty="0" smtClean="0"/>
              <a:t> </a:t>
            </a:r>
            <a:r>
              <a:rPr lang="ru-RU" dirty="0" smtClean="0"/>
              <a:t>– канал в </a:t>
            </a:r>
            <a:r>
              <a:rPr lang="en-US" dirty="0" smtClean="0"/>
              <a:t>YouTube</a:t>
            </a:r>
            <a:r>
              <a:rPr lang="ru-RU" dirty="0" smtClean="0"/>
              <a:t>, где можно найти все фразы драконов в транслитерации и с переводом на русский (перевод художественный</a:t>
            </a:r>
            <a:r>
              <a:rPr lang="ru-RU" dirty="0" smtClean="0"/>
              <a:t>)</a:t>
            </a:r>
            <a:endParaRPr lang="ru-RU" dirty="0" smtClean="0"/>
          </a:p>
          <a:p>
            <a:r>
              <a:rPr lang="en-US" dirty="0">
                <a:hlinkClick r:id="rId8"/>
              </a:rPr>
              <a:t>https://</a:t>
            </a:r>
            <a:r>
              <a:rPr lang="en-US" dirty="0" smtClean="0">
                <a:hlinkClick r:id="rId8"/>
              </a:rPr>
              <a:t>www.thuum.org/library.php</a:t>
            </a:r>
            <a:r>
              <a:rPr lang="ru-RU" dirty="0" smtClean="0"/>
              <a:t> - не успела посмотреть, но тут творчество фанатов, например стихи на драконьем </a:t>
            </a:r>
            <a:r>
              <a:rPr lang="ru-RU" dirty="0" smtClean="0"/>
              <a:t>языке</a:t>
            </a:r>
          </a:p>
          <a:p>
            <a:r>
              <a:rPr lang="en-US" dirty="0">
                <a:effectLst/>
                <a:hlinkClick r:id="rId9"/>
              </a:rPr>
              <a:t>https://</a:t>
            </a:r>
            <a:r>
              <a:rPr lang="en-US" dirty="0" smtClean="0">
                <a:effectLst/>
                <a:hlinkClick r:id="rId9"/>
              </a:rPr>
              <a:t>elderscrolls.bethesda.net/ru/article/1rL4bCScN6RYXaXQb4ownj/how-bethesda-game-studios-made-skyrims-dragon-language</a:t>
            </a:r>
            <a:r>
              <a:rPr lang="ru-RU" dirty="0" smtClean="0">
                <a:effectLst/>
              </a:rPr>
              <a:t> - статья с цитатами Эмиля </a:t>
            </a:r>
            <a:r>
              <a:rPr lang="ru-RU" dirty="0" err="1" smtClean="0">
                <a:effectLst/>
              </a:rPr>
              <a:t>Пальяруло</a:t>
            </a:r>
            <a:endParaRPr lang="ru-RU" dirty="0" smtClean="0">
              <a:effectLst/>
            </a:endParaRPr>
          </a:p>
          <a:p>
            <a:r>
              <a:rPr lang="en-US" dirty="0">
                <a:hlinkClick r:id="rId10"/>
              </a:rPr>
              <a:t>https://</a:t>
            </a:r>
            <a:r>
              <a:rPr lang="en-US" dirty="0" smtClean="0">
                <a:hlinkClick r:id="rId10"/>
              </a:rPr>
              <a:t>twitter.com/dezinuh</a:t>
            </a:r>
            <a:r>
              <a:rPr lang="ru-RU" dirty="0" smtClean="0"/>
              <a:t> - </a:t>
            </a:r>
            <a:r>
              <a:rPr lang="ru-RU" dirty="0" err="1" smtClean="0"/>
              <a:t>твиттер</a:t>
            </a:r>
            <a:r>
              <a:rPr lang="ru-RU" dirty="0" smtClean="0"/>
              <a:t> </a:t>
            </a:r>
            <a:r>
              <a:rPr lang="ru-RU" dirty="0" err="1" smtClean="0"/>
              <a:t>Пальяруло</a:t>
            </a:r>
            <a:endParaRPr lang="ru-RU" dirty="0" smtClean="0"/>
          </a:p>
          <a:p>
            <a:r>
              <a:rPr lang="en-US" dirty="0">
                <a:hlinkClick r:id="rId11"/>
              </a:rPr>
              <a:t>https://</a:t>
            </a:r>
            <a:r>
              <a:rPr lang="en-US" dirty="0" smtClean="0">
                <a:hlinkClick r:id="rId11"/>
              </a:rPr>
              <a:t>www.youtube.com/watch?v=2la4O0ONQOs</a:t>
            </a:r>
            <a:r>
              <a:rPr lang="ru-RU" dirty="0" smtClean="0"/>
              <a:t> – хронология мира </a:t>
            </a:r>
            <a:r>
              <a:rPr lang="en-US" dirty="0" smtClean="0"/>
              <a:t>The Elders Scrolls</a:t>
            </a:r>
            <a:endParaRPr lang="ru-RU" dirty="0" smtClean="0"/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756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ланец">
  <a:themeElements>
    <a:clrScheme name="Сланец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Сланец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анец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TM04033929[[fn=Сланец]]</Template>
  <TotalTime>5917</TotalTime>
  <Words>997</Words>
  <Application>Microsoft Office PowerPoint</Application>
  <PresentationFormat>Широкоэкранный</PresentationFormat>
  <Paragraphs>202</Paragraphs>
  <Slides>15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Calisto MT</vt:lpstr>
      <vt:lpstr>Trebuchet MS</vt:lpstr>
      <vt:lpstr>Wingdings 2</vt:lpstr>
      <vt:lpstr>Сланец</vt:lpstr>
      <vt:lpstr>Язык драконов</vt:lpstr>
      <vt:lpstr>История</vt:lpstr>
      <vt:lpstr>Карты</vt:lpstr>
      <vt:lpstr>Эмиль Пальяруло</vt:lpstr>
      <vt:lpstr>Социолингвистические черты</vt:lpstr>
      <vt:lpstr>Письменность и фонетика</vt:lpstr>
      <vt:lpstr>Особенности</vt:lpstr>
      <vt:lpstr>Тип выражения грамматических значений</vt:lpstr>
      <vt:lpstr>Характер границы</vt:lpstr>
      <vt:lpstr>Тип маркирования</vt:lpstr>
      <vt:lpstr>Тип ролевой кодировки</vt:lpstr>
      <vt:lpstr>Способы выражения</vt:lpstr>
      <vt:lpstr>Артикли</vt:lpstr>
      <vt:lpstr>Презентация PowerPoint</vt:lpstr>
      <vt:lpstr>Источники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Язык драконов</dc:title>
  <dc:creator>Алена Заруднева</dc:creator>
  <cp:lastModifiedBy>Алена Заруднева</cp:lastModifiedBy>
  <cp:revision>159</cp:revision>
  <dcterms:created xsi:type="dcterms:W3CDTF">2021-12-13T16:58:17Z</dcterms:created>
  <dcterms:modified xsi:type="dcterms:W3CDTF">2021-12-22T12:32:51Z</dcterms:modified>
</cp:coreProperties>
</file>