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6" r:id="rId6"/>
    <p:sldId id="268" r:id="rId7"/>
    <p:sldId id="270" r:id="rId8"/>
    <p:sldId id="272" r:id="rId9"/>
    <p:sldId id="261" r:id="rId10"/>
    <p:sldId id="262" r:id="rId11"/>
    <p:sldId id="263" r:id="rId12"/>
    <p:sldId id="264" r:id="rId13"/>
    <p:sldId id="265" r:id="rId14"/>
    <p:sldId id="271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1E2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A6B14A-3A6A-4B1B-ACDD-CF45E80E06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F9BD98-F24D-4FBD-BFB3-66D7FCF53678}"/>
              </a:ext>
            </a:extLst>
          </p:cNvPr>
          <p:cNvSpPr/>
          <p:nvPr userDrawn="1"/>
        </p:nvSpPr>
        <p:spPr>
          <a:xfrm>
            <a:off x="318654" y="297872"/>
            <a:ext cx="8506691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0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2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9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2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5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6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7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0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272F1E-F6AE-4C8E-AC1B-71B654738C6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7D9C8-5358-4BDF-B852-494E78587DA2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F9FB4-53EF-452E-BF14-E9704E008A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43866C8-1829-4E6D-806C-96FF29DDDC00}"/>
              </a:ext>
            </a:extLst>
          </p:cNvPr>
          <p:cNvSpPr/>
          <p:nvPr userDrawn="1"/>
        </p:nvSpPr>
        <p:spPr>
          <a:xfrm>
            <a:off x="318654" y="297872"/>
            <a:ext cx="8506691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6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books.org/wiki/&#1063;&#1091;&#1074;&#1072;&#1096;&#1089;&#1082;&#1080;&#1081;_&#1103;&#1079;&#1099;&#1082;" TargetMode="External"/><Relationship Id="rId2" Type="http://schemas.openxmlformats.org/officeDocument/2006/relationships/hyperlink" Target="https://russian_chuvash.academic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corpus.chv.s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9DC90-6429-45C5-8D8D-CF977A36E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891" y="-470515"/>
            <a:ext cx="7772400" cy="2387600"/>
          </a:xfrm>
        </p:spPr>
        <p:txBody>
          <a:bodyPr>
            <a:normAutofit/>
          </a:bodyPr>
          <a:lstStyle/>
          <a:p>
            <a:pPr algn="r"/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Чувашский язык</a:t>
            </a:r>
            <a:b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400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чӑваш</a:t>
            </a:r>
            <a:r>
              <a:rPr lang="ru-RU" sz="4400" b="0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чӗлхи</a:t>
            </a:r>
            <a:r>
              <a:rPr lang="ru-RU" sz="4400" b="0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B6A273-F863-436E-99A0-527B58B3F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8468" y="2112393"/>
            <a:ext cx="3568823" cy="1163013"/>
          </a:xfrm>
          <a:solidFill>
            <a:srgbClr val="EAE1E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Манина Мария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ОТиПЛ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МГУ, 2 курс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39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CBAD4AB-9CC9-4B73-BC25-7C9DB8C11E39}"/>
              </a:ext>
            </a:extLst>
          </p:cNvPr>
          <p:cNvSpPr txBox="1"/>
          <p:nvPr/>
        </p:nvSpPr>
        <p:spPr>
          <a:xfrm>
            <a:off x="612560" y="2649154"/>
            <a:ext cx="7449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Дыбо: распад пратюркского, отделение булгарской группы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(-0е гг. до н.э.)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88175-92C5-40D1-B402-31A7CFB17422}"/>
              </a:ext>
            </a:extLst>
          </p:cNvPr>
          <p:cNvSpPr txBox="1"/>
          <p:nvPr/>
        </p:nvSpPr>
        <p:spPr>
          <a:xfrm>
            <a:off x="612560" y="1118586"/>
            <a:ext cx="6626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Евразии –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«Алтайские» языки - Тюркская семья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8AF9D-CCA9-4BFB-8980-F0863E610D31}"/>
              </a:ext>
            </a:extLst>
          </p:cNvPr>
          <p:cNvSpPr txBox="1"/>
          <p:nvPr/>
        </p:nvSpPr>
        <p:spPr>
          <a:xfrm>
            <a:off x="612561" y="1729982"/>
            <a:ext cx="7449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Тюрских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языков – большая проблема компаративистики</a:t>
            </a:r>
          </a:p>
        </p:txBody>
      </p:sp>
    </p:spTree>
    <p:extLst>
      <p:ext uri="{BB962C8B-B14F-4D97-AF65-F5344CB8AC3E}">
        <p14:creationId xmlns:p14="http://schemas.microsoft.com/office/powerpoint/2010/main" val="265236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A4950-A96E-4605-93AE-56F00A5C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39C2AD-8395-4CD6-92F7-FF3200B39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D884D7-56FF-4E57-A3E5-EFC2D4953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78785"/>
            <a:ext cx="8780016" cy="650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F459F-5BDB-4F1B-AB14-DD63CE3BEB6C}"/>
              </a:ext>
            </a:extLst>
          </p:cNvPr>
          <p:cNvSpPr txBox="1"/>
          <p:nvPr/>
        </p:nvSpPr>
        <p:spPr>
          <a:xfrm>
            <a:off x="186431" y="230190"/>
            <a:ext cx="6853561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– Чувашская республика и Поволжье, но также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Урале и в Сибири</a:t>
            </a:r>
          </a:p>
        </p:txBody>
      </p:sp>
    </p:spTree>
    <p:extLst>
      <p:ext uri="{BB962C8B-B14F-4D97-AF65-F5344CB8AC3E}">
        <p14:creationId xmlns:p14="http://schemas.microsoft.com/office/powerpoint/2010/main" val="304832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08FA65-0AC9-4710-9239-D44C0E02C73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0" y="638315"/>
            <a:ext cx="5216393" cy="55813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FB129E-553A-43B6-AC0E-F5634FF37F46}"/>
              </a:ext>
            </a:extLst>
          </p:cNvPr>
          <p:cNvSpPr txBox="1"/>
          <p:nvPr/>
        </p:nvSpPr>
        <p:spPr>
          <a:xfrm>
            <a:off x="5883886" y="887767"/>
            <a:ext cx="2103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Социолингвистика</a:t>
            </a:r>
            <a:r>
              <a:rPr lang="ru-RU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CF7ECE-4523-45EB-B6C2-AA615C9A82C3}"/>
              </a:ext>
            </a:extLst>
          </p:cNvPr>
          <p:cNvSpPr txBox="1"/>
          <p:nvPr/>
        </p:nvSpPr>
        <p:spPr>
          <a:xfrm>
            <a:off x="5883886" y="3429000"/>
            <a:ext cx="2803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2 (3) диалекта,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различия между ними нивелируются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D8EF6E-2E27-4073-A48A-094160709C4D}"/>
              </a:ext>
            </a:extLst>
          </p:cNvPr>
          <p:cNvSpPr txBox="1"/>
          <p:nvPr/>
        </p:nvSpPr>
        <p:spPr>
          <a:xfrm>
            <a:off x="5883886" y="1424841"/>
            <a:ext cx="3111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Число говорящих на чувашском языке в России — 1,243,000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мире – </a:t>
            </a: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1,279,650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https://www.ethnologue.com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135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CFE5432-9495-4D09-A732-ED25A06CA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678" y="561558"/>
            <a:ext cx="32099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9254B1-4921-4BD7-9443-7BBFB602FC84}"/>
              </a:ext>
            </a:extLst>
          </p:cNvPr>
          <p:cNvSpPr txBox="1"/>
          <p:nvPr/>
        </p:nvSpPr>
        <p:spPr>
          <a:xfrm>
            <a:off x="5814873" y="4609683"/>
            <a:ext cx="1531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Сеспель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001E61-08E2-4C42-A51C-394310060736}"/>
              </a:ext>
            </a:extLst>
          </p:cNvPr>
          <p:cNvSpPr txBox="1"/>
          <p:nvPr/>
        </p:nvSpPr>
        <p:spPr>
          <a:xfrm>
            <a:off x="686423" y="799256"/>
            <a:ext cx="4052657" cy="47705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Чӑваш</a:t>
            </a:r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ачине</a:t>
            </a:r>
            <a:endParaRPr lang="ru-RU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0" i="0" spc="3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Пӗлтер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мана,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тӑван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ҫӗршывӑм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Хӑҫан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кӑтартӑн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халӑхна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Ху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чӗлхӳне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хӑват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кӗртмешкӗн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Тӗнчене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килнӗ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ывӑлна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Кӑвар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чӗре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Кӑвар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чӗлхеллӗ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Чӑваш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ачи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сассуна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пар!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Тухсам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кунта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Сана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кӗтеҫҫӗ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Килсем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Килсем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Эс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ҫук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мар.</a:t>
            </a:r>
          </a:p>
          <a:p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Часрах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килсе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хӑватлӑх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кӗртчӗ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Чӑвашӑн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капӑр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чӗлхине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Ҫунтартӑр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ҫулӑмлӑ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кӑварлӑ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Чӗлхӳ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ҫынсен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чӗрисене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Ӗмӗрлӗхе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яту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юлӗ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Шупашкартан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Кавал таран,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Ҫӗрпӳ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Чикме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Етӗрне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урлӑ</a:t>
            </a:r>
            <a:b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Юрру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сассийӗ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spc="3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кайӗ</a:t>
            </a:r>
            <a:r>
              <a:rPr lang="ru-RU" sz="1600" b="0" i="0" spc="3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сан…</a:t>
            </a:r>
          </a:p>
        </p:txBody>
      </p:sp>
      <p:pic>
        <p:nvPicPr>
          <p:cNvPr id="2" name="Валери Тургай - ЧАВАШ АЧИНЕ. Михаил Сеспель из фондов Нацрадио Чувашии_(Audio-VK4.ru)">
            <a:hlinkClick r:id="" action="ppaction://media"/>
            <a:extLst>
              <a:ext uri="{FF2B5EF4-FFF2-40B4-BE49-F238E27FC236}">
                <a16:creationId xmlns:a16="http://schemas.microsoft.com/office/drawing/2014/main" id="{D60B2493-BA4D-46F7-9520-1B1F195642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9461" y="54216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5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D85A3-946B-4EF2-A19B-2BD0F1DD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Фонетика: гармония гласных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D27DC3B-08B6-4F08-8156-AB92CC13B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085795"/>
              </p:ext>
            </p:extLst>
          </p:nvPr>
        </p:nvGraphicFramePr>
        <p:xfrm>
          <a:off x="628650" y="1530164"/>
          <a:ext cx="7886700" cy="2597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87154742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792734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86597714"/>
                    </a:ext>
                  </a:extLst>
                </a:gridCol>
              </a:tblGrid>
              <a:tr h="649488"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Передний ряд («мягкие гласные»)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Непередний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ряд** («твердые гласные»)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01309"/>
                  </a:ext>
                </a:extLst>
              </a:tr>
              <a:tr h="64948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Верхний подъем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  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   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05220"/>
                  </a:ext>
                </a:extLst>
              </a:tr>
              <a:tr h="64948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подъем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ĕ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ӑ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61969"/>
                  </a:ext>
                </a:extLst>
              </a:tr>
              <a:tr h="64948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Нижний подъем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 (е)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4609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9D82003-767B-4113-88D6-26BC6B8FCBF4}"/>
              </a:ext>
            </a:extLst>
          </p:cNvPr>
          <p:cNvSpPr txBox="1"/>
          <p:nvPr/>
        </p:nvSpPr>
        <p:spPr>
          <a:xfrm>
            <a:off x="3746377" y="4289692"/>
            <a:ext cx="1651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ĕç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-р-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ĕ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«я работал»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EDB3E0-D749-4F77-A957-9DE70E8E20F1}"/>
              </a:ext>
            </a:extLst>
          </p:cNvPr>
          <p:cNvSpPr txBox="1"/>
          <p:nvPr/>
        </p:nvSpPr>
        <p:spPr>
          <a:xfrm>
            <a:off x="6502894" y="4243526"/>
            <a:ext cx="3040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кала-р-</a:t>
            </a:r>
            <a:r>
              <a:rPr lang="ru-RU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ӑ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сказал»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090CE-34AA-4B77-BE82-F992382A42A2}"/>
              </a:ext>
            </a:extLst>
          </p:cNvPr>
          <p:cNvSpPr txBox="1"/>
          <p:nvPr/>
        </p:nvSpPr>
        <p:spPr>
          <a:xfrm>
            <a:off x="763804" y="5166855"/>
            <a:ext cx="762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Нарушения: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ркунне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«осень»,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«отец», анне «мать»; хула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-сем «города»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8B16B2-21DE-427C-916C-1A68AEA85C0A}"/>
              </a:ext>
            </a:extLst>
          </p:cNvPr>
          <p:cNvSpPr txBox="1"/>
          <p:nvPr/>
        </p:nvSpPr>
        <p:spPr>
          <a:xfrm>
            <a:off x="763804" y="5582353"/>
            <a:ext cx="4074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о – только в русских заимствованиях</a:t>
            </a:r>
          </a:p>
        </p:txBody>
      </p:sp>
    </p:spTree>
    <p:extLst>
      <p:ext uri="{BB962C8B-B14F-4D97-AF65-F5344CB8AC3E}">
        <p14:creationId xmlns:p14="http://schemas.microsoft.com/office/powerpoint/2010/main" val="26334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33126E-3F7F-4FA8-8744-143F4F26B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Ç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CCFA920-A99E-42A6-B1AA-037BEFF5A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Фонетика: система согласных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761CD4E-49DE-4132-B73A-6479F1A74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" r="618"/>
          <a:stretch/>
        </p:blipFill>
        <p:spPr bwMode="auto">
          <a:xfrm>
            <a:off x="428071" y="1441421"/>
            <a:ext cx="5395681" cy="473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AB9183-BBC0-4D4D-A9A0-7076A8C7AA7B}"/>
              </a:ext>
            </a:extLst>
          </p:cNvPr>
          <p:cNvSpPr txBox="1"/>
          <p:nvPr/>
        </p:nvSpPr>
        <p:spPr>
          <a:xfrm>
            <a:off x="6136134" y="1621439"/>
            <a:ext cx="2697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Ç]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глухой мягкий щелевой звук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47CAB6-8412-45CF-AD7D-E4CD70B05C5B}"/>
              </a:ext>
            </a:extLst>
          </p:cNvPr>
          <p:cNvSpPr/>
          <p:nvPr/>
        </p:nvSpPr>
        <p:spPr>
          <a:xfrm>
            <a:off x="2290439" y="3018408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C7F76F-70F2-4DD2-9C56-40F0A30BB2DD}"/>
              </a:ext>
            </a:extLst>
          </p:cNvPr>
          <p:cNvSpPr/>
          <p:nvPr/>
        </p:nvSpPr>
        <p:spPr>
          <a:xfrm>
            <a:off x="3125911" y="3018408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F8CD403-ABB6-408B-87C3-93DB8021E559}"/>
              </a:ext>
            </a:extLst>
          </p:cNvPr>
          <p:cNvSpPr/>
          <p:nvPr/>
        </p:nvSpPr>
        <p:spPr>
          <a:xfrm>
            <a:off x="3979624" y="3018407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196E59-3B8F-4911-BE51-A1825CF0C963}"/>
              </a:ext>
            </a:extLst>
          </p:cNvPr>
          <p:cNvSpPr/>
          <p:nvPr/>
        </p:nvSpPr>
        <p:spPr>
          <a:xfrm>
            <a:off x="3144152" y="1580619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F62939D-D33D-474C-833E-23314C6DFD16}"/>
              </a:ext>
            </a:extLst>
          </p:cNvPr>
          <p:cNvSpPr/>
          <p:nvPr/>
        </p:nvSpPr>
        <p:spPr>
          <a:xfrm>
            <a:off x="637771" y="3026615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3152EC0-99AE-4858-86AC-D19A1F942777}"/>
              </a:ext>
            </a:extLst>
          </p:cNvPr>
          <p:cNvSpPr/>
          <p:nvPr/>
        </p:nvSpPr>
        <p:spPr>
          <a:xfrm>
            <a:off x="1468665" y="3746376"/>
            <a:ext cx="835472" cy="727969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7C2D5E-13F3-4ACA-B646-2A88A341D767}"/>
              </a:ext>
            </a:extLst>
          </p:cNvPr>
          <p:cNvSpPr/>
          <p:nvPr/>
        </p:nvSpPr>
        <p:spPr>
          <a:xfrm>
            <a:off x="2290439" y="3762791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4BF2CB0-75D3-4DB1-8FB3-095175A0D83B}"/>
              </a:ext>
            </a:extLst>
          </p:cNvPr>
          <p:cNvSpPr/>
          <p:nvPr/>
        </p:nvSpPr>
        <p:spPr>
          <a:xfrm>
            <a:off x="1482363" y="3026615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4197952-B7D5-4B0E-9D7C-E6705EC23979}"/>
              </a:ext>
            </a:extLst>
          </p:cNvPr>
          <p:cNvSpPr/>
          <p:nvPr/>
        </p:nvSpPr>
        <p:spPr>
          <a:xfrm>
            <a:off x="614952" y="3762791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6CFE16F-B565-433C-AA7C-95F293A2C306}"/>
              </a:ext>
            </a:extLst>
          </p:cNvPr>
          <p:cNvSpPr/>
          <p:nvPr/>
        </p:nvSpPr>
        <p:spPr>
          <a:xfrm>
            <a:off x="3144152" y="3775714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30700E7-C0D6-43F0-B608-8BBDE3A79138}"/>
              </a:ext>
            </a:extLst>
          </p:cNvPr>
          <p:cNvSpPr/>
          <p:nvPr/>
        </p:nvSpPr>
        <p:spPr>
          <a:xfrm>
            <a:off x="3982745" y="3754584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04D8881-A5DB-4A2D-8A1D-AD1660DE40E9}"/>
              </a:ext>
            </a:extLst>
          </p:cNvPr>
          <p:cNvSpPr/>
          <p:nvPr/>
        </p:nvSpPr>
        <p:spPr>
          <a:xfrm>
            <a:off x="2308680" y="4482552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B20F01-B4E9-441E-8FF1-BFCE9B4D38A4}"/>
              </a:ext>
            </a:extLst>
          </p:cNvPr>
          <p:cNvSpPr/>
          <p:nvPr/>
        </p:nvSpPr>
        <p:spPr>
          <a:xfrm>
            <a:off x="3988710" y="4482552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EF1092E-6CB9-402E-A356-D1D195D70229}"/>
              </a:ext>
            </a:extLst>
          </p:cNvPr>
          <p:cNvSpPr/>
          <p:nvPr/>
        </p:nvSpPr>
        <p:spPr>
          <a:xfrm>
            <a:off x="4836181" y="4490760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08BCAC3-2A8D-4365-8242-F77DBF4F464B}"/>
              </a:ext>
            </a:extLst>
          </p:cNvPr>
          <p:cNvSpPr/>
          <p:nvPr/>
        </p:nvSpPr>
        <p:spPr>
          <a:xfrm>
            <a:off x="3988710" y="1571544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0CDDC69-6719-4E2E-B997-2E7CC2EEF9E2}"/>
              </a:ext>
            </a:extLst>
          </p:cNvPr>
          <p:cNvSpPr/>
          <p:nvPr/>
        </p:nvSpPr>
        <p:spPr>
          <a:xfrm>
            <a:off x="4836181" y="1580618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A445AE2-539B-473C-BB21-11616A4F51EB}"/>
              </a:ext>
            </a:extLst>
          </p:cNvPr>
          <p:cNvSpPr/>
          <p:nvPr/>
        </p:nvSpPr>
        <p:spPr>
          <a:xfrm>
            <a:off x="2317835" y="1580341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38BEF26-8823-4FDE-9A4D-2666EFD0D30A}"/>
              </a:ext>
            </a:extLst>
          </p:cNvPr>
          <p:cNvSpPr/>
          <p:nvPr/>
        </p:nvSpPr>
        <p:spPr>
          <a:xfrm>
            <a:off x="3979624" y="2290439"/>
            <a:ext cx="835472" cy="727969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1DE4C2-8EBA-4195-8885-1C6C4F02CB61}"/>
              </a:ext>
            </a:extLst>
          </p:cNvPr>
          <p:cNvSpPr txBox="1"/>
          <p:nvPr/>
        </p:nvSpPr>
        <p:spPr>
          <a:xfrm>
            <a:off x="5982024" y="2290439"/>
            <a:ext cx="2697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фонологическое противопоставление между шумными глухими и звонкими согласными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ч</a:t>
            </a:r>
            <a:r>
              <a:rPr lang="en-US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en-US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«грудь» - ч</a:t>
            </a:r>
            <a:r>
              <a:rPr lang="en-US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чч</a:t>
            </a:r>
            <a:r>
              <a:rPr lang="en-US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«село»</a:t>
            </a:r>
          </a:p>
        </p:txBody>
      </p:sp>
    </p:spTree>
    <p:extLst>
      <p:ext uri="{BB962C8B-B14F-4D97-AF65-F5344CB8AC3E}">
        <p14:creationId xmlns:p14="http://schemas.microsoft.com/office/powerpoint/2010/main" val="592724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F00FA-AC05-4E83-945D-883D5594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Ротацизм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ламбдацизм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41DC3B-577F-4FFD-BE34-EA3DD5D3DB1D}"/>
              </a:ext>
            </a:extLst>
          </p:cNvPr>
          <p:cNvSpPr txBox="1"/>
          <p:nvPr/>
        </p:nvSpPr>
        <p:spPr>
          <a:xfrm>
            <a:off x="925497" y="3519649"/>
            <a:ext cx="7293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закат'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.-тюрк. *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en-US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čiš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уход' &lt;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пратюрк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*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ciɫ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48749-95C0-4EA8-85DA-DAE1A8274C44}"/>
              </a:ext>
            </a:extLst>
          </p:cNvPr>
          <p:cNvSpPr txBox="1"/>
          <p:nvPr/>
        </p:nvSpPr>
        <p:spPr>
          <a:xfrm>
            <a:off x="818965" y="3090905"/>
            <a:ext cx="6010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Стандартное тюркское 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чувашскому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892BC4-A906-45E2-9F17-F799C0A85639}"/>
              </a:ext>
            </a:extLst>
          </p:cNvPr>
          <p:cNvSpPr txBox="1"/>
          <p:nvPr/>
        </p:nvSpPr>
        <p:spPr>
          <a:xfrm>
            <a:off x="925496" y="2317855"/>
            <a:ext cx="6095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чув. 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’весна’ — тюркско-тат. </a:t>
            </a:r>
            <a:r>
              <a:rPr lang="en-US" sz="2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jaz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4AF3F-AAFE-4662-B871-1FC07D73771E}"/>
              </a:ext>
            </a:extLst>
          </p:cNvPr>
          <p:cNvSpPr txBox="1"/>
          <p:nvPr/>
        </p:nvSpPr>
        <p:spPr>
          <a:xfrm>
            <a:off x="818965" y="1869235"/>
            <a:ext cx="6039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Стандартное тюркское </a:t>
            </a:r>
            <a:r>
              <a:rPr lang="en-US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чувашскому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5F27A-D59D-425D-974F-71D24FDF3BEC}"/>
              </a:ext>
            </a:extLst>
          </p:cNvPr>
          <p:cNvSpPr txBox="1"/>
          <p:nvPr/>
        </p:nvSpPr>
        <p:spPr>
          <a:xfrm>
            <a:off x="6217878" y="4003076"/>
            <a:ext cx="1607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Мудрак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0B30B-5132-420A-A176-44CCF90526DC}"/>
              </a:ext>
            </a:extLst>
          </p:cNvPr>
          <p:cNvSpPr txBox="1"/>
          <p:nvPr/>
        </p:nvSpPr>
        <p:spPr>
          <a:xfrm>
            <a:off x="6217878" y="2616616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Поппе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02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EFFA8-6E29-4EA1-98FD-D3A9F429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A31FE0-A3A4-4E30-8CCB-F78FAB2F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61641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/>
              <a:t>Х</a:t>
            </a:r>
            <a:r>
              <a:rPr lang="ru-RU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ӗвел</a:t>
            </a:r>
            <a:r>
              <a:rPr lang="ru-RU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тӗнче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-не 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сав-ать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солнце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мир-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DAT.SG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ласкать-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PRES.3SG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Агглютинация</a:t>
            </a:r>
          </a:p>
          <a:p>
            <a:pPr marL="0" indent="0">
              <a:buNone/>
            </a:pPr>
            <a:r>
              <a:rPr lang="ru-RU" b="0" i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ытар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0" i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тер-</a:t>
            </a:r>
            <a:r>
              <a:rPr lang="ru-RU" b="0" i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мелле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-мар-</a:t>
            </a:r>
            <a:r>
              <a:rPr lang="ru-RU" b="0" i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скер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ĕ</a:t>
            </a:r>
            <a:r>
              <a:rPr lang="ru-RU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р-сем</a:t>
            </a:r>
          </a:p>
          <a:p>
            <a:pPr marL="0" indent="0">
              <a:buNone/>
            </a:pPr>
            <a:r>
              <a:rPr lang="ru-RU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превозмогать.желание</a:t>
            </a:r>
            <a:r>
              <a:rPr lang="ru-RU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r>
              <a:rPr lang="ru-RU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-закончить-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MOD-NEG-NOM-RESP-PL</a:t>
            </a:r>
            <a:endParaRPr lang="ru-RU" i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«уважительное обращение к тем, от кого невозможно отвлечься/оторвать внимание»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1B1016-BC11-463D-8890-C0FE79D30DEF}"/>
              </a:ext>
            </a:extLst>
          </p:cNvPr>
          <p:cNvSpPr txBox="1"/>
          <p:nvPr/>
        </p:nvSpPr>
        <p:spPr>
          <a:xfrm>
            <a:off x="628650" y="278720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Солнце ласкает землю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87602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F61B6B-D375-4EE5-A2EE-2D36E761D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96" y="401491"/>
            <a:ext cx="8586371" cy="4965793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маркирование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посессивных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конструкциях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1B0704"/>
                </a:solidFill>
                <a:latin typeface="Palatino Linotype" panose="02040502050505030304" pitchFamily="18" charset="0"/>
              </a:rPr>
              <a:t> </a:t>
            </a:r>
            <a:r>
              <a:rPr lang="ru-RU" sz="2400" dirty="0">
                <a:solidFill>
                  <a:srgbClr val="1B0704"/>
                </a:solidFill>
                <a:latin typeface="Palatino Linotype" panose="02040502050505030304" pitchFamily="18" charset="0"/>
              </a:rPr>
              <a:t>в</a:t>
            </a:r>
            <a:r>
              <a:rPr lang="en-US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</a:rPr>
              <a:t>ĕ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</a:rPr>
              <a:t>сен              </a:t>
            </a:r>
            <a:r>
              <a:rPr lang="ru-RU" sz="2400" b="0" i="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</a:rPr>
              <a:t>ачи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</a:rPr>
              <a:t>-сем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они.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GEN.PL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ребенок-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и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х дети</a:t>
            </a:r>
          </a:p>
          <a:p>
            <a:pPr marL="0" indent="0">
              <a:buNone/>
            </a:pPr>
            <a:r>
              <a:rPr lang="ru-RU" sz="2400" i="1" u="sng" dirty="0">
                <a:solidFill>
                  <a:srgbClr val="1B0704"/>
                </a:solidFill>
                <a:latin typeface="Palatino Linotype" panose="02040502050505030304" pitchFamily="18" charset="0"/>
              </a:rPr>
              <a:t>Изафетные конструкции:</a:t>
            </a:r>
          </a:p>
          <a:p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нулевого, вершинного, двойного маркирования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I) </a:t>
            </a:r>
            <a:r>
              <a:rPr lang="ru-RU" sz="24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 err="1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им</a:t>
            </a:r>
            <a:r>
              <a:rPr lang="en-US" sz="2400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r>
              <a:rPr lang="ru-RU" sz="2400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р</a:t>
            </a:r>
            <a:r>
              <a:rPr lang="ru-RU" sz="2400" i="1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хапха</a:t>
            </a:r>
            <a:r>
              <a:rPr lang="ru-RU" sz="2400" i="1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i="1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II)</a:t>
            </a:r>
            <a: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втобус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чарӑнӑв</a:t>
            </a:r>
            <a:r>
              <a:rPr lang="en-US" sz="24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ӗ</a:t>
            </a:r>
            <a:endParaRPr lang="ru-RU" sz="2400" dirty="0">
              <a:solidFill>
                <a:srgbClr val="1B0704"/>
              </a:solidFill>
              <a:effectLst/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 </a:t>
            </a:r>
            <a:r>
              <a:rPr lang="en-US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ворота</a:t>
            </a:r>
            <a:r>
              <a:rPr lang="en-US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автобус остановка-</a:t>
            </a:r>
            <a:r>
              <a:rPr lang="en-US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POSS.3SG</a:t>
            </a:r>
            <a:endParaRPr lang="ru-RU" sz="2400" dirty="0">
              <a:solidFill>
                <a:srgbClr val="1B07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железные ворота   </a:t>
            </a:r>
            <a:r>
              <a:rPr lang="en-US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автобусная остановка</a:t>
            </a:r>
            <a:endParaRPr lang="ru-RU" sz="2400" i="1" dirty="0">
              <a:solidFill>
                <a:srgbClr val="1B0704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167E94-EABD-4949-BA5F-4670D4749096}"/>
              </a:ext>
            </a:extLst>
          </p:cNvPr>
          <p:cNvSpPr txBox="1"/>
          <p:nvPr/>
        </p:nvSpPr>
        <p:spPr>
          <a:xfrm>
            <a:off x="581488" y="5105674"/>
            <a:ext cx="72574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весна-</a:t>
            </a:r>
            <a:r>
              <a:rPr lang="en-US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</a:t>
            </a:r>
            <a:r>
              <a:rPr lang="ru-RU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красота-</a:t>
            </a:r>
            <a:r>
              <a:rPr lang="en-US" sz="2400" dirty="0">
                <a:solidFill>
                  <a:srgbClr val="1B07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POSS.3SG </a:t>
            </a:r>
            <a:endParaRPr lang="ru-RU" sz="2400" dirty="0">
              <a:solidFill>
                <a:srgbClr val="1B07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A017BE-F43E-40B6-B5D2-C91DC67ECD3F}"/>
              </a:ext>
            </a:extLst>
          </p:cNvPr>
          <p:cNvSpPr txBox="1"/>
          <p:nvPr/>
        </p:nvSpPr>
        <p:spPr>
          <a:xfrm>
            <a:off x="451096" y="466958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III)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ҫуркунне</a:t>
            </a:r>
            <a:r>
              <a:rPr lang="ru-RU" sz="2400" b="0" dirty="0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 –н</a:t>
            </a:r>
            <a:r>
              <a:rPr lang="en-US" sz="2400" b="0" dirty="0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 </a:t>
            </a:r>
            <a:r>
              <a:rPr lang="ru-RU" sz="2400" b="0" dirty="0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  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илем</a:t>
            </a:r>
            <a:r>
              <a:rPr lang="ru-RU" sz="2400" b="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ĕ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11ECE2-F2FC-44DB-BAC6-FC6C9D22B1BF}"/>
              </a:ext>
            </a:extLst>
          </p:cNvPr>
          <p:cNvSpPr txBox="1"/>
          <p:nvPr/>
        </p:nvSpPr>
        <p:spPr>
          <a:xfrm>
            <a:off x="932155" y="5541762"/>
            <a:ext cx="2114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>
                <a:latin typeface="Palatino Linotype" panose="02040502050505030304" pitchFamily="18" charset="0"/>
              </a:rPr>
              <a:t>красота весны</a:t>
            </a:r>
          </a:p>
        </p:txBody>
      </p:sp>
    </p:spTree>
    <p:extLst>
      <p:ext uri="{BB962C8B-B14F-4D97-AF65-F5344CB8AC3E}">
        <p14:creationId xmlns:p14="http://schemas.microsoft.com/office/powerpoint/2010/main" val="1194630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F36102C-3725-43F1-9D98-CADAE0A83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58613"/>
            <a:ext cx="7886700" cy="203616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порядок слов 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SOV</a:t>
            </a:r>
          </a:p>
          <a:p>
            <a:pPr marL="0" indent="0">
              <a:buNone/>
            </a:pPr>
            <a:r>
              <a:rPr lang="ru-RU" sz="2400" dirty="0" err="1"/>
              <a:t>Х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ӗвел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тӗнче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-не 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сав-ать</a:t>
            </a:r>
            <a:endParaRPr lang="ru-RU" sz="2400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солнце  мир-</a:t>
            </a:r>
            <a:r>
              <a:rPr lang="en-US" sz="24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DAT.SG</a:t>
            </a:r>
            <a:r>
              <a:rPr lang="ru-RU" sz="24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   ласкать-</a:t>
            </a:r>
            <a:r>
              <a:rPr lang="en-US" sz="24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PRES.3SG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Солнце ласкает землю</a:t>
            </a:r>
            <a:endParaRPr lang="ru-RU" sz="2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1A90B-A23D-48C3-B740-1E597F77A173}"/>
              </a:ext>
            </a:extLst>
          </p:cNvPr>
          <p:cNvSpPr txBox="1"/>
          <p:nvPr/>
        </p:nvSpPr>
        <p:spPr>
          <a:xfrm>
            <a:off x="628650" y="1047564"/>
            <a:ext cx="8353887" cy="20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Маркирование в предикации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зависимостное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0" i="0" dirty="0">
                <a:solidFill>
                  <a:srgbClr val="1B070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0" i="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ăмăрту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              пире </a:t>
            </a:r>
            <a:r>
              <a:rPr lang="en-US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b="0" i="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çĕнĕ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0" i="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вăй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 па-</a:t>
            </a:r>
            <a:r>
              <a:rPr lang="ru-RU" sz="2400" b="0" i="0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чĕ</a:t>
            </a:r>
            <a:r>
              <a:rPr lang="ru-RU" sz="2400" b="0" i="0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 err="1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оревнование</a:t>
            </a:r>
            <a:r>
              <a:rPr lang="ru-RU" sz="2400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ø  мы-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DAT.PL  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новый сила дать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-PRET.3SG</a:t>
            </a:r>
          </a:p>
          <a:p>
            <a:pPr>
              <a:lnSpc>
                <a:spcPct val="150000"/>
              </a:lnSpc>
            </a:pPr>
            <a:r>
              <a:rPr lang="en-US" sz="2400" i="1" dirty="0">
                <a:solidFill>
                  <a:srgbClr val="1B07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</a:t>
            </a:r>
            <a:r>
              <a:rPr lang="ru-RU" sz="2400" b="0" i="1" dirty="0" err="1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оревнование</a:t>
            </a:r>
            <a:r>
              <a:rPr lang="ru-RU" sz="2400" b="0" i="1" dirty="0">
                <a:solidFill>
                  <a:srgbClr val="1B0704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 придало нам сил</a:t>
            </a:r>
            <a:endParaRPr lang="ru-RU" sz="2400" i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6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0D406BF-77F0-480F-86E7-958378ED8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40" y="600052"/>
            <a:ext cx="7886700" cy="5729271"/>
          </a:xfrm>
        </p:spPr>
        <p:txBody>
          <a:bodyPr/>
          <a:lstStyle/>
          <a:p>
            <a:pPr marL="0" indent="0">
              <a:buNone/>
            </a:pPr>
            <a:r>
              <a:rPr lang="ru-RU" sz="24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Сашук</a:t>
            </a:r>
            <a:r>
              <a:rPr lang="ru-RU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Ленӑ</a:t>
            </a:r>
            <a:r>
              <a:rPr lang="ru-RU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-на </a:t>
            </a:r>
            <a:r>
              <a:rPr lang="en-US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кур-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чӗ</a:t>
            </a:r>
            <a:endParaRPr lang="en-US" sz="24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Сашка-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ø</a:t>
            </a: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 Лена-</a:t>
            </a:r>
            <a:r>
              <a:rPr lang="en-US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ACC </a:t>
            </a:r>
            <a:r>
              <a:rPr lang="ru-RU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  видеть-</a:t>
            </a:r>
            <a:r>
              <a:rPr lang="en-US" sz="2400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PRET.3SG</a:t>
            </a:r>
          </a:p>
          <a:p>
            <a:pPr marL="0" indent="0">
              <a:buNone/>
            </a:pPr>
            <a:r>
              <a:rPr lang="ru-RU" sz="2400" i="1" dirty="0">
                <a:latin typeface="Palatino Linotype" panose="02040502050505030304" pitchFamily="18" charset="0"/>
              </a:rPr>
              <a:t>Сашка увидел Лену</a:t>
            </a:r>
          </a:p>
          <a:p>
            <a:pPr marL="0" indent="0">
              <a:buNone/>
            </a:pPr>
            <a:endParaRPr lang="ru-RU" i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Ача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          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хыт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ǎ 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ç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ыв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ǎ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р-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ать</a:t>
            </a:r>
            <a:endParaRPr lang="ru-RU" sz="24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latin typeface="Palatino Linotype" panose="02040502050505030304" pitchFamily="18" charset="0"/>
              </a:rPr>
              <a:t>Ребенок-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ø </a:t>
            </a:r>
            <a:r>
              <a:rPr kumimoji="0" lang="en-US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   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крепко  спать-</a:t>
            </a:r>
            <a:r>
              <a:rPr kumimoji="0" lang="en-US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PRES.3SG</a:t>
            </a:r>
            <a:endParaRPr lang="ru-RU" sz="2400" i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latin typeface="Palatino Linotype" panose="02040502050505030304" pitchFamily="18" charset="0"/>
              </a:rPr>
              <a:t>Ребенок крепко спит</a:t>
            </a:r>
          </a:p>
          <a:p>
            <a:pPr marL="0" indent="0">
              <a:buNone/>
            </a:pPr>
            <a:endParaRPr lang="ru-RU" i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ru-RU" sz="2400" dirty="0" err="1">
                <a:latin typeface="Liberation Serif"/>
              </a:rPr>
              <a:t>П</a:t>
            </a:r>
            <a:r>
              <a:rPr lang="ru-RU" sz="2400" b="0" i="0" dirty="0" err="1">
                <a:effectLst/>
                <a:latin typeface="Liberation Serif"/>
              </a:rPr>
              <a:t>ичче</a:t>
            </a:r>
            <a:r>
              <a:rPr lang="ru-RU" sz="2400" b="0" i="0" dirty="0">
                <a:effectLst/>
                <a:latin typeface="Liberation Serif"/>
              </a:rPr>
              <a:t>     </a:t>
            </a:r>
            <a:r>
              <a:rPr lang="en-US" sz="2400" b="0" i="0" dirty="0">
                <a:effectLst/>
                <a:latin typeface="Liberation Serif"/>
              </a:rPr>
              <a:t>ç</a:t>
            </a:r>
            <a:r>
              <a:rPr lang="ru-RU" sz="2400" b="0" i="0" dirty="0">
                <a:effectLst/>
                <a:latin typeface="Liberation Serif"/>
              </a:rPr>
              <a:t>ар-</a:t>
            </a:r>
            <a:r>
              <a:rPr lang="ru-RU" sz="2400" b="0" i="0" dirty="0" err="1">
                <a:effectLst/>
                <a:latin typeface="Liberation Serif"/>
              </a:rPr>
              <a:t>тан</a:t>
            </a:r>
            <a:r>
              <a:rPr lang="ru-RU" sz="2400" b="0" i="0" dirty="0">
                <a:effectLst/>
                <a:latin typeface="Liberation Serif"/>
              </a:rPr>
              <a:t> </a:t>
            </a:r>
            <a:r>
              <a:rPr lang="en-US" sz="2400" b="0" i="0" dirty="0">
                <a:effectLst/>
                <a:latin typeface="Liberation Serif"/>
              </a:rPr>
              <a:t>           </a:t>
            </a:r>
            <a:r>
              <a:rPr lang="ru-RU" sz="2400" b="0" i="0" dirty="0">
                <a:effectLst/>
                <a:latin typeface="Liberation Serif"/>
              </a:rPr>
              <a:t>   тавр</a:t>
            </a:r>
            <a:r>
              <a:rPr lang="en-US" sz="2400" b="0" i="0" dirty="0">
                <a:effectLst/>
                <a:latin typeface="Liberation Serif"/>
              </a:rPr>
              <a:t>ă</a:t>
            </a:r>
            <a:r>
              <a:rPr lang="ru-RU" sz="2400" b="0" i="0" dirty="0">
                <a:effectLst/>
                <a:latin typeface="Liberation Serif"/>
              </a:rPr>
              <a:t>н-ч</a:t>
            </a:r>
            <a:r>
              <a:rPr lang="en-US" sz="2400" b="0" i="0" dirty="0">
                <a:effectLst/>
                <a:latin typeface="Liberation Serif"/>
              </a:rPr>
              <a:t>ĕ</a:t>
            </a:r>
            <a:endParaRPr lang="ru-RU" sz="2400" b="0" i="0" dirty="0">
              <a:effectLst/>
              <a:latin typeface="Liberation Serif"/>
            </a:endParaRPr>
          </a:p>
          <a:p>
            <a:pPr marL="0" indent="0">
              <a:buNone/>
            </a:pPr>
            <a:r>
              <a:rPr lang="ru-RU" sz="2400" dirty="0">
                <a:latin typeface="Palatino Linotype" panose="02040502050505030304" pitchFamily="18" charset="0"/>
              </a:rPr>
              <a:t>Дядя-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ø  армия-</a:t>
            </a:r>
            <a:r>
              <a:rPr kumimoji="0" lang="en-US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ABL     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effectLst/>
                <a:latin typeface="Palatino Linotype" panose="02040502050505030304" pitchFamily="18" charset="0"/>
              </a:rPr>
              <a:t> возвращаться-</a:t>
            </a:r>
            <a:r>
              <a:rPr lang="en-US" sz="2400" i="1" dirty="0">
                <a:latin typeface="Palatino Linotype" panose="02040502050505030304" pitchFamily="18" charset="0"/>
              </a:rPr>
              <a:t> PRET.3SG</a:t>
            </a:r>
            <a:endParaRPr lang="ru-RU" sz="24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latin typeface="Palatino Linotype" panose="02040502050505030304" pitchFamily="18" charset="0"/>
              </a:rPr>
              <a:t>Дядя вернулся из армии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699FDD9-7DFB-4F2C-BC52-EF75856C9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8B9B8C8-D4FF-4EF9-912C-26C888A78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44" y="180201"/>
            <a:ext cx="202299" cy="18466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27EB2-4892-495C-A624-D0FFC81B780A}"/>
              </a:ext>
            </a:extLst>
          </p:cNvPr>
          <p:cNvSpPr txBox="1"/>
          <p:nvPr/>
        </p:nvSpPr>
        <p:spPr>
          <a:xfrm>
            <a:off x="6216033" y="1695635"/>
            <a:ext cx="2334827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Аккузативный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ролевой кодировки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09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3564A-E3CF-48DB-84C0-6F865D462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Поливербальные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276743-E966-4626-9777-739CFDA38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kǎjak</a:t>
            </a:r>
            <a:r>
              <a:rPr lang="en-US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věšʲ</a:t>
            </a:r>
            <a:r>
              <a:rPr lang="en-US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-se </a:t>
            </a:r>
            <a:r>
              <a:rPr lang="ru-RU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tǎra-tʲ</a:t>
            </a:r>
            <a:r>
              <a:rPr lang="en-US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птица лететь-</a:t>
            </a:r>
            <a:r>
              <a:rPr lang="en-US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CVB </a:t>
            </a:r>
            <a:r>
              <a:rPr lang="ru-RU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стоять-</a:t>
            </a:r>
            <a:r>
              <a:rPr lang="en-US" sz="24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PRS.3SG </a:t>
            </a:r>
            <a:endParaRPr lang="ru-RU" sz="24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Птица висит в воздухе’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FB2129-C53B-4B77-9CBB-727DB3A791EC}"/>
              </a:ext>
            </a:extLst>
          </p:cNvPr>
          <p:cNvSpPr txBox="1"/>
          <p:nvPr/>
        </p:nvSpPr>
        <p:spPr>
          <a:xfrm>
            <a:off x="5859262" y="3244334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Шлуинский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8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77786-C9CB-43D6-941C-1B699B38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51" y="346728"/>
            <a:ext cx="78867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 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2F3AE-927C-45F6-949E-59E59DEC6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97152"/>
            <a:ext cx="7886700" cy="4351338"/>
          </a:xfrm>
        </p:spPr>
        <p:txBody>
          <a:bodyPr>
            <a:norm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984C574-9456-4E7C-B786-280E9DE66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177647"/>
              </p:ext>
            </p:extLst>
          </p:nvPr>
        </p:nvGraphicFramePr>
        <p:xfrm>
          <a:off x="796031" y="2077374"/>
          <a:ext cx="5329561" cy="3601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45924">
                  <a:extLst>
                    <a:ext uri="{9D8B030D-6E8A-4147-A177-3AD203B41FA5}">
                      <a16:colId xmlns:a16="http://schemas.microsoft.com/office/drawing/2014/main" val="101556944"/>
                    </a:ext>
                  </a:extLst>
                </a:gridCol>
                <a:gridCol w="2683637">
                  <a:extLst>
                    <a:ext uri="{9D8B030D-6E8A-4147-A177-3AD203B41FA5}">
                      <a16:colId xmlns:a16="http://schemas.microsoft.com/office/drawing/2014/main" val="4098205552"/>
                    </a:ext>
                  </a:extLst>
                </a:gridCol>
              </a:tblGrid>
              <a:tr h="31093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Падеж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Аффиксы в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ед.ч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6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54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Притяжательный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ӑн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ĕ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н, -н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4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Дательно-винительный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-е, -на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-не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3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-ре, -та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7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Исходный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-ран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4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-пала(н)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пеле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5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Лишительный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ӑр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</a:t>
                      </a: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ĕ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42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Причинно-целевой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ӑрн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-ш</a:t>
                      </a: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ĕ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24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EE22845-9300-490D-9C79-02C1CE08E197}"/>
              </a:ext>
            </a:extLst>
          </p:cNvPr>
          <p:cNvSpPr txBox="1"/>
          <p:nvPr/>
        </p:nvSpPr>
        <p:spPr>
          <a:xfrm>
            <a:off x="6292973" y="3807800"/>
            <a:ext cx="25745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 числительные и прилагательные по падежам не изменяются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47F4D7-490E-4B5E-AAC2-8E8AA7F9CE5C}"/>
              </a:ext>
            </a:extLst>
          </p:cNvPr>
          <p:cNvSpPr txBox="1"/>
          <p:nvPr/>
        </p:nvSpPr>
        <p:spPr>
          <a:xfrm>
            <a:off x="6292973" y="2352583"/>
            <a:ext cx="22223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грамматическая категория рода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393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799BD-8FDD-49AE-9DD7-585CFD010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0940"/>
            <a:ext cx="78867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3D43D-325E-45E7-82EA-B9739CAAD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3986"/>
            <a:ext cx="7886700" cy="4761606"/>
          </a:xfrm>
        </p:spPr>
        <p:txBody>
          <a:bodyPr>
            <a:normAutofit lnSpcReduction="10000"/>
          </a:bodyPr>
          <a:lstStyle/>
          <a:p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Андреев И.А. Чувашский язык. Начальный курс. Чебоксары, 1996.</a:t>
            </a:r>
          </a:p>
          <a:p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Егоров В.Г. Закон гармонии гласных в чувашском языке // Научно-педагогический сборник Восточного института. IV. Казань, 1928</a:t>
            </a:r>
          </a:p>
          <a:p>
            <a:r>
              <a:rPr lang="ru-RU" sz="19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Мудрак</a:t>
            </a:r>
            <a:r>
              <a:rPr lang="ru-RU" sz="19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О. А. Развитие пратюркской системы фонем</a:t>
            </a: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по грамматике современного чувашского языка. Часть 1. Морфология. Чувашское государственное издательство, Чебоксары, 1957.</a:t>
            </a: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Поппе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Н.Н. «О родственных отношениях чувашского и тюркско-татарских языко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в». Чувашское областное издательство, Чебоксары, 1925.</a:t>
            </a: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Шлуинский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А.Б. «К типологии </a:t>
            </a:r>
            <a:r>
              <a:rPr lang="ru-RU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морфосинтаксиса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«соединения событий» в </a:t>
            </a:r>
            <a:r>
              <a:rPr lang="ru-RU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поливербальных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конструкциях».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russian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chuvash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academic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https://ru.wikibooks.org/wiki/Чувашский_язык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http://ru.corpus.chv.s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u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559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988</TotalTime>
  <Words>874</Words>
  <Application>Microsoft Office PowerPoint</Application>
  <PresentationFormat>Экран (4:3)</PresentationFormat>
  <Paragraphs>132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Liberation Serif</vt:lpstr>
      <vt:lpstr>Palatino Linotype</vt:lpstr>
      <vt:lpstr>Times New Roman</vt:lpstr>
      <vt:lpstr>Тема Office</vt:lpstr>
      <vt:lpstr>Чувашский язык (чӑваш чӗлхи)</vt:lpstr>
      <vt:lpstr>Презентация PowerPoint</vt:lpstr>
      <vt:lpstr>Презентация PowerPoint</vt:lpstr>
      <vt:lpstr>Презентация PowerPoint</vt:lpstr>
      <vt:lpstr>Презентация PowerPoint</vt:lpstr>
      <vt:lpstr>Фонетика: гармония гласных</vt:lpstr>
      <vt:lpstr>Фонетика: система согласных</vt:lpstr>
      <vt:lpstr>Ротацизм и ламбдацизм</vt:lpstr>
      <vt:lpstr>Типологическая характеристика</vt:lpstr>
      <vt:lpstr>Презентация PowerPoint</vt:lpstr>
      <vt:lpstr>Презентация PowerPoint</vt:lpstr>
      <vt:lpstr>Презентация PowerPoint</vt:lpstr>
      <vt:lpstr>Поливербальные конструкции</vt:lpstr>
      <vt:lpstr>Морфологические особенности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 </dc:title>
  <dc:creator>user</dc:creator>
  <cp:lastModifiedBy>Мария Манина</cp:lastModifiedBy>
  <cp:revision>154</cp:revision>
  <dcterms:created xsi:type="dcterms:W3CDTF">2020-10-04T10:50:04Z</dcterms:created>
  <dcterms:modified xsi:type="dcterms:W3CDTF">2020-12-09T10:17:22Z</dcterms:modified>
</cp:coreProperties>
</file>