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0080625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Рисунок 69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71" name="Рисунок 70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6" name="Рисунок 105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107" name="Рисунок 106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2" name="Рисунок 141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143" name="Рисунок 142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1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36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1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6" name="CustomShape 3"/>
          <p:cNvSpPr/>
          <p:nvPr/>
        </p:nvSpPr>
        <p:spPr>
          <a:xfrm>
            <a:off x="504000" y="1296000"/>
            <a:ext cx="9071640" cy="3455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800" b="0" strike="noStrike" spc="-1">
                <a:solidFill>
                  <a:srgbClr val="99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Cabécar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CustomShape 4"/>
          <p:cNvSpPr/>
          <p:nvPr/>
        </p:nvSpPr>
        <p:spPr>
          <a:xfrm>
            <a:off x="5688000" y="5112000"/>
            <a:ext cx="3887640" cy="1040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08360" algn="r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Куклик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Оля, 2016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7826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Семья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CustomShape 2"/>
          <p:cNvSpPr/>
          <p:nvPr/>
        </p:nvSpPr>
        <p:spPr>
          <a:xfrm>
            <a:off x="1111348" y="2239920"/>
            <a:ext cx="7672292" cy="438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640" algn="ctr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Чибчанские</a:t>
            </a:r>
            <a:endParaRPr lang="ru-RU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4000" lvl="1" indent="-323640" algn="ctr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lang="ru-RU" sz="4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Таламанка</a:t>
            </a:r>
            <a:endParaRPr lang="ru-RU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96000" lvl="2" indent="-287640" algn="ctr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6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Висеитские</a:t>
            </a:r>
            <a:endParaRPr lang="ru-RU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28000" lvl="3" indent="-215640" algn="ctr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Кабекар</a:t>
            </a:r>
            <a:endParaRPr lang="ru-RU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Карта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2" name="Рисунок 151"/>
          <p:cNvPicPr/>
          <p:nvPr/>
        </p:nvPicPr>
        <p:blipFill>
          <a:blip r:embed="rId2"/>
          <a:stretch/>
        </p:blipFill>
        <p:spPr>
          <a:xfrm>
            <a:off x="2520000" y="1224000"/>
            <a:ext cx="6045840" cy="5639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448920" y="72000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Социолингвистические данные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CustomShape 2"/>
          <p:cNvSpPr/>
          <p:nvPr/>
        </p:nvSpPr>
        <p:spPr>
          <a:xfrm>
            <a:off x="1728000" y="288000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Примерно 8000 носителей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90% носителей – билингвы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Преподается в школе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Фоточка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7" name="Рисунок 156"/>
          <p:cNvPicPr/>
          <p:nvPr/>
        </p:nvPicPr>
        <p:blipFill>
          <a:blip r:embed="rId2"/>
          <a:stretch/>
        </p:blipFill>
        <p:spPr>
          <a:xfrm>
            <a:off x="2880000" y="792000"/>
            <a:ext cx="4227480" cy="6189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Фонетика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Тоны: высокий и низкий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Противопоставление носовых и неносовых гласных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0" name="Рисунок 159"/>
          <p:cNvPicPr/>
          <p:nvPr/>
        </p:nvPicPr>
        <p:blipFill>
          <a:blip r:embed="rId2"/>
          <a:stretch/>
        </p:blipFill>
        <p:spPr>
          <a:xfrm>
            <a:off x="111960" y="3264840"/>
            <a:ext cx="9968400" cy="3070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2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Где же /m/ и /n/ ?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3" name="Рисунок 162"/>
          <p:cNvPicPr/>
          <p:nvPr/>
        </p:nvPicPr>
        <p:blipFill>
          <a:blip r:embed="rId2"/>
          <a:stretch/>
        </p:blipFill>
        <p:spPr>
          <a:xfrm>
            <a:off x="288000" y="2448000"/>
            <a:ext cx="9782640" cy="2899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5" name="CustomShape 2"/>
          <p:cNvSpPr/>
          <p:nvPr/>
        </p:nvSpPr>
        <p:spPr>
          <a:xfrm>
            <a:off x="385200" y="136800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Фузия в глагольной морфологии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Konó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		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suná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		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yíkí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tepezcuintle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	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see:MID:PFV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yesterday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‘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tepezcuintle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was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seen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yesterday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.’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В именной морфологии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44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6" name="Рисунок 165"/>
          <p:cNvPicPr/>
          <p:nvPr/>
        </p:nvPicPr>
        <p:blipFill>
          <a:blip r:embed="rId2"/>
          <a:stretch/>
        </p:blipFill>
        <p:spPr>
          <a:xfrm>
            <a:off x="739800" y="4536000"/>
            <a:ext cx="8187840" cy="1583640"/>
          </a:xfrm>
          <a:prstGeom prst="rect">
            <a:avLst/>
          </a:prstGeom>
          <a:ln>
            <a:noFill/>
          </a:ln>
        </p:spPr>
      </p:pic>
      <p:sp>
        <p:nvSpPr>
          <p:cNvPr id="167" name="CustomShape 3"/>
          <p:cNvSpPr/>
          <p:nvPr/>
        </p:nvSpPr>
        <p:spPr>
          <a:xfrm>
            <a:off x="504000" y="301320"/>
            <a:ext cx="9071640" cy="12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Морфемная граница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1440" algn="ctr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4400" b="0" strike="noStrike" spc="-1" dirty="0" err="1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Синтетизм</a:t>
            </a:r>
            <a:r>
              <a:rPr lang="ru-RU" sz="4400" b="0" strike="noStrike" spc="-1" dirty="0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/</a:t>
            </a:r>
            <a:r>
              <a:rPr lang="ru-RU" sz="4400" b="0" strike="noStrike" spc="-1" dirty="0" err="1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аналитизм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Преобладает 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аналитизм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bá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páiglö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mél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yís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jaká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kíga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2.SG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skirt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lie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1.SG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bed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on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‘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your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skirt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on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my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bed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’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Синтетизм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в глаголе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jayë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wa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mane-ulu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=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mí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=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man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go.PFV-V.PL=AVERS=REVERS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‘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many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men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went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away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and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back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’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Маркирование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1" name="CustomShape 2"/>
          <p:cNvSpPr/>
          <p:nvPr/>
        </p:nvSpPr>
        <p:spPr>
          <a:xfrm>
            <a:off x="504000" y="230400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В предикации — 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зависимостное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44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Есть </a:t>
            </a: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аналоги падежей – падежные послелоги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Carlos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	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të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</a:t>
            </a: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jayekúo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kágömá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Pedro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Carlos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ERG 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book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donate:PFV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	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Pedro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DAT    	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‘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Carlos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donated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a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book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to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Pedro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.’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3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4" name="CustomShape 3"/>
          <p:cNvSpPr/>
          <p:nvPr/>
        </p:nvSpPr>
        <p:spPr>
          <a:xfrm>
            <a:off x="504000" y="1768680"/>
            <a:ext cx="9071640" cy="438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В именной группе — нулевое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yís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mína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360" lvl="2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1.SG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mother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360" lvl="2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‘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my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mother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’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360" lvl="2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José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mína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360" lvl="2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J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 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mother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360" lvl="2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‘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José’s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mother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’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360" lvl="2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yís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mína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ju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360" lvl="2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1.SG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mother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house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360" lvl="2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‘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my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mother’s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house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Ролевая кодировка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Эргативно-абсолютивный тип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Yís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të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yaba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suwé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1.SG 	ERG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child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see:IPFV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‘I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child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.’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Yís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të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yaba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suwá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1.SG	ERG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child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see:PFV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‘I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saw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child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.’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8" name="CustomShape 2"/>
          <p:cNvSpPr/>
          <p:nvPr/>
        </p:nvSpPr>
        <p:spPr>
          <a:xfrm>
            <a:off x="703440" y="79416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Но: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28000" lvl="3" indent="-21456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"/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В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проспективе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28000" lvl="3" indent="-21456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"/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В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облигативе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28000" lvl="3" indent="-21456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"/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В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дезидеративе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09440" lvl="2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Актор</a:t>
            </a: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/</a:t>
            </a:r>
            <a:r>
              <a:rPr lang="ru-RU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Агенс</a:t>
            </a: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не маркируется эргативом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9" name="Рисунок 178"/>
          <p:cNvPicPr/>
          <p:nvPr/>
        </p:nvPicPr>
        <p:blipFill>
          <a:blip r:embed="rId2"/>
          <a:stretch/>
        </p:blipFill>
        <p:spPr>
          <a:xfrm>
            <a:off x="1872000" y="3109680"/>
            <a:ext cx="5371560" cy="2793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Порядок слов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Кабекар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имеет порядок слов SOV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Carlos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të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yís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shkawá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Carlos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ERG 	1.SG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hit:PFV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‘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Carlos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hit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.’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Особенности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CustomShape 3"/>
          <p:cNvSpPr/>
          <p:nvPr/>
        </p:nvSpPr>
        <p:spPr>
          <a:xfrm>
            <a:off x="504000" y="300960"/>
            <a:ext cx="9071640" cy="12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CustomShape 4"/>
          <p:cNvSpPr/>
          <p:nvPr/>
        </p:nvSpPr>
        <p:spPr>
          <a:xfrm>
            <a:off x="504000" y="1768680"/>
            <a:ext cx="9071640" cy="438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Родовые классы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Пятиричная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система счета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móglö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sá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	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jula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bótkö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endParaRPr lang="ru-RU" sz="1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	</a:t>
            </a:r>
            <a:r>
              <a:rPr lang="ru-RU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gun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	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1.PL.EXCL </a:t>
            </a: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	</a:t>
            </a:r>
            <a:r>
              <a:rPr lang="ru-RU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hand</a:t>
            </a: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	</a:t>
            </a:r>
            <a:r>
              <a:rPr lang="ru-RU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two:CLF.FLAT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kí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mañátabö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plus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three:CLF.LONG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‘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thirteen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guns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’ (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Margery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Peña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1989/2003: l)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Глагольная множественность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Yëria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të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konó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suwá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hunter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ERG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tepezcuintle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see:PFV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‘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hunter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saw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(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one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or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more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tepezcuintle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.’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Yëria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të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konó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suwá-tulámi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 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hunter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	ERG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tepezcuintle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	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see:PFV-V.PL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‘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hunter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saw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more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than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one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tepezcuintle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.’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‘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hunter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saw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a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tepezcuintle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more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than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once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.’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504000" y="300960"/>
            <a:ext cx="9071640" cy="12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Источники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504000" y="1768680"/>
            <a:ext cx="9071640" cy="438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sng" strike="noStrike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http://www.oxfly.co.uk/pages/sustainability_c.html</a:t>
            </a:r>
            <a:endParaRPr lang="ru-RU" sz="18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Verhoeven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Elisabeth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(2012): 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Cabécar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– a 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Chibchan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language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of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Costa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Rica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504000" y="2842200"/>
            <a:ext cx="9071640" cy="12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5400" b="0" strike="noStrike" spc="-1" dirty="0">
                <a:solidFill>
                  <a:schemeClr val="accent2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Спасибо за внимание!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117</Words>
  <Application>Microsoft Office PowerPoint</Application>
  <PresentationFormat>Произвольный</PresentationFormat>
  <Paragraphs>97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DejaVu Sans</vt:lpstr>
      <vt:lpstr>Symbol</vt:lpstr>
      <vt:lpstr>Wingdings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dc:description/>
  <cp:lastModifiedBy>Екатерина Моргунова</cp:lastModifiedBy>
  <cp:revision>8</cp:revision>
  <dcterms:created xsi:type="dcterms:W3CDTF">2016-12-12T23:05:41Z</dcterms:created>
  <dcterms:modified xsi:type="dcterms:W3CDTF">2016-12-21T09:25:46Z</dcterms:modified>
  <dc:language>ru-RU</dc:language>
</cp:coreProperties>
</file>