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7" r:id="rId9"/>
    <p:sldId id="268" r:id="rId10"/>
    <p:sldId id="269" r:id="rId11"/>
    <p:sldId id="272" r:id="rId12"/>
    <p:sldId id="270" r:id="rId13"/>
    <p:sldId id="271" r:id="rId14"/>
    <p:sldId id="263" r:id="rId15"/>
    <p:sldId id="264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23" autoAdjust="0"/>
  </p:normalViewPr>
  <p:slideViewPr>
    <p:cSldViewPr>
      <p:cViewPr>
        <p:scale>
          <a:sx n="66" d="100"/>
          <a:sy n="66" d="100"/>
        </p:scale>
        <p:origin x="-147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681C36C-B0FC-417C-B2AC-6076B91AA3D4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B57A9BB-875D-4783-908E-1267113872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arbres.iker.cnrs.f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0"/>
            <a:ext cx="7406640" cy="1472184"/>
          </a:xfrm>
        </p:spPr>
        <p:txBody>
          <a:bodyPr/>
          <a:lstStyle/>
          <a:p>
            <a:r>
              <a:rPr lang="en-US" dirty="0" err="1" smtClean="0"/>
              <a:t>Brezhoneg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7406640" cy="1752600"/>
          </a:xfrm>
        </p:spPr>
        <p:txBody>
          <a:bodyPr/>
          <a:lstStyle/>
          <a:p>
            <a:r>
              <a:rPr lang="ru-RU" dirty="0" err="1" smtClean="0"/>
              <a:t>Бретонский</a:t>
            </a:r>
            <a:r>
              <a:rPr lang="ru-RU" dirty="0" smtClean="0"/>
              <a:t> язык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61653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Бирюкова Маргарита, </a:t>
            </a:r>
            <a:r>
              <a:rPr lang="ru-RU" dirty="0" err="1" smtClean="0"/>
              <a:t>ОТиПЛ</a:t>
            </a:r>
            <a:r>
              <a:rPr lang="ru-RU" dirty="0" smtClean="0"/>
              <a:t>, </a:t>
            </a:r>
            <a:r>
              <a:rPr lang="en-US" dirty="0" smtClean="0"/>
              <a:t>II </a:t>
            </a:r>
            <a:r>
              <a:rPr lang="ru-RU" dirty="0" smtClean="0"/>
              <a:t>курс </a:t>
            </a:r>
            <a:endParaRPr lang="ru-RU" dirty="0"/>
          </a:p>
        </p:txBody>
      </p:sp>
      <p:pic>
        <p:nvPicPr>
          <p:cNvPr id="2050" name="Picture 2" descr="C:\Users\Рита\SkyDrive\Documents\Château_Nantes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3528392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Кельтская группа индоевропейской семьи</a:t>
            </a:r>
            <a:r>
              <a:rPr lang="fr-FR" dirty="0" smtClean="0"/>
              <a:t/>
            </a:r>
            <a:br>
              <a:rPr lang="fr-FR" dirty="0" smtClean="0"/>
            </a:br>
            <a:endParaRPr lang="ru-RU" dirty="0"/>
          </a:p>
        </p:txBody>
      </p:sp>
      <p:pic>
        <p:nvPicPr>
          <p:cNvPr id="4" name="Содержимое 3" descr="celt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268760"/>
            <a:ext cx="4392488" cy="5184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Место языка в группе</a:t>
            </a:r>
            <a:endParaRPr lang="ru-RU" dirty="0"/>
          </a:p>
        </p:txBody>
      </p:sp>
      <p:pic>
        <p:nvPicPr>
          <p:cNvPr id="4" name="Содержимое 3" descr="celtic-lang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3816424" cy="4176464"/>
          </a:xfrm>
        </p:spPr>
      </p:pic>
      <p:sp>
        <p:nvSpPr>
          <p:cNvPr id="5" name="Прямоугольник 4"/>
          <p:cNvSpPr/>
          <p:nvPr/>
        </p:nvSpPr>
        <p:spPr>
          <a:xfrm>
            <a:off x="4355976" y="1556792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P-</a:t>
            </a:r>
            <a:r>
              <a:rPr lang="ru-RU" sz="2000" dirty="0" smtClean="0"/>
              <a:t>языки  - *</a:t>
            </a:r>
            <a:r>
              <a:rPr lang="en-US" sz="2000" dirty="0" err="1" smtClean="0"/>
              <a:t>k</a:t>
            </a:r>
            <a:r>
              <a:rPr lang="en-US" sz="2000" baseline="30000" dirty="0" err="1" smtClean="0"/>
              <a:t>w</a:t>
            </a:r>
            <a:r>
              <a:rPr lang="en-US" sz="2000" baseline="30000" dirty="0" smtClean="0"/>
              <a:t> </a:t>
            </a:r>
            <a:r>
              <a:rPr lang="en-US" sz="2000" dirty="0" smtClean="0"/>
              <a:t> &gt; p : </a:t>
            </a:r>
            <a:r>
              <a:rPr lang="ru-RU" sz="2000" dirty="0" smtClean="0"/>
              <a:t>вал.</a:t>
            </a:r>
            <a:r>
              <a:rPr lang="en-US" sz="2000" dirty="0" smtClean="0"/>
              <a:t> ‘</a:t>
            </a:r>
            <a:r>
              <a:rPr lang="en-US" sz="2000" dirty="0" err="1" smtClean="0"/>
              <a:t>pwy</a:t>
            </a:r>
            <a:r>
              <a:rPr lang="en-US" sz="2000" dirty="0" smtClean="0"/>
              <a:t>’</a:t>
            </a:r>
            <a:r>
              <a:rPr lang="ru-RU" sz="2000" dirty="0" smtClean="0"/>
              <a:t>, корн. </a:t>
            </a:r>
            <a:r>
              <a:rPr lang="en-US" sz="2000" dirty="0" smtClean="0"/>
              <a:t>‘</a:t>
            </a:r>
            <a:r>
              <a:rPr lang="en-US" sz="2000" dirty="0" err="1" smtClean="0"/>
              <a:t>pyw</a:t>
            </a:r>
            <a:r>
              <a:rPr lang="en-US" sz="2000" dirty="0" smtClean="0"/>
              <a:t>’, </a:t>
            </a:r>
            <a:r>
              <a:rPr lang="ru-RU" sz="2000" dirty="0" err="1" smtClean="0"/>
              <a:t>брет</a:t>
            </a:r>
            <a:r>
              <a:rPr lang="ru-RU" sz="2000" dirty="0" smtClean="0"/>
              <a:t>. </a:t>
            </a:r>
            <a:r>
              <a:rPr lang="en-US" sz="2000" dirty="0" smtClean="0"/>
              <a:t>‘</a:t>
            </a:r>
            <a:r>
              <a:rPr lang="en-US" sz="2000" dirty="0" err="1" smtClean="0"/>
              <a:t>piou</a:t>
            </a:r>
            <a:r>
              <a:rPr lang="en-US" sz="2000" dirty="0" smtClean="0"/>
              <a:t>’ – “</a:t>
            </a:r>
            <a:r>
              <a:rPr lang="ru-RU" sz="2000" dirty="0" smtClean="0"/>
              <a:t>кто</a:t>
            </a:r>
            <a:r>
              <a:rPr lang="en-US" sz="2000" dirty="0" smtClean="0"/>
              <a:t>”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Q-</a:t>
            </a:r>
            <a:r>
              <a:rPr lang="ru-RU" sz="2000" dirty="0" smtClean="0"/>
              <a:t>языки - *</a:t>
            </a:r>
            <a:r>
              <a:rPr lang="en-US" sz="2000" dirty="0" smtClean="0"/>
              <a:t> </a:t>
            </a:r>
            <a:r>
              <a:rPr lang="en-US" sz="2000" dirty="0" err="1" smtClean="0"/>
              <a:t>k</a:t>
            </a:r>
            <a:r>
              <a:rPr lang="en-US" sz="2000" baseline="30000" dirty="0" err="1" smtClean="0"/>
              <a:t>w</a:t>
            </a:r>
            <a:r>
              <a:rPr lang="en-US" sz="2000" baseline="30000" dirty="0" smtClean="0"/>
              <a:t> </a:t>
            </a:r>
            <a:r>
              <a:rPr lang="en-US" sz="2000" dirty="0" smtClean="0"/>
              <a:t> &gt; k : </a:t>
            </a:r>
            <a:r>
              <a:rPr lang="ru-RU" sz="2000" dirty="0" err="1" smtClean="0"/>
              <a:t>кельтибер</a:t>
            </a:r>
            <a:r>
              <a:rPr lang="ru-RU" sz="2000" dirty="0" smtClean="0"/>
              <a:t>. </a:t>
            </a:r>
            <a:r>
              <a:rPr lang="en-US" sz="2000" dirty="0" smtClean="0"/>
              <a:t>‘-</a:t>
            </a:r>
            <a:r>
              <a:rPr lang="en-US" sz="2000" dirty="0" err="1" smtClean="0"/>
              <a:t>que</a:t>
            </a:r>
            <a:r>
              <a:rPr lang="en-US" sz="2000" dirty="0" smtClean="0"/>
              <a:t> ’</a:t>
            </a:r>
            <a:endParaRPr lang="fr-F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556792"/>
            <a:ext cx="4144504" cy="504056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Бретонцы переселились во Францию: 2я пол. V в. с юга Британии </a:t>
            </a:r>
            <a:endParaRPr lang="ru-RU" sz="1600" dirty="0" smtClean="0"/>
          </a:p>
          <a:p>
            <a:r>
              <a:rPr lang="ru-RU" sz="1600" dirty="0" err="1" smtClean="0"/>
              <a:t>Старобретонский</a:t>
            </a:r>
            <a:r>
              <a:rPr lang="ru-RU" sz="1600" dirty="0" smtClean="0"/>
              <a:t> период – с </a:t>
            </a:r>
            <a:r>
              <a:rPr lang="en-US" sz="1600" dirty="0" smtClean="0"/>
              <a:t>V </a:t>
            </a:r>
            <a:r>
              <a:rPr lang="ru-RU" sz="1600" dirty="0" smtClean="0"/>
              <a:t>до </a:t>
            </a:r>
            <a:r>
              <a:rPr lang="en-US" sz="1600" dirty="0" smtClean="0"/>
              <a:t>XI </a:t>
            </a:r>
            <a:r>
              <a:rPr lang="ru-RU" sz="1600" dirty="0" smtClean="0"/>
              <a:t>в.</a:t>
            </a:r>
            <a:endParaRPr lang="ru-RU" sz="1600" dirty="0" smtClean="0"/>
          </a:p>
          <a:p>
            <a:r>
              <a:rPr lang="ru-RU" sz="1600" dirty="0" err="1" smtClean="0"/>
              <a:t>Среднебретонский</a:t>
            </a:r>
            <a:r>
              <a:rPr lang="ru-RU" sz="1600" dirty="0" smtClean="0"/>
              <a:t> </a:t>
            </a:r>
            <a:r>
              <a:rPr lang="ru-RU" sz="1600" dirty="0" smtClean="0"/>
              <a:t>период </a:t>
            </a:r>
            <a:r>
              <a:rPr lang="ru-RU" sz="1600" dirty="0" smtClean="0"/>
              <a:t>- с</a:t>
            </a:r>
            <a:r>
              <a:rPr lang="ru-RU" sz="1600" dirty="0" smtClean="0"/>
              <a:t> XI в., памятники с XIV — до этого времени сохранились лишь глоссы и собственные </a:t>
            </a:r>
            <a:r>
              <a:rPr lang="ru-RU" sz="1600" dirty="0" smtClean="0"/>
              <a:t>имена</a:t>
            </a:r>
            <a:endParaRPr lang="en-US" sz="1600" dirty="0" smtClean="0"/>
          </a:p>
          <a:p>
            <a:r>
              <a:rPr lang="ru-RU" sz="1600" dirty="0" err="1" smtClean="0"/>
              <a:t>Новобретонский</a:t>
            </a:r>
            <a:r>
              <a:rPr lang="ru-RU" sz="1600" dirty="0" smtClean="0"/>
              <a:t> период – с </a:t>
            </a:r>
            <a:r>
              <a:rPr lang="en-US" sz="1600" dirty="0" smtClean="0"/>
              <a:t>XVII </a:t>
            </a:r>
            <a:r>
              <a:rPr lang="ru-RU" sz="1600" dirty="0" smtClean="0"/>
              <a:t>в. до наших дней</a:t>
            </a:r>
            <a:endParaRPr lang="ru-RU" sz="1600" dirty="0" smtClean="0"/>
          </a:p>
          <a:p>
            <a:r>
              <a:rPr lang="ru-RU" sz="1600" dirty="0" smtClean="0"/>
              <a:t>На протяжении всей истории - под сильным воздействием французского. </a:t>
            </a:r>
          </a:p>
          <a:p>
            <a:r>
              <a:rPr lang="ru-RU" sz="1600" dirty="0" smtClean="0"/>
              <a:t>Средние века: бретонская </a:t>
            </a:r>
            <a:r>
              <a:rPr lang="ru-RU" sz="1600" dirty="0" smtClean="0"/>
              <a:t>литература</a:t>
            </a:r>
            <a:r>
              <a:rPr lang="en-US" sz="1600" dirty="0" smtClean="0"/>
              <a:t> – </a:t>
            </a:r>
            <a:r>
              <a:rPr lang="ru-RU" sz="1600" dirty="0" smtClean="0"/>
              <a:t>поэзия </a:t>
            </a:r>
            <a:r>
              <a:rPr lang="en-US" sz="1600" dirty="0" smtClean="0"/>
              <a:t>XV-XVI </a:t>
            </a:r>
            <a:r>
              <a:rPr lang="ru-RU" sz="1600" dirty="0" smtClean="0"/>
              <a:t>вв.</a:t>
            </a:r>
            <a:r>
              <a:rPr lang="en-US" sz="1600" dirty="0" smtClean="0"/>
              <a:t> (</a:t>
            </a:r>
            <a:r>
              <a:rPr lang="en-US" sz="1600" dirty="0" err="1" smtClean="0"/>
              <a:t>Buhez</a:t>
            </a:r>
            <a:r>
              <a:rPr lang="en-US" sz="1600" dirty="0" smtClean="0"/>
              <a:t> </a:t>
            </a:r>
            <a:r>
              <a:rPr lang="en-US" sz="1600" dirty="0" err="1" smtClean="0"/>
              <a:t>Sante</a:t>
            </a:r>
            <a:r>
              <a:rPr lang="en-US" sz="1600" dirty="0" smtClean="0"/>
              <a:t> </a:t>
            </a:r>
            <a:r>
              <a:rPr lang="en-US" sz="1600" dirty="0" err="1" smtClean="0"/>
              <a:t>Barba</a:t>
            </a:r>
            <a:r>
              <a:rPr lang="en-US" sz="1600" dirty="0" smtClean="0"/>
              <a:t>, </a:t>
            </a:r>
            <a:r>
              <a:rPr lang="en-US" sz="1600" dirty="0" smtClean="0"/>
              <a:t>Life of Saint </a:t>
            </a:r>
            <a:r>
              <a:rPr lang="en-US" sz="1600" dirty="0" err="1" smtClean="0"/>
              <a:t>Guénolé</a:t>
            </a:r>
            <a:r>
              <a:rPr lang="ru-RU" sz="1600" dirty="0" smtClean="0"/>
              <a:t>,</a:t>
            </a:r>
            <a:r>
              <a:rPr lang="en-US" sz="1600" dirty="0" smtClean="0"/>
              <a:t> Destruction of </a:t>
            </a:r>
            <a:r>
              <a:rPr lang="en-US" sz="1600" dirty="0" smtClean="0"/>
              <a:t>Jerusalem</a:t>
            </a:r>
            <a:r>
              <a:rPr lang="ru-RU" sz="1600" dirty="0" smtClean="0"/>
              <a:t>)</a:t>
            </a:r>
            <a:endParaRPr lang="ru-RU" sz="1600" dirty="0" smtClean="0"/>
          </a:p>
          <a:p>
            <a:r>
              <a:rPr lang="ru-RU" sz="1600" dirty="0" smtClean="0"/>
              <a:t> XIX в.: интерес к изучению </a:t>
            </a:r>
            <a:r>
              <a:rPr lang="ru-RU" sz="1600" dirty="0" err="1" smtClean="0"/>
              <a:t>бретонского</a:t>
            </a:r>
            <a:r>
              <a:rPr lang="ru-RU" sz="1600" dirty="0" smtClean="0"/>
              <a:t> языка и фольклора -  Жан-Франсуа </a:t>
            </a:r>
            <a:r>
              <a:rPr lang="ru-RU" sz="1600" dirty="0" err="1" smtClean="0"/>
              <a:t>Ле</a:t>
            </a:r>
            <a:r>
              <a:rPr lang="ru-RU" sz="1600" dirty="0" smtClean="0"/>
              <a:t> </a:t>
            </a:r>
            <a:r>
              <a:rPr lang="ru-RU" sz="1600" dirty="0" err="1" smtClean="0"/>
              <a:t>Гонидек</a:t>
            </a:r>
            <a:r>
              <a:rPr lang="ru-RU" sz="1600" dirty="0" smtClean="0"/>
              <a:t> – создатель современного </a:t>
            </a:r>
            <a:r>
              <a:rPr lang="ru-RU" sz="1600" dirty="0" err="1" smtClean="0"/>
              <a:t>бретонского</a:t>
            </a:r>
            <a:r>
              <a:rPr lang="ru-RU" sz="1600" dirty="0" smtClean="0"/>
              <a:t> литературного языка.</a:t>
            </a:r>
            <a:endParaRPr lang="ru-RU" sz="1600" dirty="0"/>
          </a:p>
        </p:txBody>
      </p:sp>
      <p:pic>
        <p:nvPicPr>
          <p:cNvPr id="1027" name="Picture 3" descr="C:\Users\Рита\SkyDrive\Documents\Britonia6hcentu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76672"/>
            <a:ext cx="3096344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980728"/>
          </a:xfrm>
        </p:spPr>
        <p:txBody>
          <a:bodyPr/>
          <a:lstStyle/>
          <a:p>
            <a:r>
              <a:rPr lang="ru-RU" dirty="0" smtClean="0"/>
              <a:t>Социолингвистика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4608512" cy="58772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Официальный язык Бретани </a:t>
            </a:r>
            <a:r>
              <a:rPr lang="ru-RU" dirty="0" smtClean="0"/>
              <a:t>(</a:t>
            </a:r>
            <a:r>
              <a:rPr lang="en-US" dirty="0" err="1" smtClean="0">
                <a:latin typeface="Corbel" pitchFamily="34" charset="0"/>
              </a:rPr>
              <a:t>Basse</a:t>
            </a:r>
            <a:r>
              <a:rPr lang="en-US" dirty="0" smtClean="0">
                <a:latin typeface="Corbel" pitchFamily="34" charset="0"/>
              </a:rPr>
              <a:t>-Bretagne</a:t>
            </a:r>
            <a:r>
              <a:rPr lang="ru-RU" dirty="0" smtClean="0">
                <a:latin typeface="Corbel" pitchFamily="34" charset="0"/>
              </a:rPr>
              <a:t>,</a:t>
            </a:r>
            <a:r>
              <a:rPr lang="en-US" dirty="0" smtClean="0">
                <a:latin typeface="Corbel" pitchFamily="34" charset="0"/>
              </a:rPr>
              <a:t> </a:t>
            </a:r>
            <a:r>
              <a:rPr lang="ru-RU" dirty="0" smtClean="0">
                <a:latin typeface="Corbel" pitchFamily="34" charset="0"/>
              </a:rPr>
              <a:t>Франция</a:t>
            </a:r>
            <a:r>
              <a:rPr lang="ru-RU" dirty="0" smtClean="0">
                <a:latin typeface="Corbel" pitchFamily="34" charset="0"/>
              </a:rPr>
              <a:t>)</a:t>
            </a:r>
          </a:p>
          <a:p>
            <a:r>
              <a:rPr lang="ru-RU" dirty="0" smtClean="0">
                <a:latin typeface="Corbel" pitchFamily="34" charset="0"/>
              </a:rPr>
              <a:t>270 - 365 тыс. носителей</a:t>
            </a:r>
          </a:p>
          <a:p>
            <a:r>
              <a:rPr lang="ru-RU" dirty="0" smtClean="0"/>
              <a:t>Все </a:t>
            </a:r>
            <a:r>
              <a:rPr lang="ru-RU" dirty="0" smtClean="0"/>
              <a:t>н</a:t>
            </a:r>
            <a:r>
              <a:rPr lang="ru-RU" dirty="0" smtClean="0"/>
              <a:t>осители </a:t>
            </a:r>
            <a:r>
              <a:rPr lang="ru-RU" dirty="0" smtClean="0"/>
              <a:t>двуязычны, 2й язык – французский</a:t>
            </a:r>
          </a:p>
          <a:p>
            <a:r>
              <a:rPr lang="ru-RU" dirty="0" smtClean="0"/>
              <a:t>С 1880 г. до 1951 г. – запрещен в школах</a:t>
            </a:r>
          </a:p>
          <a:p>
            <a:r>
              <a:rPr lang="ru-RU" dirty="0" smtClean="0"/>
              <a:t>1951 г. – закон, разрешающий преподавать </a:t>
            </a:r>
            <a:r>
              <a:rPr lang="ru-RU" dirty="0" err="1" smtClean="0"/>
              <a:t>бретонский</a:t>
            </a:r>
            <a:r>
              <a:rPr lang="ru-RU" dirty="0" smtClean="0"/>
              <a:t> 1-3 ч./</a:t>
            </a:r>
            <a:r>
              <a:rPr lang="ru-RU" dirty="0" err="1" smtClean="0"/>
              <a:t>нед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литература, радио- и телепередачи, сеть школ «Диван» (</a:t>
            </a:r>
            <a:r>
              <a:rPr lang="ru-RU" i="1" dirty="0" err="1" smtClean="0"/>
              <a:t>diwan</a:t>
            </a:r>
            <a:r>
              <a:rPr lang="ru-RU" dirty="0" smtClean="0"/>
              <a:t>)</a:t>
            </a:r>
          </a:p>
          <a:p>
            <a:r>
              <a:rPr lang="ru-RU" dirty="0" smtClean="0"/>
              <a:t>3 варианта орфографии: 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KLTG= «объединённая»  (</a:t>
            </a:r>
            <a:r>
              <a:rPr lang="ru-RU" i="1" dirty="0" err="1" smtClean="0"/>
              <a:t>peurunvan</a:t>
            </a:r>
            <a:r>
              <a:rPr lang="ru-RU" dirty="0" smtClean="0"/>
              <a:t>/ </a:t>
            </a:r>
            <a:r>
              <a:rPr lang="ru-RU" i="1" dirty="0" err="1" smtClean="0"/>
              <a:t>Zedacheg</a:t>
            </a:r>
            <a:r>
              <a:rPr lang="ru-RU" dirty="0" smtClean="0"/>
              <a:t> — </a:t>
            </a:r>
            <a:r>
              <a:rPr lang="ru-RU" i="1" dirty="0" err="1" smtClean="0"/>
              <a:t>zh</a:t>
            </a:r>
            <a:r>
              <a:rPr lang="ru-RU" dirty="0" err="1" smtClean="0"/>
              <a:t>=</a:t>
            </a:r>
            <a:r>
              <a:rPr lang="en-US" dirty="0" smtClean="0"/>
              <a:t>‘</a:t>
            </a:r>
            <a:r>
              <a:rPr lang="ru-RU" i="1" dirty="0" err="1" smtClean="0"/>
              <a:t>z</a:t>
            </a:r>
            <a:r>
              <a:rPr lang="en-US" i="1" dirty="0" smtClean="0"/>
              <a:t>’</a:t>
            </a:r>
            <a:r>
              <a:rPr lang="ru-RU" dirty="0" smtClean="0"/>
              <a:t> в  KLT и </a:t>
            </a:r>
            <a:r>
              <a:rPr lang="en-US" dirty="0" smtClean="0"/>
              <a:t>’</a:t>
            </a:r>
            <a:r>
              <a:rPr lang="ru-RU" i="1" dirty="0" err="1" smtClean="0"/>
              <a:t>h</a:t>
            </a:r>
            <a:r>
              <a:rPr lang="en-US" i="1" dirty="0" smtClean="0"/>
              <a:t>’</a:t>
            </a:r>
            <a:r>
              <a:rPr lang="ru-RU" dirty="0" smtClean="0"/>
              <a:t> в </a:t>
            </a:r>
            <a:r>
              <a:rPr lang="ru-RU" dirty="0" err="1" smtClean="0"/>
              <a:t>ваннском</a:t>
            </a:r>
            <a:r>
              <a:rPr lang="ru-RU" dirty="0" smtClean="0"/>
              <a:t>); 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«университетская» (</a:t>
            </a:r>
            <a:r>
              <a:rPr lang="ru-RU" i="1" dirty="0" err="1" smtClean="0"/>
              <a:t>skolveurieg</a:t>
            </a:r>
            <a:r>
              <a:rPr lang="ru-RU" dirty="0" smtClean="0"/>
              <a:t>), </a:t>
            </a:r>
            <a:r>
              <a:rPr lang="en-US" dirty="0" smtClean="0"/>
              <a:t>2</a:t>
            </a:r>
            <a:r>
              <a:rPr lang="ru-RU" dirty="0" smtClean="0"/>
              <a:t> варианта для KLT и </a:t>
            </a:r>
            <a:r>
              <a:rPr lang="ru-RU" dirty="0" err="1" smtClean="0"/>
              <a:t>ваннского</a:t>
            </a:r>
            <a:r>
              <a:rPr lang="ru-RU" dirty="0" smtClean="0"/>
              <a:t> ;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«междиалектная» (</a:t>
            </a:r>
            <a:r>
              <a:rPr lang="ru-RU" i="1" dirty="0" err="1" smtClean="0"/>
              <a:t>etrerannyezhel</a:t>
            </a:r>
            <a:r>
              <a:rPr lang="ru-RU" dirty="0" smtClean="0"/>
              <a:t>), основанная на этимологическом принципе </a:t>
            </a:r>
            <a:r>
              <a:rPr lang="en-US" dirty="0" smtClean="0"/>
              <a:t>, </a:t>
            </a:r>
            <a:r>
              <a:rPr lang="ru-RU" dirty="0" smtClean="0"/>
              <a:t>близка к орфографии </a:t>
            </a:r>
            <a:r>
              <a:rPr lang="ru-RU" dirty="0" err="1" smtClean="0"/>
              <a:t>Ле</a:t>
            </a:r>
            <a:r>
              <a:rPr lang="ru-RU" dirty="0" smtClean="0"/>
              <a:t> </a:t>
            </a:r>
            <a:r>
              <a:rPr lang="ru-RU" dirty="0" err="1" smtClean="0"/>
              <a:t>Гонидека</a:t>
            </a:r>
            <a:r>
              <a:rPr lang="ru-RU" dirty="0" smtClean="0"/>
              <a:t>.</a:t>
            </a:r>
            <a:endParaRPr lang="fr-FR" dirty="0" smtClean="0"/>
          </a:p>
        </p:txBody>
      </p:sp>
      <p:sp>
        <p:nvSpPr>
          <p:cNvPr id="4" name="Стрелка вправо 3"/>
          <p:cNvSpPr/>
          <p:nvPr/>
        </p:nvSpPr>
        <p:spPr>
          <a:xfrm>
            <a:off x="3851920" y="2636912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bretagne_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052736"/>
            <a:ext cx="4211960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Корнуайский</a:t>
            </a:r>
            <a:r>
              <a:rPr lang="ru-RU" dirty="0" smtClean="0"/>
              <a:t> (</a:t>
            </a:r>
            <a:r>
              <a:rPr lang="ru-RU" i="1" dirty="0" err="1" smtClean="0"/>
              <a:t>Kerneveg</a:t>
            </a:r>
            <a:r>
              <a:rPr lang="ru-RU" dirty="0" smtClean="0"/>
              <a:t>, фр. </a:t>
            </a:r>
            <a:r>
              <a:rPr lang="ru-RU" i="1" dirty="0" err="1" smtClean="0"/>
              <a:t>cornouaillais</a:t>
            </a:r>
            <a:r>
              <a:rPr lang="ru-RU" dirty="0" smtClean="0"/>
              <a:t>) - 41 %  носителей, г. Кемпер.</a:t>
            </a:r>
          </a:p>
          <a:p>
            <a:r>
              <a:rPr lang="ru-RU" b="1" dirty="0" err="1" smtClean="0"/>
              <a:t>Леонский</a:t>
            </a:r>
            <a:r>
              <a:rPr lang="ru-RU" dirty="0" smtClean="0"/>
              <a:t> (</a:t>
            </a:r>
            <a:r>
              <a:rPr lang="ru-RU" i="1" dirty="0" err="1" smtClean="0"/>
              <a:t>Leoneg</a:t>
            </a:r>
            <a:r>
              <a:rPr lang="ru-RU" dirty="0" smtClean="0"/>
              <a:t>, фр. </a:t>
            </a:r>
            <a:r>
              <a:rPr lang="ru-RU" i="1" dirty="0" err="1" smtClean="0"/>
              <a:t>léonais</a:t>
            </a:r>
            <a:r>
              <a:rPr lang="ru-RU" dirty="0" smtClean="0"/>
              <a:t>) — район </a:t>
            </a:r>
            <a:r>
              <a:rPr lang="ru-RU" dirty="0" err="1" smtClean="0"/>
              <a:t>Бро-Леон</a:t>
            </a:r>
            <a:r>
              <a:rPr lang="ru-RU" dirty="0" smtClean="0"/>
              <a:t> (</a:t>
            </a:r>
            <a:r>
              <a:rPr lang="ru-RU" i="1" dirty="0" err="1" smtClean="0"/>
              <a:t>Bro</a:t>
            </a:r>
            <a:r>
              <a:rPr lang="ru-RU" i="1" dirty="0" smtClean="0"/>
              <a:t> </a:t>
            </a:r>
            <a:r>
              <a:rPr lang="ru-RU" i="1" dirty="0" err="1" smtClean="0"/>
              <a:t>Leon</a:t>
            </a:r>
            <a:r>
              <a:rPr lang="ru-RU" i="1" dirty="0" smtClean="0"/>
              <a:t>, </a:t>
            </a:r>
            <a:r>
              <a:rPr lang="ru-RU" i="1" dirty="0" err="1" smtClean="0"/>
              <a:t>Pays</a:t>
            </a:r>
            <a:r>
              <a:rPr lang="ru-RU" i="1" dirty="0" smtClean="0"/>
              <a:t> </a:t>
            </a:r>
            <a:r>
              <a:rPr lang="ru-RU" i="1" dirty="0" err="1" smtClean="0"/>
              <a:t>de</a:t>
            </a:r>
            <a:r>
              <a:rPr lang="ru-RU" i="1" dirty="0" smtClean="0"/>
              <a:t> </a:t>
            </a:r>
            <a:r>
              <a:rPr lang="ru-RU" i="1" dirty="0" err="1" smtClean="0"/>
              <a:t>Léon</a:t>
            </a:r>
            <a:r>
              <a:rPr lang="ru-RU" dirty="0" smtClean="0"/>
              <a:t>), север Финистера. Наиболее близок к современному литературному </a:t>
            </a:r>
            <a:r>
              <a:rPr lang="ru-RU" dirty="0" err="1" smtClean="0"/>
              <a:t>бретонскому</a:t>
            </a:r>
            <a:r>
              <a:rPr lang="ru-RU" dirty="0" smtClean="0"/>
              <a:t> языку</a:t>
            </a:r>
          </a:p>
          <a:p>
            <a:r>
              <a:rPr lang="ru-RU" b="1" dirty="0" err="1" smtClean="0"/>
              <a:t>Трегорский</a:t>
            </a:r>
            <a:r>
              <a:rPr lang="ru-RU" dirty="0" smtClean="0"/>
              <a:t> (</a:t>
            </a:r>
            <a:r>
              <a:rPr lang="ru-RU" i="1" dirty="0" err="1" smtClean="0"/>
              <a:t>Tregerieg</a:t>
            </a:r>
            <a:r>
              <a:rPr lang="ru-RU" dirty="0" smtClean="0"/>
              <a:t>, фр. </a:t>
            </a:r>
            <a:r>
              <a:rPr lang="ru-RU" i="1" dirty="0" err="1" smtClean="0"/>
              <a:t>trégorrois</a:t>
            </a:r>
            <a:r>
              <a:rPr lang="ru-RU" dirty="0" smtClean="0"/>
              <a:t>) —область Трегор (</a:t>
            </a:r>
            <a:r>
              <a:rPr lang="ru-RU" i="1" dirty="0" err="1" smtClean="0"/>
              <a:t>Landreger</a:t>
            </a:r>
            <a:r>
              <a:rPr lang="ru-RU" i="1" dirty="0" smtClean="0"/>
              <a:t>, </a:t>
            </a:r>
            <a:r>
              <a:rPr lang="ru-RU" i="1" dirty="0" err="1" smtClean="0"/>
              <a:t>Tréguier</a:t>
            </a:r>
            <a:r>
              <a:rPr lang="ru-RU" dirty="0" smtClean="0"/>
              <a:t>).</a:t>
            </a:r>
          </a:p>
          <a:p>
            <a:r>
              <a:rPr lang="ru-RU" b="1" dirty="0" err="1" smtClean="0"/>
              <a:t>Ваннский</a:t>
            </a:r>
            <a:r>
              <a:rPr lang="ru-RU" dirty="0" smtClean="0"/>
              <a:t> (</a:t>
            </a:r>
            <a:r>
              <a:rPr lang="ru-RU" i="1" dirty="0" err="1" smtClean="0"/>
              <a:t>gwenedeg</a:t>
            </a:r>
            <a:r>
              <a:rPr lang="ru-RU" dirty="0" smtClean="0"/>
              <a:t>, фр. </a:t>
            </a:r>
            <a:r>
              <a:rPr lang="ru-RU" i="1" dirty="0" err="1" smtClean="0"/>
              <a:t>vannetais</a:t>
            </a:r>
            <a:r>
              <a:rPr lang="ru-RU" dirty="0" smtClean="0"/>
              <a:t>) —район города Ванн. 16 % носителей. Значительно отличается от трех других групп, которые часто объединяют под названием </a:t>
            </a:r>
            <a:r>
              <a:rPr lang="ru-RU" b="1" dirty="0" smtClean="0"/>
              <a:t>KLT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Типологические характеристики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Фонетика</a:t>
            </a:r>
          </a:p>
          <a:p>
            <a:pPr>
              <a:buFont typeface="Wingdings" pitchFamily="2" charset="2"/>
              <a:buChar char="v"/>
            </a:pPr>
            <a:r>
              <a:rPr lang="ru-RU" sz="2800" i="1" dirty="0" smtClean="0"/>
              <a:t>Силовое ударение </a:t>
            </a:r>
            <a:r>
              <a:rPr lang="ru-RU" sz="2800" dirty="0" smtClean="0"/>
              <a:t>(</a:t>
            </a:r>
            <a:r>
              <a:rPr lang="en-US" sz="2800" dirty="0" smtClean="0"/>
              <a:t>KLT – </a:t>
            </a:r>
            <a:r>
              <a:rPr lang="ru-RU" sz="2800" dirty="0" smtClean="0"/>
              <a:t>на </a:t>
            </a:r>
            <a:r>
              <a:rPr lang="ru-RU" sz="2800" dirty="0" err="1" smtClean="0"/>
              <a:t>предпосл</a:t>
            </a:r>
            <a:r>
              <a:rPr lang="ru-RU" sz="2800" dirty="0" smtClean="0"/>
              <a:t>. сл., </a:t>
            </a:r>
            <a:r>
              <a:rPr lang="ru-RU" sz="2800" dirty="0" err="1" smtClean="0"/>
              <a:t>ваннск</a:t>
            </a:r>
            <a:r>
              <a:rPr lang="ru-RU" sz="2800" dirty="0" smtClean="0"/>
              <a:t>. – на посл. сл.)</a:t>
            </a:r>
          </a:p>
          <a:p>
            <a:pPr>
              <a:buFont typeface="Wingdings" pitchFamily="2" charset="2"/>
              <a:buChar char="v"/>
            </a:pPr>
            <a:r>
              <a:rPr lang="ru-RU" sz="2800" i="1" dirty="0" smtClean="0"/>
              <a:t>Долгие </a:t>
            </a:r>
            <a:r>
              <a:rPr lang="en-US" sz="2800" i="1" dirty="0" smtClean="0"/>
              <a:t>~ </a:t>
            </a:r>
            <a:r>
              <a:rPr lang="ru-RU" sz="2800" i="1" dirty="0" smtClean="0"/>
              <a:t>краткие гласные </a:t>
            </a:r>
            <a:r>
              <a:rPr lang="ru-RU" sz="2800" dirty="0" smtClean="0"/>
              <a:t>(</a:t>
            </a:r>
            <a:r>
              <a:rPr lang="en-US" sz="2800" dirty="0" err="1" smtClean="0"/>
              <a:t>skol</a:t>
            </a:r>
            <a:r>
              <a:rPr lang="en-US" sz="2800" dirty="0" smtClean="0"/>
              <a:t> „</a:t>
            </a:r>
            <a:r>
              <a:rPr lang="ru-RU" sz="2800" dirty="0" smtClean="0"/>
              <a:t>школа</a:t>
            </a:r>
            <a:r>
              <a:rPr lang="en-US" sz="2800" dirty="0" smtClean="0"/>
              <a:t>”</a:t>
            </a:r>
            <a:r>
              <a:rPr lang="ru-RU" sz="2800" dirty="0" smtClean="0"/>
              <a:t>, </a:t>
            </a:r>
            <a:r>
              <a:rPr lang="en-US" sz="2800" dirty="0" err="1" smtClean="0"/>
              <a:t>leun</a:t>
            </a:r>
            <a:r>
              <a:rPr lang="en-US" sz="2800" dirty="0" smtClean="0"/>
              <a:t> „</a:t>
            </a:r>
            <a:r>
              <a:rPr lang="ru-RU" sz="2800" dirty="0" smtClean="0"/>
              <a:t>полный</a:t>
            </a:r>
            <a:r>
              <a:rPr lang="en-US" sz="2800" dirty="0" smtClean="0"/>
              <a:t>” ~ lo</a:t>
            </a:r>
            <a:r>
              <a:rPr lang="ru-RU" sz="2800" dirty="0" smtClean="0"/>
              <a:t>:</a:t>
            </a:r>
            <a:r>
              <a:rPr lang="en-US" sz="2800" dirty="0" err="1" smtClean="0"/>
              <a:t>st</a:t>
            </a:r>
            <a:r>
              <a:rPr lang="en-US" sz="2800" dirty="0" smtClean="0"/>
              <a:t> „</a:t>
            </a:r>
            <a:r>
              <a:rPr lang="ru-RU" sz="2800" dirty="0" smtClean="0"/>
              <a:t>хвост</a:t>
            </a:r>
            <a:r>
              <a:rPr lang="en-US" sz="2800" dirty="0" smtClean="0"/>
              <a:t>”</a:t>
            </a:r>
            <a:r>
              <a:rPr lang="ru-RU" sz="2800" dirty="0" smtClean="0"/>
              <a:t>, </a:t>
            </a:r>
            <a:r>
              <a:rPr lang="en-US" sz="2800" dirty="0" smtClean="0"/>
              <a:t>ka</a:t>
            </a:r>
            <a:r>
              <a:rPr lang="ru-RU" sz="2800" dirty="0" smtClean="0"/>
              <a:t>:</a:t>
            </a:r>
            <a:r>
              <a:rPr lang="en-US" sz="2800" dirty="0" err="1" smtClean="0"/>
              <a:t>nt</a:t>
            </a:r>
            <a:r>
              <a:rPr lang="en-US" sz="2800" dirty="0" smtClean="0"/>
              <a:t> „</a:t>
            </a:r>
            <a:r>
              <a:rPr lang="ru-RU" sz="2800" dirty="0" smtClean="0"/>
              <a:t>сто</a:t>
            </a:r>
            <a:r>
              <a:rPr lang="en-US" sz="2800" dirty="0" smtClean="0"/>
              <a:t>”)</a:t>
            </a:r>
          </a:p>
          <a:p>
            <a:pPr>
              <a:buFont typeface="Wingdings" pitchFamily="2" charset="2"/>
              <a:buChar char="v"/>
            </a:pPr>
            <a:r>
              <a:rPr lang="ru-RU" sz="2800" i="1" dirty="0" smtClean="0"/>
              <a:t>Сильные (</a:t>
            </a:r>
            <a:r>
              <a:rPr lang="ru-RU" sz="2800" i="1" dirty="0" err="1" smtClean="0"/>
              <a:t>fortes</a:t>
            </a:r>
            <a:r>
              <a:rPr lang="ru-RU" sz="2800" i="1" dirty="0" smtClean="0"/>
              <a:t>) звонкие смычные </a:t>
            </a:r>
            <a:r>
              <a:rPr lang="en-US" sz="2800" i="1" dirty="0" smtClean="0"/>
              <a:t>~</a:t>
            </a:r>
            <a:r>
              <a:rPr lang="ru-RU" sz="2800" i="1" dirty="0" smtClean="0"/>
              <a:t> слабые (</a:t>
            </a:r>
            <a:r>
              <a:rPr lang="ru-RU" sz="2800" i="1" dirty="0" err="1" smtClean="0"/>
              <a:t>lenes</a:t>
            </a:r>
            <a:r>
              <a:rPr lang="ru-RU" sz="2800" i="1" dirty="0" smtClean="0"/>
              <a:t>), </a:t>
            </a:r>
            <a:r>
              <a:rPr lang="ru-RU" sz="2800" dirty="0" smtClean="0"/>
              <a:t>глухие всегда сильные; сонанты также </a:t>
            </a:r>
            <a:r>
              <a:rPr lang="ru-RU" sz="2800" dirty="0" err="1" smtClean="0"/>
              <a:t>контрастивны</a:t>
            </a:r>
            <a:r>
              <a:rPr lang="ru-RU" sz="2800" dirty="0" smtClean="0"/>
              <a:t> по этому признаку. Перед «сильными» </a:t>
            </a:r>
            <a:r>
              <a:rPr lang="ru-RU" sz="2800" dirty="0" err="1" smtClean="0"/>
              <a:t>согл</a:t>
            </a:r>
            <a:r>
              <a:rPr lang="ru-RU" sz="2800" dirty="0" smtClean="0"/>
              <a:t>. допустим только долгий ударный </a:t>
            </a:r>
            <a:r>
              <a:rPr lang="ru-RU" sz="2800" dirty="0" err="1" smtClean="0"/>
              <a:t>гласн</a:t>
            </a:r>
            <a:r>
              <a:rPr lang="ru-RU" sz="2800" dirty="0" smtClean="0"/>
              <a:t>., перед «слабыми» — только краткий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/>
              <a:t>Прогрессивная ассимиляция по глух./звон.:</a:t>
            </a:r>
          </a:p>
          <a:p>
            <a:pPr>
              <a:buNone/>
            </a:pPr>
            <a:r>
              <a:rPr lang="en-US" sz="2800" dirty="0" smtClean="0"/>
              <a:t>[</a:t>
            </a:r>
            <a:r>
              <a:rPr lang="en-US" sz="2800" dirty="0" err="1" smtClean="0"/>
              <a:t>pe</a:t>
            </a:r>
            <a:r>
              <a:rPr lang="en-US" sz="2800" b="1" dirty="0" err="1" smtClean="0"/>
              <a:t>tkw</a:t>
            </a:r>
            <a:r>
              <a:rPr lang="en-US" sz="2800" dirty="0" err="1" smtClean="0"/>
              <a:t>eʒutbet</a:t>
            </a:r>
            <a:r>
              <a:rPr lang="en-US" sz="2800" dirty="0" smtClean="0"/>
              <a:t>] [</a:t>
            </a:r>
            <a:r>
              <a:rPr lang="en-US" sz="2800" dirty="0" err="1" smtClean="0"/>
              <a:t>de</a:t>
            </a:r>
            <a:r>
              <a:rPr lang="en-US" sz="2800" b="1" dirty="0" err="1" smtClean="0"/>
              <a:t>kw</a:t>
            </a:r>
            <a:r>
              <a:rPr lang="en-US" sz="2800" dirty="0" err="1" smtClean="0"/>
              <a:t>eʃ</a:t>
            </a:r>
            <a:r>
              <a:rPr lang="en-US" sz="2800" dirty="0" smtClean="0"/>
              <a:t>]</a:t>
            </a:r>
          </a:p>
          <a:p>
            <a:pPr>
              <a:buNone/>
            </a:pPr>
            <a:r>
              <a:rPr lang="en-US" sz="2800" i="1" dirty="0" smtClean="0"/>
              <a:t>Pe</a:t>
            </a:r>
            <a:r>
              <a:rPr lang="en-US" sz="2800" b="1" i="1" dirty="0" smtClean="0"/>
              <a:t>t</a:t>
            </a:r>
            <a:r>
              <a:rPr lang="en-US" sz="2800" i="1" dirty="0" smtClean="0"/>
              <a:t>           </a:t>
            </a:r>
            <a:r>
              <a:rPr lang="en-US" sz="2800" b="1" i="1" dirty="0" err="1" smtClean="0"/>
              <a:t>g</a:t>
            </a:r>
            <a:r>
              <a:rPr lang="en-US" sz="2800" i="1" dirty="0" err="1" smtClean="0"/>
              <a:t>wech</a:t>
            </a:r>
            <a:r>
              <a:rPr lang="en-US" sz="2800" i="1" dirty="0" smtClean="0"/>
              <a:t>     out bet ? </a:t>
            </a:r>
            <a:r>
              <a:rPr lang="en-US" sz="2800" i="1" dirty="0" err="1" smtClean="0"/>
              <a:t>De</a:t>
            </a:r>
            <a:r>
              <a:rPr lang="en-US" sz="2800" b="1" i="1" dirty="0" err="1" smtClean="0"/>
              <a:t>k</a:t>
            </a:r>
            <a:r>
              <a:rPr lang="en-US" sz="2800" i="1" dirty="0" smtClean="0"/>
              <a:t> </a:t>
            </a:r>
            <a:r>
              <a:rPr lang="en-US" sz="2800" b="1" i="1" dirty="0" err="1" smtClean="0"/>
              <a:t>g</a:t>
            </a:r>
            <a:r>
              <a:rPr lang="en-US" sz="2800" i="1" dirty="0" err="1" smtClean="0"/>
              <a:t>wech</a:t>
            </a:r>
            <a:endParaRPr lang="ru-RU" sz="2800" i="1" dirty="0" smtClean="0"/>
          </a:p>
          <a:p>
            <a:pPr>
              <a:buNone/>
            </a:pPr>
            <a:r>
              <a:rPr lang="en-US" sz="2800" dirty="0" smtClean="0"/>
              <a:t>QUANT time-pl </a:t>
            </a:r>
            <a:r>
              <a:rPr lang="en-US" sz="2800" dirty="0" err="1" smtClean="0"/>
              <a:t>be:perf</a:t>
            </a:r>
            <a:r>
              <a:rPr lang="en-US" sz="2800" dirty="0" smtClean="0"/>
              <a:t>     10 </a:t>
            </a:r>
            <a:r>
              <a:rPr lang="en-US" sz="2800" dirty="0" err="1" smtClean="0"/>
              <a:t>fois</a:t>
            </a:r>
            <a:endParaRPr lang="ru-RU" sz="2800" dirty="0" smtClean="0"/>
          </a:p>
          <a:p>
            <a:pPr>
              <a:buNone/>
            </a:pPr>
            <a:r>
              <a:rPr lang="en-US" sz="2800" dirty="0" smtClean="0"/>
              <a:t>“</a:t>
            </a:r>
            <a:r>
              <a:rPr lang="ru-RU" sz="2800" dirty="0" smtClean="0"/>
              <a:t>Сколько раз ты (там) был? – 10 раз</a:t>
            </a:r>
            <a:r>
              <a:rPr lang="en-US" sz="2800" dirty="0" smtClean="0"/>
              <a:t>”</a:t>
            </a:r>
            <a:br>
              <a:rPr lang="en-US" sz="2800" dirty="0" smtClean="0"/>
            </a:b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Тип выражения грамматических значений</a:t>
            </a:r>
            <a:r>
              <a:rPr lang="en-US" sz="3200" dirty="0" smtClean="0"/>
              <a:t> </a:t>
            </a:r>
            <a:r>
              <a:rPr lang="ru-RU" sz="3200" dirty="0" smtClean="0"/>
              <a:t>и морфологической структуры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124744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i="1" dirty="0" err="1" smtClean="0"/>
              <a:t>Аналитизм</a:t>
            </a:r>
            <a:r>
              <a:rPr lang="ru-RU" i="1" dirty="0" smtClean="0"/>
              <a:t> с элементами </a:t>
            </a:r>
            <a:r>
              <a:rPr lang="ru-RU" i="1" dirty="0" err="1" smtClean="0"/>
              <a:t>синтетизма</a:t>
            </a:r>
            <a:endParaRPr lang="en-US" i="1" dirty="0" smtClean="0"/>
          </a:p>
          <a:p>
            <a:pPr>
              <a:buNone/>
            </a:pPr>
            <a:r>
              <a:rPr lang="fr-FR" dirty="0" smtClean="0"/>
              <a:t>bezañ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ru-RU" dirty="0" smtClean="0"/>
              <a:t>быть</a:t>
            </a:r>
            <a:r>
              <a:rPr lang="en-US" dirty="0" smtClean="0"/>
              <a:t>”</a:t>
            </a:r>
            <a:endParaRPr lang="fr-FR" dirty="0" smtClean="0"/>
          </a:p>
          <a:p>
            <a:pPr>
              <a:buNone/>
            </a:pPr>
            <a:endParaRPr lang="ru-RU" i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03848" y="1844824"/>
          <a:ext cx="5400600" cy="2160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576064"/>
                <a:gridCol w="1292997"/>
                <a:gridCol w="1275874"/>
                <a:gridCol w="1679601"/>
              </a:tblGrid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число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лицо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настоящее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прошедшее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будущее</a:t>
                      </a: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me a zo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me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me a vo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te a zo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te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te a vo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eñ, hi a zo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eñ, hi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eñ, hi a vo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ni a zo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ni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ni a vo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c’hwi a zo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c’hwi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c’hwi a vo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60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int a zo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int a oa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int a vo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03848" y="4221088"/>
          <a:ext cx="5328591" cy="2395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6197"/>
                <a:gridCol w="1776197"/>
                <a:gridCol w="1776197"/>
              </a:tblGrid>
              <a:tr h="346548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emaon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emaout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emañ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emaomp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emaoc’h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emaint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95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Безличная форма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emeur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Тип выражения грамматических значений</a:t>
            </a:r>
            <a:r>
              <a:rPr lang="en-US" sz="3200" dirty="0" smtClean="0"/>
              <a:t> </a:t>
            </a:r>
            <a:r>
              <a:rPr lang="ru-RU" sz="3200" dirty="0" smtClean="0"/>
              <a:t>и морфологической структуры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980728"/>
            <a:ext cx="7498080" cy="51495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i="1" dirty="0" smtClean="0"/>
              <a:t>Флективный (ср. на предыдущем слайде лицо и число у спрягаемых форм глагола выражается 1й морфемой), +явления на стыке морфем:</a:t>
            </a:r>
          </a:p>
          <a:p>
            <a:pPr hangingPunct="0">
              <a:buNone/>
            </a:pPr>
            <a:r>
              <a:rPr lang="ru-RU" sz="2000" b="1" dirty="0" smtClean="0"/>
              <a:t>Степени сравнения прилагательных</a:t>
            </a:r>
            <a:endParaRPr lang="ru-RU" sz="2000" dirty="0" smtClean="0"/>
          </a:p>
          <a:p>
            <a:pPr lvl="0" hangingPunct="0"/>
            <a:r>
              <a:rPr lang="ru-RU" sz="2000" dirty="0" smtClean="0"/>
              <a:t>Положительная: </a:t>
            </a:r>
            <a:r>
              <a:rPr lang="fr-FR" sz="2000" dirty="0" smtClean="0"/>
              <a:t>ruz, brav, ker (</a:t>
            </a:r>
            <a:r>
              <a:rPr lang="ru-RU" sz="2000" dirty="0" smtClean="0"/>
              <a:t>красный, красивый, дорогой)</a:t>
            </a:r>
          </a:p>
          <a:p>
            <a:pPr hangingPunct="0"/>
            <a:r>
              <a:rPr lang="ru-RU" sz="2000" i="1" dirty="0" smtClean="0"/>
              <a:t>Уравнительная</a:t>
            </a:r>
            <a:r>
              <a:rPr lang="ru-RU" sz="2000" dirty="0" smtClean="0"/>
              <a:t> </a:t>
            </a:r>
            <a:r>
              <a:rPr lang="en-US" sz="2000" dirty="0" smtClean="0"/>
              <a:t>“</a:t>
            </a:r>
            <a:r>
              <a:rPr lang="ru-RU" sz="2000" dirty="0" smtClean="0"/>
              <a:t>так же, как и …</a:t>
            </a:r>
            <a:r>
              <a:rPr lang="en-US" sz="2000" dirty="0" smtClean="0"/>
              <a:t>”: </a:t>
            </a:r>
            <a:r>
              <a:rPr lang="ru-RU" sz="2000" dirty="0" smtClean="0"/>
              <a:t>Употребленная автономно, носит </a:t>
            </a:r>
            <a:r>
              <a:rPr lang="ru-RU" sz="2000" dirty="0" err="1" smtClean="0"/>
              <a:t>воскл</a:t>
            </a:r>
            <a:r>
              <a:rPr lang="ru-RU" sz="2000" dirty="0" smtClean="0"/>
              <a:t>. интонацию: 1) -</a:t>
            </a:r>
            <a:r>
              <a:rPr lang="en-US" sz="2000" dirty="0" smtClean="0"/>
              <a:t>et</a:t>
            </a:r>
            <a:r>
              <a:rPr lang="ru-RU" sz="2000" dirty="0" smtClean="0"/>
              <a:t> (</a:t>
            </a:r>
            <a:r>
              <a:rPr lang="en-US" sz="2000" dirty="0" err="1" smtClean="0"/>
              <a:t>guelhet</a:t>
            </a:r>
            <a:r>
              <a:rPr lang="en-US" sz="2000" dirty="0" smtClean="0"/>
              <a:t> </a:t>
            </a:r>
            <a:r>
              <a:rPr lang="en-US" sz="2000" dirty="0" err="1" smtClean="0"/>
              <a:t>tra</a:t>
            </a:r>
            <a:r>
              <a:rPr lang="ru-RU" sz="2000" dirty="0" smtClean="0"/>
              <a:t> </a:t>
            </a:r>
            <a:r>
              <a:rPr lang="en-US" sz="2000" dirty="0" smtClean="0"/>
              <a:t>“</a:t>
            </a:r>
            <a:r>
              <a:rPr lang="ru-RU" sz="2000" dirty="0" smtClean="0"/>
              <a:t>какая прекрасная вещь!</a:t>
            </a:r>
            <a:r>
              <a:rPr lang="en-US" sz="2000" dirty="0" smtClean="0"/>
              <a:t>”</a:t>
            </a:r>
            <a:r>
              <a:rPr lang="ru-RU" sz="2000" dirty="0" smtClean="0"/>
              <a:t>) 2) </a:t>
            </a:r>
            <a:r>
              <a:rPr lang="en-US" sz="2000" dirty="0" smtClean="0"/>
              <a:t>mar + </a:t>
            </a:r>
            <a:r>
              <a:rPr lang="ru-RU" sz="2000" dirty="0" smtClean="0"/>
              <a:t>прил. положит. ст. (</a:t>
            </a:r>
            <a:r>
              <a:rPr lang="en-US" sz="2000" dirty="0" smtClean="0"/>
              <a:t>mar </a:t>
            </a:r>
            <a:r>
              <a:rPr lang="en-US" sz="2000" dirty="0" err="1" smtClean="0"/>
              <a:t>amddlfad</a:t>
            </a:r>
            <a:r>
              <a:rPr lang="en-US" sz="2000" dirty="0" smtClean="0"/>
              <a:t> “</a:t>
            </a:r>
            <a:r>
              <a:rPr lang="ru-RU" sz="2000" dirty="0" smtClean="0"/>
              <a:t>так же обездолен</a:t>
            </a:r>
            <a:r>
              <a:rPr lang="en-US" sz="2000" dirty="0" smtClean="0"/>
              <a:t>”</a:t>
            </a:r>
            <a:r>
              <a:rPr lang="ru-RU" sz="2000" dirty="0" smtClean="0"/>
              <a:t>) 3) </a:t>
            </a:r>
            <a:r>
              <a:rPr lang="en-US" sz="2000" dirty="0" smtClean="0"/>
              <a:t>ken</a:t>
            </a:r>
            <a:r>
              <a:rPr lang="ru-RU" sz="2000" dirty="0" smtClean="0"/>
              <a:t> </a:t>
            </a:r>
            <a:r>
              <a:rPr lang="en-US" sz="2000" dirty="0" smtClean="0"/>
              <a:t>(kef, </a:t>
            </a:r>
            <a:r>
              <a:rPr lang="en-US" sz="2000" dirty="0" err="1" smtClean="0"/>
              <a:t>kel</a:t>
            </a:r>
            <a:r>
              <a:rPr lang="en-US" sz="2000" dirty="0" smtClean="0"/>
              <a:t>)</a:t>
            </a:r>
            <a:r>
              <a:rPr lang="ru-RU" sz="2000" dirty="0" smtClean="0"/>
              <a:t> (</a:t>
            </a:r>
            <a:r>
              <a:rPr lang="en-US" sz="2000" dirty="0" smtClean="0"/>
              <a:t>ken </a:t>
            </a:r>
            <a:r>
              <a:rPr lang="en-US" sz="2000" dirty="0" err="1" smtClean="0"/>
              <a:t>buan</a:t>
            </a:r>
            <a:r>
              <a:rPr lang="ru-RU" sz="2000" dirty="0" smtClean="0"/>
              <a:t> </a:t>
            </a:r>
            <a:r>
              <a:rPr lang="en-US" sz="2000" dirty="0" smtClean="0"/>
              <a:t>“</a:t>
            </a:r>
            <a:r>
              <a:rPr lang="ru-RU" sz="2000" dirty="0" smtClean="0"/>
              <a:t>так же быстро</a:t>
            </a:r>
            <a:r>
              <a:rPr lang="en-US" sz="2000" dirty="0" smtClean="0"/>
              <a:t>”</a:t>
            </a:r>
            <a:r>
              <a:rPr lang="ru-RU" sz="2000" dirty="0" smtClean="0"/>
              <a:t>)</a:t>
            </a:r>
          </a:p>
          <a:p>
            <a:pPr hangingPunct="0"/>
            <a:r>
              <a:rPr lang="ru-RU" sz="2000" dirty="0" smtClean="0"/>
              <a:t>Сравнительная: (корень) + </a:t>
            </a:r>
            <a:r>
              <a:rPr lang="fr-FR" sz="2000" dirty="0" smtClean="0"/>
              <a:t>oc’h +eget</a:t>
            </a:r>
            <a:r>
              <a:rPr lang="ru-RU" sz="2000" dirty="0" smtClean="0"/>
              <a:t>/</a:t>
            </a:r>
            <a:r>
              <a:rPr lang="fr-FR" sz="2000" dirty="0" smtClean="0"/>
              <a:t>evit</a:t>
            </a:r>
            <a:r>
              <a:rPr lang="ru-RU" sz="2000" dirty="0" smtClean="0"/>
              <a:t> (чем)</a:t>
            </a:r>
            <a:r>
              <a:rPr lang="fr-FR" sz="2000" dirty="0" smtClean="0"/>
              <a:t>: </a:t>
            </a:r>
            <a:r>
              <a:rPr lang="en-US" sz="2000" dirty="0" smtClean="0"/>
              <a:t>b</a:t>
            </a:r>
            <a:r>
              <a:rPr lang="fr-FR" sz="2000" dirty="0" smtClean="0"/>
              <a:t>ravoc’h </a:t>
            </a:r>
            <a:r>
              <a:rPr lang="ru-RU" sz="2000" dirty="0" smtClean="0"/>
              <a:t>(красивее)</a:t>
            </a:r>
          </a:p>
          <a:p>
            <a:pPr hangingPunct="0"/>
            <a:r>
              <a:rPr lang="fr-FR" sz="2000" dirty="0" smtClean="0"/>
              <a:t>G </a:t>
            </a:r>
            <a:r>
              <a:rPr lang="fr-FR" sz="2000" dirty="0" smtClean="0">
                <a:sym typeface="Symbol"/>
              </a:rPr>
              <a:t></a:t>
            </a:r>
            <a:r>
              <a:rPr lang="fr-FR" sz="2000" dirty="0" smtClean="0"/>
              <a:t> K, D </a:t>
            </a:r>
            <a:r>
              <a:rPr lang="fr-FR" sz="2000" dirty="0" smtClean="0">
                <a:sym typeface="Symbol"/>
              </a:rPr>
              <a:t></a:t>
            </a:r>
            <a:r>
              <a:rPr lang="fr-FR" sz="2000" dirty="0" smtClean="0"/>
              <a:t> T, B </a:t>
            </a:r>
            <a:r>
              <a:rPr lang="fr-FR" sz="2000" dirty="0" smtClean="0">
                <a:sym typeface="Symbol"/>
              </a:rPr>
              <a:t></a:t>
            </a:r>
            <a:r>
              <a:rPr lang="fr-FR" sz="2000" dirty="0" smtClean="0"/>
              <a:t> P, Z (ZH) </a:t>
            </a:r>
            <a:r>
              <a:rPr lang="fr-FR" sz="2000" dirty="0" smtClean="0">
                <a:sym typeface="Symbol"/>
              </a:rPr>
              <a:t></a:t>
            </a:r>
            <a:r>
              <a:rPr lang="fr-FR" sz="2000" dirty="0" smtClean="0"/>
              <a:t> S (SH):</a:t>
            </a:r>
            <a:r>
              <a:rPr lang="ru-RU" sz="2000" dirty="0" smtClean="0"/>
              <a:t> </a:t>
            </a:r>
            <a:r>
              <a:rPr lang="fr-FR" sz="2000" dirty="0" smtClean="0"/>
              <a:t>nevez - nevesoc’h – nevesañ</a:t>
            </a:r>
            <a:r>
              <a:rPr lang="ru-RU" sz="2000" dirty="0" smtClean="0"/>
              <a:t>, </a:t>
            </a:r>
            <a:r>
              <a:rPr lang="fr-FR" sz="2000" dirty="0" smtClean="0"/>
              <a:t>kozh - koshoc’h – koshañ</a:t>
            </a:r>
            <a:endParaRPr lang="ru-RU" sz="2000" dirty="0" smtClean="0"/>
          </a:p>
          <a:p>
            <a:pPr lvl="0" hangingPunct="0"/>
            <a:r>
              <a:rPr lang="ru-RU" sz="2000" dirty="0" smtClean="0"/>
              <a:t>Превосходная</a:t>
            </a:r>
            <a:r>
              <a:rPr lang="fr-FR" sz="2000" dirty="0" smtClean="0"/>
              <a:t>:</a:t>
            </a:r>
            <a:r>
              <a:rPr lang="ru-RU" sz="2000" dirty="0" smtClean="0"/>
              <a:t> артикль + (корень) + -</a:t>
            </a:r>
            <a:r>
              <a:rPr lang="fr-FR" sz="2000" dirty="0" smtClean="0"/>
              <a:t>añ: ar vravañ</a:t>
            </a:r>
            <a:r>
              <a:rPr lang="ru-RU" sz="2000" dirty="0" smtClean="0"/>
              <a:t> (самый красивый)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маркирования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>
              <a:buNone/>
            </a:pPr>
            <a:r>
              <a:rPr lang="ru-RU" i="1" dirty="0" smtClean="0"/>
              <a:t>Нулевое в ИГ:</a:t>
            </a:r>
            <a:endParaRPr lang="en-US" i="1" dirty="0" smtClean="0"/>
          </a:p>
          <a:p>
            <a:pPr hangingPunct="0">
              <a:buNone/>
            </a:pPr>
            <a:r>
              <a:rPr lang="ru-RU" dirty="0" smtClean="0"/>
              <a:t>“</a:t>
            </a:r>
            <a:r>
              <a:rPr lang="ru-RU" b="1" dirty="0" smtClean="0"/>
              <a:t>Родительный падеж”</a:t>
            </a:r>
          </a:p>
          <a:p>
            <a:pPr hangingPunct="0">
              <a:buNone/>
            </a:pPr>
            <a:r>
              <a:rPr lang="ru-RU" b="1" dirty="0" err="1" smtClean="0"/>
              <a:t>сущ</a:t>
            </a:r>
            <a:r>
              <a:rPr lang="en-US" b="1" dirty="0" smtClean="0"/>
              <a:t>.</a:t>
            </a:r>
            <a:r>
              <a:rPr lang="ru-RU" b="1" dirty="0" smtClean="0"/>
              <a:t> + артикль </a:t>
            </a:r>
            <a:r>
              <a:rPr lang="en-US" b="1" dirty="0" smtClean="0"/>
              <a:t>+ </a:t>
            </a:r>
            <a:r>
              <a:rPr lang="ru-RU" b="1" dirty="0" err="1" smtClean="0"/>
              <a:t>сущ</a:t>
            </a:r>
            <a:r>
              <a:rPr lang="en-US" b="1" dirty="0" smtClean="0"/>
              <a:t>.</a:t>
            </a:r>
            <a:endParaRPr lang="ru-RU" dirty="0" smtClean="0"/>
          </a:p>
          <a:p>
            <a:pPr hangingPunct="0"/>
            <a:r>
              <a:rPr lang="fr-FR" dirty="0" smtClean="0"/>
              <a:t>merc’h ar mestr-skol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дочь учителя</a:t>
            </a:r>
            <a:r>
              <a:rPr lang="en-US" dirty="0" smtClean="0"/>
              <a:t>”</a:t>
            </a:r>
            <a:endParaRPr lang="ru-RU" dirty="0" smtClean="0"/>
          </a:p>
          <a:p>
            <a:pPr hangingPunct="0"/>
            <a:r>
              <a:rPr lang="fr-FR" dirty="0" smtClean="0"/>
              <a:t>porzh ar skol</a:t>
            </a:r>
            <a:r>
              <a:rPr lang="en-US" dirty="0" smtClean="0"/>
              <a:t> “</a:t>
            </a:r>
            <a:r>
              <a:rPr lang="ru-RU" dirty="0" smtClean="0"/>
              <a:t>двор школы</a:t>
            </a:r>
            <a:r>
              <a:rPr lang="en-US" dirty="0" smtClean="0"/>
              <a:t>”</a:t>
            </a:r>
            <a:endParaRPr lang="ru-RU" dirty="0" smtClean="0"/>
          </a:p>
          <a:p>
            <a:pPr hangingPunct="0"/>
            <a:r>
              <a:rPr lang="fr-FR" dirty="0" smtClean="0"/>
              <a:t>mab ur pesketour</a:t>
            </a:r>
            <a:r>
              <a:rPr lang="ru-RU" dirty="0" smtClean="0"/>
              <a:t>	</a:t>
            </a:r>
            <a:r>
              <a:rPr lang="en-US" dirty="0" smtClean="0"/>
              <a:t>“</a:t>
            </a:r>
            <a:r>
              <a:rPr lang="ru-RU" dirty="0" smtClean="0"/>
              <a:t>сын рыбака</a:t>
            </a:r>
            <a:r>
              <a:rPr lang="en-US" dirty="0" smtClean="0"/>
              <a:t>”</a:t>
            </a:r>
            <a:endParaRPr lang="ru-RU" dirty="0" smtClean="0"/>
          </a:p>
          <a:p>
            <a:pPr hangingPunct="0"/>
            <a:r>
              <a:rPr lang="fr-FR" dirty="0" smtClean="0"/>
              <a:t>tad Yannig</a:t>
            </a:r>
            <a:r>
              <a:rPr lang="en-US" dirty="0" smtClean="0"/>
              <a:t> “</a:t>
            </a:r>
            <a:r>
              <a:rPr lang="ru-RU" dirty="0" smtClean="0"/>
              <a:t>отец </a:t>
            </a:r>
            <a:r>
              <a:rPr lang="ru-RU" dirty="0" err="1" smtClean="0"/>
              <a:t>Янника</a:t>
            </a:r>
            <a:r>
              <a:rPr lang="en-US" dirty="0" smtClean="0"/>
              <a:t>”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r>
              <a:rPr lang="ru-RU" dirty="0" smtClean="0"/>
              <a:t>Тип маркирования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610160" cy="58772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err="1" smtClean="0"/>
              <a:t>Зависимостное</a:t>
            </a:r>
            <a:r>
              <a:rPr lang="ru-RU" i="1" dirty="0" smtClean="0"/>
              <a:t>  ? Нулевое в предикации</a:t>
            </a:r>
            <a:endParaRPr lang="en-US" i="1" dirty="0" smtClean="0"/>
          </a:p>
          <a:p>
            <a:pPr hangingPunct="0">
              <a:buNone/>
            </a:pPr>
            <a:r>
              <a:rPr lang="en-US" b="1" dirty="0" smtClean="0"/>
              <a:t>“</a:t>
            </a:r>
            <a:r>
              <a:rPr lang="ru-RU" b="1" dirty="0" smtClean="0"/>
              <a:t>С</a:t>
            </a:r>
            <a:r>
              <a:rPr lang="ru-RU" b="1" dirty="0" smtClean="0"/>
              <a:t>пряга</a:t>
            </a:r>
            <a:r>
              <a:rPr lang="ru-RU" b="1" dirty="0" smtClean="0"/>
              <a:t>емые</a:t>
            </a:r>
            <a:r>
              <a:rPr lang="en-US" b="1" dirty="0" smtClean="0"/>
              <a:t>”</a:t>
            </a:r>
            <a:r>
              <a:rPr lang="ru-RU" b="1" dirty="0" smtClean="0"/>
              <a:t> предлоги</a:t>
            </a:r>
          </a:p>
          <a:p>
            <a:pPr hangingPunct="0">
              <a:buNone/>
            </a:pPr>
            <a:r>
              <a:rPr lang="en-US" dirty="0" err="1" smtClean="0"/>
              <a:t>ul</a:t>
            </a:r>
            <a:r>
              <a:rPr lang="en-US" dirty="0" smtClean="0"/>
              <a:t>                    </a:t>
            </a:r>
            <a:r>
              <a:rPr lang="en-US" dirty="0" err="1" smtClean="0"/>
              <a:t>levr</a:t>
            </a:r>
            <a:r>
              <a:rPr lang="en-US" dirty="0" smtClean="0"/>
              <a:t>      </a:t>
            </a:r>
            <a:r>
              <a:rPr lang="en-US" dirty="0" err="1" smtClean="0"/>
              <a:t>zo</a:t>
            </a:r>
            <a:r>
              <a:rPr lang="en-US" dirty="0" smtClean="0"/>
              <a:t>              </a:t>
            </a:r>
            <a:r>
              <a:rPr lang="en-US" b="1" dirty="0" err="1" smtClean="0"/>
              <a:t>ganin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dirty="0" err="1" smtClean="0"/>
              <a:t>gant+me</a:t>
            </a:r>
            <a:r>
              <a:rPr lang="en-US" dirty="0" smtClean="0"/>
              <a:t>)</a:t>
            </a:r>
            <a:endParaRPr lang="en-US" dirty="0" smtClean="0"/>
          </a:p>
          <a:p>
            <a:pPr hangingPunct="0">
              <a:buNone/>
            </a:pPr>
            <a:r>
              <a:rPr lang="en-US" sz="2400" dirty="0" err="1" smtClean="0"/>
              <a:t>ART:indef:m:sg</a:t>
            </a:r>
            <a:r>
              <a:rPr lang="en-US" sz="2400" dirty="0" smtClean="0"/>
              <a:t>     book   </a:t>
            </a:r>
            <a:r>
              <a:rPr lang="en-US" sz="2400" dirty="0" smtClean="0"/>
              <a:t> be:praes:3sg           with+pron:1:sg</a:t>
            </a:r>
          </a:p>
          <a:p>
            <a:pPr hangingPunct="0">
              <a:buNone/>
            </a:pPr>
            <a:r>
              <a:rPr lang="en-US" sz="2400" dirty="0" smtClean="0"/>
              <a:t>“</a:t>
            </a:r>
            <a:r>
              <a:rPr lang="ru-RU" sz="2400" dirty="0" smtClean="0"/>
              <a:t>У меня есть книга</a:t>
            </a:r>
            <a:r>
              <a:rPr lang="en-US" sz="2400" dirty="0" smtClean="0"/>
              <a:t>”</a:t>
            </a:r>
            <a:endParaRPr lang="en-US" dirty="0" smtClean="0"/>
          </a:p>
          <a:p>
            <a:pPr hangingPunct="0">
              <a:buNone/>
            </a:pPr>
            <a:r>
              <a:rPr lang="en-US" dirty="0" smtClean="0"/>
              <a:t>un                      died     </a:t>
            </a:r>
            <a:r>
              <a:rPr lang="en-US" dirty="0" err="1" smtClean="0"/>
              <a:t>zo</a:t>
            </a:r>
            <a:r>
              <a:rPr lang="en-US" dirty="0" smtClean="0"/>
              <a:t>                </a:t>
            </a:r>
            <a:r>
              <a:rPr lang="en-US" b="1" dirty="0" err="1" smtClean="0"/>
              <a:t>ganit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gant+te</a:t>
            </a:r>
            <a:r>
              <a:rPr lang="en-US" dirty="0" smtClean="0"/>
              <a:t>)</a:t>
            </a:r>
            <a:endParaRPr lang="en-US" dirty="0" smtClean="0"/>
          </a:p>
          <a:p>
            <a:pPr hangingPunct="0">
              <a:buNone/>
            </a:pPr>
            <a:r>
              <a:rPr lang="en-US" sz="2400" dirty="0" err="1" smtClean="0"/>
              <a:t>ART:indef:m:sg</a:t>
            </a:r>
            <a:r>
              <a:rPr lang="en-US" sz="2400" dirty="0" smtClean="0"/>
              <a:t>    </a:t>
            </a:r>
            <a:r>
              <a:rPr lang="en-US" sz="2400" dirty="0" smtClean="0"/>
              <a:t>     drink    be:praes:3sg            with+pron:2:sg</a:t>
            </a:r>
            <a:endParaRPr lang="ru-RU" sz="2400" i="1" dirty="0" smtClean="0"/>
          </a:p>
          <a:p>
            <a:pPr>
              <a:buNone/>
            </a:pPr>
            <a:r>
              <a:rPr lang="en-US" sz="2400" dirty="0" smtClean="0"/>
              <a:t>“</a:t>
            </a:r>
            <a:r>
              <a:rPr lang="ru-RU" sz="2400" dirty="0" smtClean="0"/>
              <a:t>У нас есть напиток</a:t>
            </a:r>
            <a:r>
              <a:rPr lang="en-US" sz="2400" dirty="0" smtClean="0"/>
              <a:t>”</a:t>
            </a:r>
            <a:endParaRPr lang="fr-FR" sz="2400" dirty="0" smtClean="0"/>
          </a:p>
          <a:p>
            <a:pPr>
              <a:buNone/>
            </a:pPr>
            <a:r>
              <a:rPr lang="fr-FR" sz="2800" dirty="0" smtClean="0"/>
              <a:t>Goût 'rit </a:t>
            </a:r>
            <a:r>
              <a:rPr lang="fr-FR" sz="2800" dirty="0" smtClean="0"/>
              <a:t> lar'oa      bet  prenet</a:t>
            </a:r>
            <a:r>
              <a:rPr lang="en-US" sz="2800" dirty="0" smtClean="0"/>
              <a:t> </a:t>
            </a:r>
            <a:r>
              <a:rPr lang="fr-FR" sz="2800" dirty="0" smtClean="0"/>
              <a:t>he  </a:t>
            </a:r>
            <a:r>
              <a:rPr lang="fr-FR" sz="2800" dirty="0" smtClean="0"/>
              <a:t>zi     </a:t>
            </a:r>
            <a:r>
              <a:rPr lang="fr-FR" sz="2800" dirty="0" smtClean="0"/>
              <a:t>ganti  </a:t>
            </a:r>
            <a:r>
              <a:rPr lang="ru-RU" sz="2800" dirty="0" smtClean="0"/>
              <a:t> </a:t>
            </a:r>
            <a:r>
              <a:rPr lang="fr-FR" sz="2800" b="1" dirty="0" smtClean="0"/>
              <a:t>dre gle</a:t>
            </a:r>
            <a:r>
              <a:rPr lang="fr-FR" sz="2800" dirty="0" smtClean="0"/>
              <a:t>?</a:t>
            </a:r>
            <a:endParaRPr lang="ru-RU" sz="2800" dirty="0" smtClean="0"/>
          </a:p>
          <a:p>
            <a:pPr>
              <a:buNone/>
            </a:pPr>
            <a:r>
              <a:rPr lang="en-US" sz="1600" dirty="0" err="1" smtClean="0"/>
              <a:t>know:</a:t>
            </a:r>
            <a:r>
              <a:rPr lang="en-US" sz="1600" dirty="0" err="1" smtClean="0"/>
              <a:t>praes</a:t>
            </a:r>
            <a:r>
              <a:rPr lang="en-US" sz="1600" dirty="0" smtClean="0"/>
              <a:t>-</a:t>
            </a:r>
            <a:r>
              <a:rPr lang="fr-FR" sz="1600" dirty="0" smtClean="0"/>
              <a:t>2pl</a:t>
            </a:r>
            <a:r>
              <a:rPr lang="fr-FR" sz="1600" dirty="0" smtClean="0"/>
              <a:t>  that </a:t>
            </a:r>
            <a:r>
              <a:rPr lang="en-US" sz="1600" dirty="0" smtClean="0"/>
              <a:t>be:perf:3sg be-part</a:t>
            </a:r>
            <a:r>
              <a:rPr lang="ru-RU" sz="1600" dirty="0" smtClean="0"/>
              <a:t> </a:t>
            </a:r>
            <a:r>
              <a:rPr lang="fr-FR" sz="1600" dirty="0" smtClean="0"/>
              <a:t>buy-</a:t>
            </a:r>
            <a:r>
              <a:rPr lang="en-US" sz="1600" dirty="0" smtClean="0"/>
              <a:t>part</a:t>
            </a:r>
            <a:r>
              <a:rPr lang="fr-FR" sz="1600" dirty="0" smtClean="0"/>
              <a:t> </a:t>
            </a:r>
            <a:r>
              <a:rPr lang="fr-FR" sz="1600" dirty="0" smtClean="0"/>
              <a:t>   </a:t>
            </a:r>
            <a:r>
              <a:rPr lang="en-US" sz="1600" dirty="0" err="1" smtClean="0"/>
              <a:t>poss</a:t>
            </a:r>
            <a:r>
              <a:rPr lang="en-US" sz="1600" dirty="0" smtClean="0"/>
              <a:t>  </a:t>
            </a:r>
            <a:r>
              <a:rPr lang="fr-FR" sz="1600" dirty="0" smtClean="0"/>
              <a:t>house     with.she       </a:t>
            </a:r>
            <a:r>
              <a:rPr lang="fr-FR" sz="1600" b="1" dirty="0" smtClean="0"/>
              <a:t>by </a:t>
            </a:r>
            <a:r>
              <a:rPr lang="en-US" sz="1600" b="1" dirty="0" smtClean="0"/>
              <a:t>credit</a:t>
            </a:r>
            <a:endParaRPr lang="en-US" sz="2100" b="1" dirty="0" smtClean="0"/>
          </a:p>
          <a:p>
            <a:pPr>
              <a:buNone/>
            </a:pPr>
            <a:r>
              <a:rPr lang="en-US" sz="2100" dirty="0" smtClean="0"/>
              <a:t>“</a:t>
            </a:r>
            <a:r>
              <a:rPr lang="ru-RU" sz="2100" dirty="0" smtClean="0"/>
              <a:t>Знаете </a:t>
            </a:r>
            <a:r>
              <a:rPr lang="ru-RU" sz="2100" dirty="0" smtClean="0"/>
              <a:t>ли вы, что она купила свой дом в кредит?</a:t>
            </a:r>
            <a:r>
              <a:rPr lang="en-US" sz="2100" dirty="0" smtClean="0"/>
              <a:t>”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'Oan     just 'tiblas  mont </a:t>
            </a:r>
            <a:r>
              <a:rPr lang="fr-FR" b="1" dirty="0" smtClean="0"/>
              <a:t>betek</a:t>
            </a:r>
            <a:r>
              <a:rPr lang="fr-FR" dirty="0" smtClean="0"/>
              <a:t> </a:t>
            </a:r>
            <a:r>
              <a:rPr lang="fr-FR" b="1" dirty="0" smtClean="0"/>
              <a:t>du-se</a:t>
            </a:r>
            <a:r>
              <a:rPr lang="fr-FR" dirty="0" smtClean="0"/>
              <a:t>.</a:t>
            </a:r>
          </a:p>
          <a:p>
            <a:pPr>
              <a:buNone/>
            </a:pPr>
            <a:r>
              <a:rPr lang="fr-FR" sz="2000" dirty="0" smtClean="0"/>
              <a:t>be:impf:1sg </a:t>
            </a:r>
            <a:r>
              <a:rPr lang="fr-FR" sz="2000" dirty="0" smtClean="0"/>
              <a:t> just    on the way </a:t>
            </a:r>
            <a:r>
              <a:rPr lang="ru-RU" sz="2000" dirty="0" smtClean="0"/>
              <a:t>    </a:t>
            </a:r>
            <a:r>
              <a:rPr lang="fr-FR" sz="2000" dirty="0" smtClean="0"/>
              <a:t>go    </a:t>
            </a:r>
            <a:r>
              <a:rPr lang="ru-RU" sz="2000" dirty="0" smtClean="0"/>
              <a:t>    </a:t>
            </a:r>
            <a:r>
              <a:rPr lang="fr-FR" sz="2000" dirty="0" smtClean="0"/>
              <a:t>  </a:t>
            </a:r>
            <a:r>
              <a:rPr lang="en-US" sz="2000" b="1" dirty="0" smtClean="0"/>
              <a:t>to</a:t>
            </a:r>
            <a:r>
              <a:rPr lang="fr-FR" sz="2000" b="1" dirty="0" smtClean="0"/>
              <a:t> </a:t>
            </a:r>
            <a:r>
              <a:rPr lang="en-US" sz="2000" b="1" dirty="0" smtClean="0"/>
              <a:t>edge-</a:t>
            </a:r>
            <a:r>
              <a:rPr lang="fr-FR" sz="2000" b="1" dirty="0" smtClean="0"/>
              <a:t>DET</a:t>
            </a:r>
          </a:p>
          <a:p>
            <a:pPr>
              <a:buNone/>
            </a:pPr>
            <a:r>
              <a:rPr lang="en-US" sz="2100" dirty="0" smtClean="0"/>
              <a:t>“</a:t>
            </a:r>
            <a:r>
              <a:rPr lang="ru-RU" sz="2100" dirty="0" smtClean="0"/>
              <a:t>Я как раз собирался туда идти.</a:t>
            </a:r>
            <a:r>
              <a:rPr lang="en-US" sz="2100" dirty="0" smtClean="0"/>
              <a:t>” </a:t>
            </a:r>
            <a:endParaRPr lang="ru-R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Ролевая кодировка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err="1" smtClean="0"/>
              <a:t>Аккузативность</a:t>
            </a:r>
            <a:endParaRPr lang="ru-RU" i="1" dirty="0" smtClean="0"/>
          </a:p>
          <a:p>
            <a:r>
              <a:rPr lang="fr-FR" i="1" dirty="0" smtClean="0"/>
              <a:t>Emaon   o komz   brezhoneg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    be:1sg   speak  breton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ru-RU" dirty="0" smtClean="0"/>
              <a:t>Я говорю на </a:t>
            </a:r>
            <a:r>
              <a:rPr lang="ru-RU" dirty="0" err="1" smtClean="0"/>
              <a:t>бретонском</a:t>
            </a:r>
            <a:r>
              <a:rPr lang="en-US" dirty="0" smtClean="0"/>
              <a:t>”</a:t>
            </a:r>
            <a:r>
              <a:rPr lang="ru-RU" dirty="0" smtClean="0"/>
              <a:t> (на данный момент)</a:t>
            </a:r>
            <a:endParaRPr lang="fr-FR" dirty="0" smtClean="0"/>
          </a:p>
          <a:p>
            <a:r>
              <a:rPr lang="fr-FR" i="1" dirty="0" smtClean="0"/>
              <a:t>Brezhoneg 'vez          komzet        ganin</a:t>
            </a:r>
            <a:endParaRPr lang="ru-RU" sz="2900" dirty="0" smtClean="0"/>
          </a:p>
          <a:p>
            <a:pPr>
              <a:buNone/>
            </a:pPr>
            <a:r>
              <a:rPr lang="fr-FR" dirty="0" smtClean="0"/>
              <a:t>      </a:t>
            </a:r>
            <a:r>
              <a:rPr lang="fr-FR" sz="2900" dirty="0" smtClean="0"/>
              <a:t>breton</a:t>
            </a:r>
            <a:r>
              <a:rPr lang="ru-RU" sz="2900" dirty="0" smtClean="0"/>
              <a:t> </a:t>
            </a:r>
            <a:r>
              <a:rPr lang="en-US" sz="2900" dirty="0" smtClean="0"/>
              <a:t>    </a:t>
            </a:r>
            <a:r>
              <a:rPr lang="en-US" sz="2900" dirty="0" smtClean="0"/>
              <a:t>[</a:t>
            </a:r>
            <a:r>
              <a:rPr lang="en-US" sz="2900" dirty="0" smtClean="0"/>
              <a:t>be:3sg]</a:t>
            </a:r>
            <a:r>
              <a:rPr lang="fr-FR" sz="2900" dirty="0" smtClean="0"/>
              <a:t>   </a:t>
            </a:r>
            <a:r>
              <a:rPr lang="fr-FR" sz="2900" dirty="0" smtClean="0"/>
              <a:t>speak-part       with.me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ru-RU" dirty="0" err="1" smtClean="0"/>
              <a:t>Бретонский</a:t>
            </a:r>
            <a:r>
              <a:rPr lang="en-US" dirty="0" smtClean="0"/>
              <a:t> -</a:t>
            </a:r>
            <a:r>
              <a:rPr lang="ru-RU" dirty="0" smtClean="0"/>
              <a:t> обычно то, на чем я говорю</a:t>
            </a:r>
            <a:r>
              <a:rPr lang="en-US" dirty="0" smtClean="0"/>
              <a:t>”</a:t>
            </a:r>
            <a:endParaRPr lang="en-US" i="1" dirty="0" smtClean="0"/>
          </a:p>
          <a:p>
            <a:r>
              <a:rPr lang="fr-FR" dirty="0" smtClean="0"/>
              <a:t>Lakaet   on    </a:t>
            </a:r>
            <a:r>
              <a:rPr lang="fr-FR" dirty="0" smtClean="0"/>
              <a:t>        bet        </a:t>
            </a:r>
            <a:r>
              <a:rPr lang="fr-FR" dirty="0" smtClean="0"/>
              <a:t>diaes</a:t>
            </a:r>
            <a:r>
              <a:rPr lang="ru-RU" dirty="0" smtClean="0"/>
              <a:t>         </a:t>
            </a:r>
            <a:r>
              <a:rPr lang="fr-FR" b="1" dirty="0" smtClean="0"/>
              <a:t>g</a:t>
            </a:r>
            <a:r>
              <a:rPr lang="en-US" b="1" dirty="0" smtClean="0"/>
              <a:t>an</a:t>
            </a:r>
            <a:r>
              <a:rPr lang="fr-FR" b="1" dirty="0" smtClean="0"/>
              <a:t>ti</a:t>
            </a:r>
            <a:r>
              <a:rPr lang="fr-FR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2600" dirty="0" err="1" smtClean="0"/>
              <a:t>Put:part</a:t>
            </a:r>
            <a:r>
              <a:rPr lang="en-US" sz="2600" dirty="0" smtClean="0"/>
              <a:t>  </a:t>
            </a:r>
            <a:r>
              <a:rPr lang="en-US" sz="2600" dirty="0" smtClean="0"/>
              <a:t>be:perf:1sg  </a:t>
            </a:r>
            <a:r>
              <a:rPr lang="en-US" sz="2600" dirty="0" smtClean="0"/>
              <a:t>be-part</a:t>
            </a:r>
            <a:r>
              <a:rPr lang="ru-RU" sz="2600" dirty="0" smtClean="0"/>
              <a:t> </a:t>
            </a:r>
            <a:r>
              <a:rPr lang="en-US" sz="2600" dirty="0" smtClean="0"/>
              <a:t>  </a:t>
            </a:r>
            <a:r>
              <a:rPr lang="fr-FR" sz="2600" dirty="0" smtClean="0"/>
              <a:t>diffic</a:t>
            </a:r>
            <a:r>
              <a:rPr lang="en-US" sz="2600" dirty="0" err="1" smtClean="0"/>
              <a:t>ult</a:t>
            </a:r>
            <a:r>
              <a:rPr lang="fr-FR" sz="2600" dirty="0" smtClean="0"/>
              <a:t>    by(with).her</a:t>
            </a:r>
            <a:endParaRPr lang="fr-FR" dirty="0" smtClean="0"/>
          </a:p>
          <a:p>
            <a:pPr>
              <a:buNone/>
            </a:pPr>
            <a:r>
              <a:rPr lang="en-US" dirty="0" smtClean="0"/>
              <a:t>“ </a:t>
            </a:r>
            <a:r>
              <a:rPr lang="ru-RU" dirty="0" smtClean="0"/>
              <a:t>Я был поставлен в затруднение посредством её</a:t>
            </a:r>
            <a:r>
              <a:rPr lang="en-US" dirty="0" smtClean="0"/>
              <a:t>”</a:t>
            </a:r>
            <a:r>
              <a:rPr lang="fr-FR" dirty="0" smtClean="0"/>
              <a:t/>
            </a:r>
            <a:br>
              <a:rPr lang="fr-FR" dirty="0" smtClean="0"/>
            </a:br>
            <a:endParaRPr lang="ru-RU" dirty="0" smtClean="0"/>
          </a:p>
          <a:p>
            <a:pPr>
              <a:buNone/>
            </a:pP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слов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smtClean="0"/>
              <a:t>SVO (</a:t>
            </a:r>
            <a:r>
              <a:rPr lang="ru-RU" i="1" dirty="0" smtClean="0"/>
              <a:t>нейтральный</a:t>
            </a:r>
            <a:r>
              <a:rPr lang="en-US" i="1" dirty="0" smtClean="0"/>
              <a:t>)</a:t>
            </a:r>
            <a:r>
              <a:rPr lang="ru-RU" i="1" dirty="0" smtClean="0"/>
              <a:t>, в целом – зависит от смыслового акцента:</a:t>
            </a:r>
            <a:endParaRPr lang="en-US" i="1" dirty="0" smtClean="0"/>
          </a:p>
          <a:p>
            <a:r>
              <a:rPr lang="en-US" i="1" dirty="0" err="1" smtClean="0"/>
              <a:t>Yann</a:t>
            </a:r>
            <a:r>
              <a:rPr lang="en-US" i="1" dirty="0" smtClean="0"/>
              <a:t> a </a:t>
            </a:r>
            <a:r>
              <a:rPr lang="en-US" i="1" dirty="0" smtClean="0"/>
              <a:t>    gar     </a:t>
            </a:r>
            <a:r>
              <a:rPr lang="en-US" i="1" dirty="0" err="1" smtClean="0"/>
              <a:t>muffineier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Yann</a:t>
            </a:r>
            <a:r>
              <a:rPr lang="en-US" dirty="0" smtClean="0"/>
              <a:t> </a:t>
            </a:r>
            <a:r>
              <a:rPr lang="en-US" dirty="0" smtClean="0"/>
              <a:t>R like:3sg </a:t>
            </a:r>
            <a:r>
              <a:rPr lang="en-US" dirty="0" smtClean="0"/>
              <a:t>muffin-</a:t>
            </a:r>
            <a:r>
              <a:rPr lang="en-US" dirty="0" err="1" smtClean="0"/>
              <a:t>clct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“</a:t>
            </a:r>
            <a:r>
              <a:rPr lang="ru-RU" dirty="0" smtClean="0"/>
              <a:t>Ян любит </a:t>
            </a:r>
            <a:r>
              <a:rPr lang="ru-RU" dirty="0" err="1" smtClean="0"/>
              <a:t>маффины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fr-FR" sz="2800" i="1" dirty="0" smtClean="0"/>
              <a:t>Me              a  gar     muffinerier</a:t>
            </a:r>
            <a:endParaRPr lang="ru-RU" sz="2800" dirty="0" smtClean="0"/>
          </a:p>
          <a:p>
            <a:pPr>
              <a:buNone/>
            </a:pPr>
            <a:r>
              <a:rPr lang="en-US" sz="2800" dirty="0" smtClean="0"/>
              <a:t>PRON:1sg   </a:t>
            </a:r>
            <a:r>
              <a:rPr lang="en-US" sz="2800" dirty="0" smtClean="0"/>
              <a:t>R </a:t>
            </a:r>
            <a:r>
              <a:rPr lang="en-US" sz="2800" dirty="0" err="1" smtClean="0"/>
              <a:t>like:ip</a:t>
            </a:r>
            <a:r>
              <a:rPr lang="en-US" sz="2800" dirty="0" smtClean="0"/>
              <a:t> muffin-</a:t>
            </a:r>
            <a:r>
              <a:rPr lang="en-US" sz="2800" dirty="0" err="1" smtClean="0"/>
              <a:t>clct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</a:t>
            </a:r>
            <a:r>
              <a:rPr lang="ru-RU" sz="2800" dirty="0" smtClean="0"/>
              <a:t>Это я люблю </a:t>
            </a:r>
            <a:r>
              <a:rPr lang="ru-RU" sz="2800" dirty="0" err="1" smtClean="0"/>
              <a:t>маффины</a:t>
            </a:r>
            <a:r>
              <a:rPr lang="en-US" sz="2800" dirty="0" smtClean="0"/>
              <a:t>“</a:t>
            </a:r>
            <a:endParaRPr lang="fr-FR" sz="2800" dirty="0" smtClean="0"/>
          </a:p>
          <a:p>
            <a:r>
              <a:rPr lang="fr-FR" sz="2800" i="1" dirty="0" smtClean="0"/>
              <a:t> </a:t>
            </a:r>
            <a:r>
              <a:rPr lang="fr-FR" sz="2800" i="1" dirty="0" smtClean="0"/>
              <a:t>Maffinerier   a  garan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muffin-</a:t>
            </a:r>
            <a:r>
              <a:rPr lang="en-US" sz="2800" dirty="0" err="1" smtClean="0"/>
              <a:t>clct</a:t>
            </a:r>
            <a:r>
              <a:rPr lang="en-US" sz="2800" dirty="0" smtClean="0"/>
              <a:t> R like-1sg</a:t>
            </a:r>
          </a:p>
          <a:p>
            <a:pPr>
              <a:buNone/>
            </a:pPr>
            <a:r>
              <a:rPr lang="en-US" sz="2800" dirty="0" smtClean="0"/>
              <a:t>“</a:t>
            </a:r>
            <a:r>
              <a:rPr lang="ru-RU" sz="2800" dirty="0" err="1" smtClean="0"/>
              <a:t>Маффины</a:t>
            </a:r>
            <a:r>
              <a:rPr lang="ru-RU" sz="2800" dirty="0" smtClean="0"/>
              <a:t> – то, что я люблю</a:t>
            </a:r>
            <a:r>
              <a:rPr lang="en-US" sz="2800" dirty="0" smtClean="0"/>
              <a:t>“</a:t>
            </a:r>
            <a:endParaRPr lang="fr-FR" sz="2800" i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ru-RU" sz="28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Некоторые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Wingdings" pitchFamily="2" charset="2"/>
              <a:buChar char="v"/>
            </a:pPr>
            <a:r>
              <a:rPr lang="ru-RU" dirty="0" smtClean="0"/>
              <a:t>Ср. р. сущ. в </a:t>
            </a:r>
            <a:r>
              <a:rPr lang="ru-RU" dirty="0" err="1" smtClean="0"/>
              <a:t>бриттском</a:t>
            </a:r>
            <a:r>
              <a:rPr lang="ru-RU" dirty="0" smtClean="0"/>
              <a:t> был утрачен: </a:t>
            </a:r>
            <a:r>
              <a:rPr lang="en-US" dirty="0" err="1" smtClean="0"/>
              <a:t>boed</a:t>
            </a:r>
            <a:r>
              <a:rPr lang="en-US" dirty="0" smtClean="0"/>
              <a:t>, </a:t>
            </a:r>
            <a:r>
              <a:rPr lang="en-US" dirty="0" err="1" smtClean="0"/>
              <a:t>boued</a:t>
            </a:r>
            <a:r>
              <a:rPr lang="en-US" dirty="0" smtClean="0"/>
              <a:t> ”</a:t>
            </a:r>
            <a:r>
              <a:rPr lang="ru-RU" dirty="0" smtClean="0"/>
              <a:t>пища</a:t>
            </a:r>
            <a:r>
              <a:rPr lang="en-US" dirty="0" smtClean="0"/>
              <a:t>”</a:t>
            </a:r>
            <a:r>
              <a:rPr lang="ru-RU" dirty="0" smtClean="0"/>
              <a:t> муж., </a:t>
            </a:r>
            <a:r>
              <a:rPr lang="en-US" dirty="0" err="1" smtClean="0"/>
              <a:t>kentel</a:t>
            </a:r>
            <a:r>
              <a:rPr lang="en-US" dirty="0" smtClean="0"/>
              <a:t> „</a:t>
            </a:r>
            <a:r>
              <a:rPr lang="ru-RU" dirty="0" smtClean="0"/>
              <a:t>урок</a:t>
            </a:r>
            <a:r>
              <a:rPr lang="en-US" dirty="0" smtClean="0"/>
              <a:t>” </a:t>
            </a:r>
            <a:r>
              <a:rPr lang="ru-RU" dirty="0" smtClean="0"/>
              <a:t>жен., </a:t>
            </a:r>
            <a:r>
              <a:rPr lang="en-US" dirty="0" err="1" smtClean="0"/>
              <a:t>grudd</a:t>
            </a:r>
            <a:r>
              <a:rPr lang="en-US" dirty="0" smtClean="0"/>
              <a:t> „</a:t>
            </a:r>
            <a:r>
              <a:rPr lang="ru-RU" dirty="0" smtClean="0"/>
              <a:t>щека</a:t>
            </a:r>
            <a:r>
              <a:rPr lang="en-US" dirty="0" smtClean="0"/>
              <a:t>” </a:t>
            </a:r>
            <a:r>
              <a:rPr lang="ru-RU" dirty="0" smtClean="0"/>
              <a:t>муж./жен.</a:t>
            </a:r>
            <a:r>
              <a:rPr lang="en-US" dirty="0" smtClean="0"/>
              <a:t> (*</a:t>
            </a:r>
            <a:r>
              <a:rPr lang="ru-RU" dirty="0" smtClean="0"/>
              <a:t>ср.)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ru-RU" dirty="0" smtClean="0"/>
              <a:t>Прил. обычно стоит после сущ. и не склоняется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err="1" smtClean="0"/>
              <a:t>gvin</a:t>
            </a:r>
            <a:r>
              <a:rPr lang="en-US" dirty="0" smtClean="0"/>
              <a:t> </a:t>
            </a:r>
            <a:r>
              <a:rPr lang="en-US" dirty="0" err="1" smtClean="0"/>
              <a:t>gwenn</a:t>
            </a:r>
            <a:r>
              <a:rPr lang="en-US" dirty="0" smtClean="0"/>
              <a:t> „</a:t>
            </a:r>
            <a:r>
              <a:rPr lang="ru-RU" dirty="0" smtClean="0"/>
              <a:t>белое вино</a:t>
            </a:r>
            <a:r>
              <a:rPr lang="en-US" dirty="0" smtClean="0"/>
              <a:t>”</a:t>
            </a:r>
            <a:endParaRPr lang="ru-RU" dirty="0" smtClean="0"/>
          </a:p>
          <a:p>
            <a:pPr>
              <a:buNone/>
            </a:pPr>
            <a:r>
              <a:rPr lang="ru-RU" u="sng" dirty="0" smtClean="0"/>
              <a:t>Но</a:t>
            </a:r>
            <a:r>
              <a:rPr lang="ru-RU" dirty="0" smtClean="0"/>
              <a:t>: </a:t>
            </a:r>
            <a:r>
              <a:rPr lang="ru-RU" i="1" dirty="0" err="1" smtClean="0"/>
              <a:t>лениция</a:t>
            </a:r>
            <a:r>
              <a:rPr lang="ru-RU" i="1" dirty="0" smtClean="0"/>
              <a:t> </a:t>
            </a:r>
            <a:r>
              <a:rPr lang="ru-RU" dirty="0" smtClean="0"/>
              <a:t>при сущ. ж.ед. и м.мн., </a:t>
            </a:r>
            <a:r>
              <a:rPr lang="ru-RU" dirty="0" err="1" smtClean="0"/>
              <a:t>обозн</a:t>
            </a:r>
            <a:r>
              <a:rPr lang="ru-RU" dirty="0" smtClean="0"/>
              <a:t>. лиц (если оно оканчивается не на -</a:t>
            </a:r>
            <a:r>
              <a:rPr lang="en-US" i="1" dirty="0" err="1" smtClean="0"/>
              <a:t>où</a:t>
            </a:r>
            <a:r>
              <a:rPr lang="ru-RU" i="1" dirty="0" smtClean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ru-RU" baseline="30000" dirty="0" smtClean="0"/>
              <a:t> </a:t>
            </a:r>
            <a:r>
              <a:rPr lang="en-US" b="1" dirty="0" err="1" smtClean="0"/>
              <a:t>g</a:t>
            </a:r>
            <a:r>
              <a:rPr lang="en-US" dirty="0" err="1" smtClean="0"/>
              <a:t>azez</a:t>
            </a:r>
            <a:r>
              <a:rPr lang="en-US" baseline="30000" dirty="0" err="1" smtClean="0"/>
              <a:t>F</a:t>
            </a:r>
            <a:r>
              <a:rPr lang="en-US" baseline="30000" dirty="0" smtClean="0"/>
              <a:t> </a:t>
            </a:r>
            <a:r>
              <a:rPr lang="en-US" b="1" dirty="0" err="1" smtClean="0"/>
              <a:t>z</a:t>
            </a:r>
            <a:r>
              <a:rPr lang="en-US" dirty="0" err="1" smtClean="0"/>
              <a:t>u</a:t>
            </a:r>
            <a:r>
              <a:rPr lang="ru-RU" dirty="0" smtClean="0"/>
              <a:t> (</a:t>
            </a:r>
            <a:r>
              <a:rPr lang="en-US" dirty="0" smtClean="0"/>
              <a:t>d&gt;z)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чёрная кошка</a:t>
            </a:r>
            <a:r>
              <a:rPr lang="en-US" dirty="0" smtClean="0"/>
              <a:t>”; </a:t>
            </a:r>
            <a:r>
              <a:rPr lang="en-US" dirty="0" err="1" smtClean="0"/>
              <a:t>ar</a:t>
            </a:r>
            <a:r>
              <a:rPr lang="en-US" dirty="0" smtClean="0"/>
              <a:t> </a:t>
            </a:r>
            <a:r>
              <a:rPr lang="en-US" b="1" dirty="0" err="1" smtClean="0"/>
              <a:t>v</a:t>
            </a:r>
            <a:r>
              <a:rPr lang="en-US" dirty="0" err="1" smtClean="0"/>
              <a:t>oused</a:t>
            </a:r>
            <a:r>
              <a:rPr lang="en-US" dirty="0" smtClean="0"/>
              <a:t> </a:t>
            </a:r>
            <a:r>
              <a:rPr lang="en-US" b="1" dirty="0" err="1" smtClean="0"/>
              <a:t>v</a:t>
            </a:r>
            <a:r>
              <a:rPr lang="en-US" dirty="0" err="1" smtClean="0"/>
              <a:t>ihan</a:t>
            </a:r>
            <a:r>
              <a:rPr lang="en-US" dirty="0" smtClean="0"/>
              <a:t> (b&gt;v) “</a:t>
            </a:r>
            <a:r>
              <a:rPr lang="ru-RU" dirty="0" smtClean="0"/>
              <a:t>маленькие моряки</a:t>
            </a:r>
            <a:r>
              <a:rPr lang="en-US" dirty="0" smtClean="0"/>
              <a:t>”</a:t>
            </a:r>
            <a:endParaRPr lang="ru-RU" i="1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Число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 smtClean="0"/>
              <a:t>Обычные показатели мн.ч.:</a:t>
            </a:r>
          </a:p>
          <a:p>
            <a:r>
              <a:rPr lang="en-US" i="1" dirty="0" err="1" smtClean="0"/>
              <a:t>levr</a:t>
            </a:r>
            <a:r>
              <a:rPr lang="en-US" dirty="0" smtClean="0"/>
              <a:t> → </a:t>
            </a:r>
            <a:r>
              <a:rPr lang="en-US" i="1" dirty="0" err="1" smtClean="0"/>
              <a:t>levr</a:t>
            </a:r>
            <a:r>
              <a:rPr lang="en-US" b="1" i="1" dirty="0" err="1" smtClean="0"/>
              <a:t>ioù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книга, -и</a:t>
            </a:r>
            <a:r>
              <a:rPr lang="en-US" dirty="0" smtClean="0"/>
              <a:t>”</a:t>
            </a:r>
            <a:r>
              <a:rPr lang="ru-RU" b="1" i="1" dirty="0" smtClean="0"/>
              <a:t> </a:t>
            </a:r>
            <a:r>
              <a:rPr lang="ru-RU" dirty="0" smtClean="0"/>
              <a:t>– для </a:t>
            </a:r>
            <a:r>
              <a:rPr lang="ru-RU" dirty="0" err="1" smtClean="0"/>
              <a:t>больш-ва</a:t>
            </a:r>
            <a:r>
              <a:rPr lang="ru-RU" dirty="0" smtClean="0"/>
              <a:t> предметов</a:t>
            </a:r>
          </a:p>
          <a:p>
            <a:r>
              <a:rPr lang="en-US" i="1" dirty="0" smtClean="0"/>
              <a:t>al </a:t>
            </a:r>
            <a:r>
              <a:rPr lang="en-US" i="1" dirty="0" err="1" smtClean="0"/>
              <a:t>loen</a:t>
            </a:r>
            <a:r>
              <a:rPr lang="en-US" b="1" i="1" dirty="0" err="1" smtClean="0"/>
              <a:t>ed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животное, -</a:t>
            </a:r>
            <a:r>
              <a:rPr lang="ru-RU" dirty="0" err="1" smtClean="0"/>
              <a:t>ые</a:t>
            </a:r>
            <a:r>
              <a:rPr lang="en-US" dirty="0" smtClean="0"/>
              <a:t>”</a:t>
            </a:r>
            <a:r>
              <a:rPr lang="ru-RU" dirty="0" smtClean="0"/>
              <a:t> – для одушевленных</a:t>
            </a:r>
          </a:p>
          <a:p>
            <a:r>
              <a:rPr lang="en-US" i="1" dirty="0" err="1" smtClean="0"/>
              <a:t>soner</a:t>
            </a:r>
            <a:r>
              <a:rPr lang="en-US" dirty="0" smtClean="0"/>
              <a:t> → </a:t>
            </a:r>
            <a:r>
              <a:rPr lang="en-US" i="1" dirty="0" err="1" smtClean="0"/>
              <a:t>soner</a:t>
            </a:r>
            <a:r>
              <a:rPr lang="en-US" b="1" i="1" dirty="0" err="1" smtClean="0"/>
              <a:t>ien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музыкант, -</a:t>
            </a:r>
            <a:r>
              <a:rPr lang="ru-RU" dirty="0" err="1" smtClean="0"/>
              <a:t>ы</a:t>
            </a:r>
            <a:r>
              <a:rPr lang="en-US" dirty="0" smtClean="0"/>
              <a:t>”</a:t>
            </a:r>
            <a:r>
              <a:rPr lang="ru-RU" b="1" i="1" dirty="0" smtClean="0"/>
              <a:t> </a:t>
            </a:r>
            <a:r>
              <a:rPr lang="ru-RU" dirty="0" smtClean="0"/>
              <a:t>–</a:t>
            </a:r>
            <a:r>
              <a:rPr lang="ru-RU" b="1" i="1" dirty="0" smtClean="0"/>
              <a:t> </a:t>
            </a:r>
            <a:r>
              <a:rPr lang="ru-RU" dirty="0" smtClean="0"/>
              <a:t>для названий профессий</a:t>
            </a:r>
            <a:endParaRPr lang="en-US" dirty="0" smtClean="0"/>
          </a:p>
          <a:p>
            <a:r>
              <a:rPr lang="ru-RU" dirty="0" err="1" smtClean="0"/>
              <a:t>Супплетивизм</a:t>
            </a:r>
            <a:r>
              <a:rPr lang="ru-RU" dirty="0" smtClean="0"/>
              <a:t>: </a:t>
            </a:r>
            <a:r>
              <a:rPr lang="en-US" i="1" dirty="0" err="1" smtClean="0"/>
              <a:t>ki</a:t>
            </a:r>
            <a:r>
              <a:rPr lang="en-US" dirty="0" smtClean="0"/>
              <a:t> → </a:t>
            </a:r>
            <a:r>
              <a:rPr lang="en-US" i="1" dirty="0" err="1" smtClean="0"/>
              <a:t>chas</a:t>
            </a:r>
            <a:r>
              <a:rPr lang="en-US" i="1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собака, -и</a:t>
            </a:r>
            <a:r>
              <a:rPr lang="en-US" dirty="0" smtClean="0"/>
              <a:t>”</a:t>
            </a:r>
            <a:endParaRPr lang="ru-RU" i="1" dirty="0" smtClean="0"/>
          </a:p>
          <a:p>
            <a:pPr>
              <a:buFont typeface="Wingdings" pitchFamily="2" charset="2"/>
              <a:buChar char="v"/>
            </a:pPr>
            <a:r>
              <a:rPr lang="ru-RU" b="1" dirty="0" smtClean="0"/>
              <a:t>Собирательные сущ.:</a:t>
            </a:r>
          </a:p>
          <a:p>
            <a:r>
              <a:rPr lang="en-US" i="1" dirty="0" smtClean="0"/>
              <a:t>Park</a:t>
            </a:r>
            <a:r>
              <a:rPr lang="en-US" dirty="0" smtClean="0"/>
              <a:t> →</a:t>
            </a:r>
            <a:r>
              <a:rPr lang="en-US" i="1" dirty="0" smtClean="0"/>
              <a:t> </a:t>
            </a:r>
            <a:r>
              <a:rPr lang="en-US" i="1" dirty="0" err="1" smtClean="0"/>
              <a:t>park</a:t>
            </a:r>
            <a:r>
              <a:rPr lang="en-US" b="1" i="1" dirty="0" err="1" smtClean="0"/>
              <a:t>où</a:t>
            </a:r>
            <a:r>
              <a:rPr lang="en-US" dirty="0" smtClean="0"/>
              <a:t> →</a:t>
            </a:r>
            <a:r>
              <a:rPr lang="en-US" i="1" dirty="0" smtClean="0"/>
              <a:t> </a:t>
            </a:r>
            <a:r>
              <a:rPr lang="en-US" i="1" dirty="0" err="1" smtClean="0"/>
              <a:t>park</a:t>
            </a:r>
            <a:r>
              <a:rPr lang="en-US" b="1" i="1" dirty="0" err="1" smtClean="0"/>
              <a:t>eier</a:t>
            </a:r>
            <a:r>
              <a:rPr lang="en-US" dirty="0" smtClean="0"/>
              <a:t> “</a:t>
            </a:r>
            <a:r>
              <a:rPr lang="ru-RU" dirty="0" smtClean="0"/>
              <a:t>поле, -я(несколько), -я(в целом)</a:t>
            </a:r>
            <a:r>
              <a:rPr lang="en-US" dirty="0" smtClean="0"/>
              <a:t>”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 числительным сущ. </a:t>
            </a:r>
            <a:r>
              <a:rPr lang="ru-RU" dirty="0" err="1" smtClean="0"/>
              <a:t>сохр</a:t>
            </a:r>
            <a:r>
              <a:rPr lang="ru-RU" dirty="0" smtClean="0"/>
              <a:t>. форму ед.ч.:</a:t>
            </a:r>
            <a:r>
              <a:rPr lang="en-US" i="1" dirty="0" smtClean="0"/>
              <a:t> </a:t>
            </a:r>
            <a:r>
              <a:rPr lang="en-US" i="1" dirty="0" err="1" smtClean="0"/>
              <a:t>daou</a:t>
            </a:r>
            <a:r>
              <a:rPr lang="en-US" i="1" dirty="0" smtClean="0"/>
              <a:t> </a:t>
            </a:r>
            <a:r>
              <a:rPr lang="en-US" i="1" dirty="0" err="1" smtClean="0"/>
              <a:t>levr</a:t>
            </a:r>
            <a:r>
              <a:rPr lang="ru-RU" i="1" dirty="0" smtClean="0"/>
              <a:t> </a:t>
            </a:r>
            <a:r>
              <a:rPr lang="en-US" dirty="0" smtClean="0"/>
              <a:t>“2 </a:t>
            </a:r>
            <a:r>
              <a:rPr lang="ru-RU" dirty="0" smtClean="0"/>
              <a:t>книги</a:t>
            </a:r>
            <a:r>
              <a:rPr lang="en-US" dirty="0" smtClean="0"/>
              <a:t>”</a:t>
            </a:r>
          </a:p>
          <a:p>
            <a:pPr>
              <a:buFont typeface="Wingdings" pitchFamily="2" charset="2"/>
              <a:buChar char="v"/>
            </a:pPr>
            <a:r>
              <a:rPr lang="ru-RU" b="1" dirty="0" err="1" smtClean="0"/>
              <a:t>Сингулати</a:t>
            </a:r>
            <a:r>
              <a:rPr lang="ru-RU" dirty="0" err="1" smtClean="0"/>
              <a:t>в</a:t>
            </a:r>
            <a:r>
              <a:rPr lang="ru-RU" dirty="0" smtClean="0"/>
              <a:t>:</a:t>
            </a:r>
            <a:r>
              <a:rPr lang="en-US" i="1" dirty="0" smtClean="0"/>
              <a:t> </a:t>
            </a:r>
            <a:r>
              <a:rPr lang="en-US" i="1" dirty="0" err="1" smtClean="0"/>
              <a:t>krampouezh</a:t>
            </a:r>
            <a:r>
              <a:rPr lang="en-US" dirty="0" smtClean="0"/>
              <a:t> → </a:t>
            </a:r>
            <a:r>
              <a:rPr lang="en-US" i="1" dirty="0" err="1" smtClean="0"/>
              <a:t>krampouezh</a:t>
            </a:r>
            <a:r>
              <a:rPr lang="en-US" b="1" i="1" dirty="0" err="1" smtClean="0"/>
              <a:t>enn</a:t>
            </a:r>
            <a:r>
              <a:rPr lang="ru-RU" b="1" i="1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блины – один блин</a:t>
            </a:r>
            <a:r>
              <a:rPr lang="en-US" dirty="0" smtClean="0"/>
              <a:t>”</a:t>
            </a:r>
            <a:endParaRPr lang="en-US" b="1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Назв. парных частей тела часто образуют сложения с </a:t>
            </a:r>
            <a:r>
              <a:rPr lang="ru-RU" dirty="0" err="1" smtClean="0"/>
              <a:t>числ</a:t>
            </a:r>
            <a:r>
              <a:rPr lang="ru-RU" dirty="0" smtClean="0"/>
              <a:t>. </a:t>
            </a:r>
            <a:r>
              <a:rPr lang="en-US" dirty="0" smtClean="0"/>
              <a:t>“</a:t>
            </a:r>
            <a:r>
              <a:rPr lang="ru-RU" dirty="0" smtClean="0"/>
              <a:t>2</a:t>
            </a:r>
            <a:r>
              <a:rPr lang="en-US" dirty="0" smtClean="0"/>
              <a:t>”- </a:t>
            </a:r>
            <a:r>
              <a:rPr lang="en-US" b="1" dirty="0" smtClean="0"/>
              <a:t>“</a:t>
            </a:r>
            <a:r>
              <a:rPr lang="ru-RU" b="1" dirty="0" err="1" smtClean="0"/>
              <a:t>двойств</a:t>
            </a:r>
            <a:r>
              <a:rPr lang="ru-RU" b="1" dirty="0" smtClean="0"/>
              <a:t>. число</a:t>
            </a:r>
            <a:r>
              <a:rPr lang="en-US" b="1" dirty="0" smtClean="0"/>
              <a:t>”</a:t>
            </a:r>
            <a:r>
              <a:rPr lang="ru-RU" dirty="0" smtClean="0"/>
              <a:t>: </a:t>
            </a:r>
            <a:r>
              <a:rPr lang="en-US" i="1" dirty="0" err="1" smtClean="0"/>
              <a:t>daou-lin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колени</a:t>
            </a:r>
            <a:r>
              <a:rPr lang="en-US" dirty="0" smtClean="0"/>
              <a:t>”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Калыгин</a:t>
            </a:r>
            <a:r>
              <a:rPr lang="ru-RU" dirty="0" smtClean="0"/>
              <a:t> В.П., Королев А.А. </a:t>
            </a:r>
            <a:r>
              <a:rPr lang="en-US" dirty="0" smtClean="0"/>
              <a:t>“</a:t>
            </a:r>
            <a:r>
              <a:rPr lang="ru-RU" dirty="0" smtClean="0"/>
              <a:t>Введение в кельтскую филологию</a:t>
            </a:r>
            <a:r>
              <a:rPr lang="en-US" dirty="0" smtClean="0"/>
              <a:t>”</a:t>
            </a:r>
          </a:p>
          <a:p>
            <a:r>
              <a:rPr lang="ru-RU" dirty="0" smtClean="0"/>
              <a:t>Льюис Г., </a:t>
            </a:r>
            <a:r>
              <a:rPr lang="ru-RU" dirty="0" err="1" smtClean="0"/>
              <a:t>Педерсен</a:t>
            </a:r>
            <a:r>
              <a:rPr lang="ru-RU" dirty="0" smtClean="0"/>
              <a:t> Х. </a:t>
            </a:r>
            <a:r>
              <a:rPr lang="en-US" dirty="0" smtClean="0"/>
              <a:t>“</a:t>
            </a:r>
            <a:r>
              <a:rPr lang="ru-RU" dirty="0" smtClean="0"/>
              <a:t>Краткая сравнительная грамматика кельтских языков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err="1" smtClean="0"/>
              <a:t>Мурадова</a:t>
            </a:r>
            <a:r>
              <a:rPr lang="ru-RU" dirty="0" smtClean="0"/>
              <a:t> А.Р. </a:t>
            </a:r>
            <a:r>
              <a:rPr lang="en-US" dirty="0" smtClean="0"/>
              <a:t>“</a:t>
            </a:r>
            <a:r>
              <a:rPr lang="ru-RU" dirty="0" err="1" smtClean="0"/>
              <a:t>Бретонский</a:t>
            </a:r>
            <a:r>
              <a:rPr lang="ru-RU" dirty="0" smtClean="0"/>
              <a:t> язык</a:t>
            </a:r>
            <a:r>
              <a:rPr lang="en-US" dirty="0" smtClean="0"/>
              <a:t>”</a:t>
            </a:r>
          </a:p>
          <a:p>
            <a:r>
              <a:rPr lang="en-US" dirty="0" smtClean="0">
                <a:hlinkClick r:id="rId2"/>
              </a:rPr>
              <a:t>http://arbres.iker.cnrs.fr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6743</TotalTime>
  <Words>810</Words>
  <Application>Microsoft Office PowerPoint</Application>
  <PresentationFormat>Экран (4:3)</PresentationFormat>
  <Paragraphs>182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Brezhoneg</vt:lpstr>
      <vt:lpstr>Кельтская группа индоевропейской семьи </vt:lpstr>
      <vt:lpstr>Место языка в группе</vt:lpstr>
      <vt:lpstr>История</vt:lpstr>
      <vt:lpstr>Социолингвистика</vt:lpstr>
      <vt:lpstr>Диалекты</vt:lpstr>
      <vt:lpstr>Типологические характеристики</vt:lpstr>
      <vt:lpstr>Тип выражения грамматических значений и морфологической структуры</vt:lpstr>
      <vt:lpstr>Тип выражения грамматических значений и морфологической структуры</vt:lpstr>
      <vt:lpstr>Тип маркирования</vt:lpstr>
      <vt:lpstr>Тип маркирования</vt:lpstr>
      <vt:lpstr>Ролевая кодировка</vt:lpstr>
      <vt:lpstr>Порядок слов</vt:lpstr>
      <vt:lpstr>Некоторые особенности</vt:lpstr>
      <vt:lpstr>Число</vt:lpstr>
      <vt:lpstr>Список литературы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Brezhoneg</dc:title>
  <dc:creator>Рита</dc:creator>
  <cp:lastModifiedBy>Рита</cp:lastModifiedBy>
  <cp:revision>34</cp:revision>
  <dcterms:created xsi:type="dcterms:W3CDTF">2014-11-30T10:13:42Z</dcterms:created>
  <dcterms:modified xsi:type="dcterms:W3CDTF">2014-12-10T06:03:50Z</dcterms:modified>
</cp:coreProperties>
</file>