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1"/>
  </p:notesMasterIdLst>
  <p:sldIdLst>
    <p:sldId id="256" r:id="rId2"/>
    <p:sldId id="257" r:id="rId3"/>
    <p:sldId id="262" r:id="rId4"/>
    <p:sldId id="273" r:id="rId5"/>
    <p:sldId id="274" r:id="rId6"/>
    <p:sldId id="270" r:id="rId7"/>
    <p:sldId id="277" r:id="rId8"/>
    <p:sldId id="276" r:id="rId9"/>
    <p:sldId id="286" r:id="rId10"/>
    <p:sldId id="281" r:id="rId11"/>
    <p:sldId id="282" r:id="rId12"/>
    <p:sldId id="258" r:id="rId13"/>
    <p:sldId id="283" r:id="rId14"/>
    <p:sldId id="284" r:id="rId15"/>
    <p:sldId id="285" r:id="rId16"/>
    <p:sldId id="265" r:id="rId17"/>
    <p:sldId id="278" r:id="rId18"/>
    <p:sldId id="279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ван Папин" initials="ИП" lastIdx="1" clrIdx="0">
    <p:extLst>
      <p:ext uri="{19B8F6BF-5375-455C-9EA6-DF929625EA0E}">
        <p15:presenceInfo xmlns:p15="http://schemas.microsoft.com/office/powerpoint/2012/main" userId="3da2715fdb0bd9c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60"/>
  </p:normalViewPr>
  <p:slideViewPr>
    <p:cSldViewPr>
      <p:cViewPr varScale="1">
        <p:scale>
          <a:sx n="82" d="100"/>
          <a:sy n="82" d="100"/>
        </p:scale>
        <p:origin x="1253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8F16EC-7D4A-443D-B887-1AA3A220B43C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DA4FE-4101-46B7-AD20-FC1F137F7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370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DA4FE-4101-46B7-AD20-FC1F137F767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773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DA4FE-4101-46B7-AD20-FC1F137F767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06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006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82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86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940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030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63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589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688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425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445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8980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670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6386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748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228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69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78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rc.la.utexas.edu/" TargetMode="External"/><Relationship Id="rId2" Type="http://schemas.openxmlformats.org/officeDocument/2006/relationships/hyperlink" Target="https://www.ethnologue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4480" y="35013"/>
            <a:ext cx="7406640" cy="801699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Албанский язык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400572"/>
            <a:ext cx="7406640" cy="175260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Кратко о типологических характеристиках языка и социолингвистических особенностях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Папин Иван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6983760" y="-4014"/>
            <a:ext cx="2160240" cy="504056"/>
          </a:xfrm>
          <a:prstGeom prst="rect">
            <a:avLst/>
          </a:prstGeom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729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-100"/>
            <a:ext cx="8172400" cy="908820"/>
          </a:xfrm>
        </p:spPr>
        <p:txBody>
          <a:bodyPr>
            <a:noAutofit/>
          </a:bodyPr>
          <a:lstStyle/>
          <a:p>
            <a:r>
              <a:rPr lang="ru-RU" sz="3400" dirty="0"/>
              <a:t>Общие сведения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836712"/>
            <a:ext cx="7890080" cy="5904656"/>
          </a:xfrm>
        </p:spPr>
        <p:txBody>
          <a:bodyPr>
            <a:normAutofit/>
          </a:bodyPr>
          <a:lstStyle/>
          <a:p>
            <a:pPr marL="596646" indent="-514350">
              <a:buAutoNum type="arabicPeriod"/>
            </a:pPr>
            <a:r>
              <a:rPr lang="ru-RU" sz="280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Албанский язык </a:t>
            </a:r>
            <a:r>
              <a:rPr lang="ru-RU" sz="2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(самоназвание: </a:t>
            </a:r>
            <a:r>
              <a:rPr lang="en-US" sz="2800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Gjuha</a:t>
            </a:r>
            <a:r>
              <a:rPr lang="en-US" sz="28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shqipe</a:t>
            </a:r>
            <a:r>
              <a:rPr lang="ru-RU" sz="28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</a:t>
            </a:r>
            <a:r>
              <a:rPr lang="ru-RU" sz="2800" dirty="0"/>
              <a:t>–государственный язык Албании. Сформирован на основе группы северных диалектов </a:t>
            </a:r>
            <a:r>
              <a:rPr lang="ru-RU" sz="2800" dirty="0" err="1"/>
              <a:t>тоск</a:t>
            </a:r>
            <a:r>
              <a:rPr lang="ru-RU" sz="2800" dirty="0"/>
              <a:t>.</a:t>
            </a:r>
          </a:p>
          <a:p>
            <a:pPr marL="596646" indent="-514350">
              <a:buAutoNum type="arabicPeriod"/>
            </a:pPr>
            <a:endParaRPr lang="ru-RU" sz="2800" dirty="0"/>
          </a:p>
          <a:p>
            <a:pPr marL="596646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2929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70D7561F-6D97-4040-BB8D-E23D60D2A2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0"/>
            <a:ext cx="8806232" cy="6381328"/>
          </a:xfrm>
        </p:spPr>
      </p:pic>
    </p:spTree>
    <p:extLst>
      <p:ext uri="{BB962C8B-B14F-4D97-AF65-F5344CB8AC3E}">
        <p14:creationId xmlns:p14="http://schemas.microsoft.com/office/powerpoint/2010/main" val="4047048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16024"/>
            <a:ext cx="8172400" cy="692696"/>
          </a:xfrm>
        </p:spPr>
        <p:txBody>
          <a:bodyPr>
            <a:noAutofit/>
          </a:bodyPr>
          <a:lstStyle/>
          <a:p>
            <a:r>
              <a:rPr lang="ru-RU" sz="3600"/>
              <a:t>Генеалогическая и ареальная информация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24744"/>
            <a:ext cx="7890080" cy="5733256"/>
          </a:xfrm>
        </p:spPr>
        <p:txBody>
          <a:bodyPr/>
          <a:lstStyle/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dirty="0"/>
              <a:t>1. Индоевропейская языковая семья, албанская(албано-иллирийская) ветвь;</a:t>
            </a:r>
          </a:p>
          <a:p>
            <a:pPr algn="l"/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и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ллирийско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-албанская группа.</a:t>
            </a:r>
          </a:p>
          <a:p>
            <a:pPr marL="82296" indent="0">
              <a:buNone/>
            </a:pPr>
            <a:r>
              <a:rPr lang="ru-RU" dirty="0"/>
              <a:t>2. Ареал Европа</a:t>
            </a:r>
          </a:p>
          <a:p>
            <a:pPr marL="82296" indent="0">
              <a:buNone/>
            </a:pPr>
            <a:r>
              <a:rPr lang="ru-RU" dirty="0"/>
              <a:t>3. Балканский языковой союз(постпозитивные артикли, в частности распространены на балканские языки именно из албанского)</a:t>
            </a:r>
          </a:p>
        </p:txBody>
      </p:sp>
    </p:spTree>
    <p:extLst>
      <p:ext uri="{BB962C8B-B14F-4D97-AF65-F5344CB8AC3E}">
        <p14:creationId xmlns:p14="http://schemas.microsoft.com/office/powerpoint/2010/main" val="7952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818072" cy="980728"/>
          </a:xfrm>
        </p:spPr>
        <p:txBody>
          <a:bodyPr>
            <a:normAutofit fontScale="90000"/>
          </a:bodyPr>
          <a:lstStyle/>
          <a:p>
            <a:r>
              <a:rPr lang="ru-RU" sz="3600"/>
              <a:t>Социолингвистические особенности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836712"/>
            <a:ext cx="8172400" cy="583264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На этом языке говорят примерно 6 миллионов человек на Балканах, в основном в Албании, Косово , Северной Македонии , Сербии , Черногории и Греции . Однако из-за старых общин в Италии и большой албанской диаспоры общее количество говорящих в мире намного выше, чем в Южной Европе, и составляет около 7,5 миллионов. 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Две крупней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шие диалектные группы -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тоск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на юге, 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гег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на севере. Стандартный албанский язык основан на диалекте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тоск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Гег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делится на четыре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поддиалекта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Северо-Западный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г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ег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Северо-Восточный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гег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Центральный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г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ег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и Южный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г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ег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На нем в основном говорят в северной Албании и по всей Черногории , Косово и северо-западе Северной Македонии . В Хорватии также есть диалект диаспоры -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арбанасский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диалект. На тоске говорят в южной Албании, на юго-западе Северной Македонии, а также в северной и южной Греции. На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чамском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албанском говорят в северо-западной Греции, а на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арванитике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говорят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арваниты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в южной Греции. Кроме того, на диалекте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а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рбэреш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говорят потомки переселенцев 15 и 16 веков на юго-востоке Италии в небольших общинах в регионах Сицилии и Калабрии.</a:t>
            </a:r>
          </a:p>
        </p:txBody>
      </p:sp>
    </p:spTree>
    <p:extLst>
      <p:ext uri="{BB962C8B-B14F-4D97-AF65-F5344CB8AC3E}">
        <p14:creationId xmlns:p14="http://schemas.microsoft.com/office/powerpoint/2010/main" val="1338182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890080" cy="936104"/>
          </a:xfrm>
        </p:spPr>
        <p:txBody>
          <a:bodyPr>
            <a:normAutofit fontScale="90000"/>
          </a:bodyPr>
          <a:lstStyle/>
          <a:p>
            <a:r>
              <a:rPr lang="ru-RU" sz="3200"/>
              <a:t>Типологическая характеристика: порядок слов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820472" cy="6093296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000" dirty="0"/>
              <a:t>Порядок слов довольно свободен. Чтобы сказать</a:t>
            </a:r>
            <a:r>
              <a:rPr lang="en-US" sz="2000" dirty="0"/>
              <a:t> ”</a:t>
            </a:r>
            <a:r>
              <a:rPr lang="ru-RU" sz="2000" dirty="0"/>
              <a:t>Азим съел все апельсины</a:t>
            </a:r>
            <a:r>
              <a:rPr lang="en-US" sz="2000" dirty="0"/>
              <a:t>”</a:t>
            </a:r>
            <a:r>
              <a:rPr lang="ru-RU" sz="2000" dirty="0"/>
              <a:t> можно использовать фактически любую конструкцию.</a:t>
            </a:r>
            <a:r>
              <a:rPr lang="en-US" sz="2000" dirty="0"/>
              <a:t> </a:t>
            </a:r>
            <a:r>
              <a:rPr lang="ru-RU" sz="2000" dirty="0"/>
              <a:t>Однако наиболее часто используется и считается основным порядок</a:t>
            </a:r>
            <a:r>
              <a:rPr lang="en-US" sz="2000" dirty="0"/>
              <a:t> SVO</a:t>
            </a:r>
            <a:endParaRPr lang="ga-IE" sz="2000" dirty="0"/>
          </a:p>
          <a:p>
            <a:pPr marL="82296" indent="0">
              <a:buNone/>
            </a:pPr>
            <a:r>
              <a:rPr lang="ms-MY" sz="1400" dirty="0"/>
              <a:t>SVO: Agimi i hëngri të gjithë portokallët.(</a:t>
            </a:r>
            <a:r>
              <a:rPr lang="ru-RU" sz="1400" dirty="0"/>
              <a:t>стандарт)</a:t>
            </a:r>
            <a:endParaRPr lang="en-US" sz="1400" dirty="0"/>
          </a:p>
          <a:p>
            <a:pPr marL="82296" indent="0">
              <a:buNone/>
            </a:pPr>
            <a:r>
              <a:rPr lang="ru-RU" sz="1400" dirty="0" err="1"/>
              <a:t>Агим</a:t>
            </a:r>
            <a:r>
              <a:rPr lang="ru-RU" sz="1400" dirty="0"/>
              <a:t> съел все апельсины</a:t>
            </a:r>
            <a:endParaRPr lang="ms-MY" sz="1400" dirty="0"/>
          </a:p>
          <a:p>
            <a:pPr marL="82296" indent="0">
              <a:buNone/>
            </a:pPr>
            <a:r>
              <a:rPr lang="ms-MY" sz="1400" dirty="0"/>
              <a:t>SOV: Agimi të gjithë portokallët i hëngri.</a:t>
            </a:r>
            <a:endParaRPr lang="ru-RU" sz="1400" dirty="0"/>
          </a:p>
          <a:p>
            <a:pPr marL="82296" indent="0">
              <a:buNone/>
            </a:pPr>
            <a:r>
              <a:rPr lang="ru-RU" sz="1400" dirty="0" err="1"/>
              <a:t>Агим</a:t>
            </a:r>
            <a:r>
              <a:rPr lang="ru-RU" sz="1400" dirty="0"/>
              <a:t> съел все апельсины</a:t>
            </a:r>
            <a:endParaRPr lang="ms-MY" sz="1400" dirty="0"/>
          </a:p>
          <a:p>
            <a:pPr marL="82296" indent="0">
              <a:buNone/>
            </a:pPr>
            <a:r>
              <a:rPr lang="ms-MY" sz="1400" dirty="0"/>
              <a:t>OVS: Të gjithë portokallët i hëngri Agimi.</a:t>
            </a:r>
            <a:endParaRPr lang="ru-RU" sz="1400" dirty="0"/>
          </a:p>
          <a:p>
            <a:pPr marL="82296" indent="0">
              <a:buNone/>
            </a:pPr>
            <a:r>
              <a:rPr lang="ru-RU" sz="1400" dirty="0"/>
              <a:t>Все апельсины съел </a:t>
            </a:r>
            <a:r>
              <a:rPr lang="ru-RU" sz="1400" dirty="0" err="1"/>
              <a:t>Агим</a:t>
            </a:r>
            <a:endParaRPr lang="ms-MY" sz="1400" dirty="0"/>
          </a:p>
          <a:p>
            <a:pPr marL="82296" indent="0">
              <a:buNone/>
            </a:pPr>
            <a:r>
              <a:rPr lang="ms-MY" sz="1400" dirty="0"/>
              <a:t>OSV: Të gjithë portokallët Agimi i hëngri.</a:t>
            </a:r>
            <a:endParaRPr lang="ru-RU" sz="1400" dirty="0"/>
          </a:p>
          <a:p>
            <a:pPr marL="82296" indent="0">
              <a:buNone/>
            </a:pPr>
            <a:r>
              <a:rPr lang="ru-RU" sz="1400" dirty="0"/>
              <a:t>Все апельсины съел </a:t>
            </a:r>
            <a:r>
              <a:rPr lang="ru-RU" sz="1400" dirty="0" err="1"/>
              <a:t>Агим</a:t>
            </a:r>
            <a:r>
              <a:rPr lang="ru-RU" sz="1400" dirty="0"/>
              <a:t>(буквально</a:t>
            </a:r>
            <a:r>
              <a:rPr lang="en-US" sz="1400" dirty="0"/>
              <a:t>:</a:t>
            </a:r>
            <a:r>
              <a:rPr lang="ru-RU" sz="1400" dirty="0"/>
              <a:t> все апельсины, </a:t>
            </a:r>
            <a:r>
              <a:rPr lang="ru-RU" sz="1400" dirty="0" err="1"/>
              <a:t>Агим</a:t>
            </a:r>
            <a:r>
              <a:rPr lang="ru-RU" sz="1400" dirty="0"/>
              <a:t> их съел)</a:t>
            </a:r>
            <a:endParaRPr lang="ms-MY" sz="1400" dirty="0"/>
          </a:p>
          <a:p>
            <a:pPr marL="82296" indent="0">
              <a:buNone/>
            </a:pPr>
            <a:r>
              <a:rPr lang="ms-MY" sz="1400" dirty="0"/>
              <a:t>VSO: I hëngri Agimi të gjithë portokallët.</a:t>
            </a:r>
          </a:p>
          <a:p>
            <a:pPr marL="82296" indent="0">
              <a:buNone/>
            </a:pPr>
            <a:r>
              <a:rPr lang="ru-RU" sz="1400" dirty="0" err="1"/>
              <a:t>Агим</a:t>
            </a:r>
            <a:r>
              <a:rPr lang="ru-RU" sz="1400" dirty="0"/>
              <a:t> съел все апельсины.</a:t>
            </a:r>
            <a:endParaRPr lang="ms-MY" sz="1400" dirty="0"/>
          </a:p>
          <a:p>
            <a:pPr marL="82296" indent="0">
              <a:buNone/>
            </a:pPr>
            <a:r>
              <a:rPr lang="ms-MY" sz="1400" dirty="0"/>
              <a:t>VOS: I hëngri të gjithë portokallët Agimi.</a:t>
            </a:r>
          </a:p>
          <a:p>
            <a:pPr marL="82296" indent="0">
              <a:buNone/>
            </a:pPr>
            <a:r>
              <a:rPr lang="ru-RU" sz="1400" dirty="0" err="1"/>
              <a:t>Агим</a:t>
            </a:r>
            <a:r>
              <a:rPr lang="ru-RU" sz="1400" dirty="0"/>
              <a:t> съел все апельсины(буквально</a:t>
            </a:r>
            <a:r>
              <a:rPr lang="en-US" sz="1400" dirty="0"/>
              <a:t>:</a:t>
            </a:r>
            <a:r>
              <a:rPr lang="ru-RU" sz="1400" dirty="0"/>
              <a:t> Он съел все апельсины, </a:t>
            </a:r>
            <a:r>
              <a:rPr lang="ru-RU" sz="1400" dirty="0" err="1"/>
              <a:t>Агим</a:t>
            </a:r>
            <a:r>
              <a:rPr lang="ru-RU" sz="1400" dirty="0"/>
              <a:t>)</a:t>
            </a:r>
          </a:p>
          <a:p>
            <a:pPr marL="82296" indent="0">
              <a:buNone/>
            </a:pPr>
            <a:endParaRPr lang="ga-IE" dirty="0"/>
          </a:p>
          <a:p>
            <a:pPr marL="82296" indent="0">
              <a:buNone/>
            </a:pPr>
            <a:endParaRPr lang="ga-IE" dirty="0"/>
          </a:p>
          <a:p>
            <a:pPr marL="82296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4197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814"/>
            <a:ext cx="7498080" cy="792088"/>
          </a:xfrm>
        </p:spPr>
        <p:txBody>
          <a:bodyPr>
            <a:normAutofit/>
          </a:bodyPr>
          <a:lstStyle/>
          <a:p>
            <a:r>
              <a:rPr lang="ru-RU" sz="3600" dirty="0" err="1"/>
              <a:t>Аккузативный</a:t>
            </a:r>
            <a:r>
              <a:rPr lang="ru-RU" sz="3600" dirty="0"/>
              <a:t> строй.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49AEC274-757B-4A31-BCB6-6E291F5A9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795902"/>
            <a:ext cx="7498080" cy="52454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Агенс</a:t>
            </a:r>
            <a:r>
              <a:rPr lang="ru-RU" dirty="0"/>
              <a:t> переходного и непереходного глагола кодируются одинаково. </a:t>
            </a:r>
            <a:r>
              <a:rPr lang="ru-RU" dirty="0" err="1"/>
              <a:t>Пациенс</a:t>
            </a:r>
            <a:r>
              <a:rPr lang="ru-RU" dirty="0"/>
              <a:t> - отлично.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ru-RU" dirty="0"/>
              <a:t>Кресло</a:t>
            </a:r>
            <a:r>
              <a:rPr lang="en-US" dirty="0"/>
              <a:t> </a:t>
            </a:r>
            <a:r>
              <a:rPr lang="ru-RU" dirty="0"/>
              <a:t>упало</a:t>
            </a:r>
            <a:endParaRPr lang="en-US" dirty="0"/>
          </a:p>
          <a:p>
            <a:r>
              <a:rPr lang="en-US" dirty="0" err="1"/>
              <a:t>Karrigia</a:t>
            </a:r>
            <a:r>
              <a:rPr lang="en-US" dirty="0"/>
              <a:t> NOM SG u </a:t>
            </a:r>
            <a:r>
              <a:rPr lang="en-US" dirty="0" err="1"/>
              <a:t>rrëzua</a:t>
            </a:r>
            <a:endParaRPr lang="en-US" dirty="0"/>
          </a:p>
          <a:p>
            <a:r>
              <a:rPr lang="ru-RU" dirty="0"/>
              <a:t>Мать</a:t>
            </a:r>
            <a:r>
              <a:rPr lang="en-US" dirty="0"/>
              <a:t> </a:t>
            </a:r>
            <a:r>
              <a:rPr lang="ru-RU" dirty="0"/>
              <a:t> починила кресло</a:t>
            </a:r>
            <a:r>
              <a:rPr lang="en-US" dirty="0"/>
              <a:t> </a:t>
            </a:r>
            <a:endParaRPr lang="ru-RU" dirty="0"/>
          </a:p>
          <a:p>
            <a:r>
              <a:rPr lang="en-US" dirty="0" err="1"/>
              <a:t>Nëna</a:t>
            </a:r>
            <a:r>
              <a:rPr lang="en-US" dirty="0"/>
              <a:t> NOM SG </a:t>
            </a:r>
            <a:r>
              <a:rPr lang="en-US" dirty="0" err="1"/>
              <a:t>ime</a:t>
            </a:r>
            <a:r>
              <a:rPr lang="en-US" dirty="0"/>
              <a:t> e </a:t>
            </a:r>
            <a:r>
              <a:rPr lang="en-US" dirty="0" err="1"/>
              <a:t>rregulloi</a:t>
            </a:r>
            <a:r>
              <a:rPr lang="en-US" dirty="0"/>
              <a:t> </a:t>
            </a:r>
            <a:r>
              <a:rPr lang="en-US" dirty="0" err="1"/>
              <a:t>karrig</a:t>
            </a:r>
            <a:r>
              <a:rPr lang="ru-RU" dirty="0"/>
              <a:t>(</a:t>
            </a:r>
            <a:r>
              <a:rPr lang="en-US" dirty="0" err="1"/>
              <a:t>en</a:t>
            </a:r>
            <a:r>
              <a:rPr lang="ru-RU" dirty="0"/>
              <a:t>)</a:t>
            </a:r>
            <a:r>
              <a:rPr lang="en-US" dirty="0"/>
              <a:t> ACC SG</a:t>
            </a:r>
            <a:r>
              <a:rPr lang="ru-RU" dirty="0"/>
              <a:t>.</a:t>
            </a:r>
            <a:endParaRPr lang="en-US" dirty="0"/>
          </a:p>
          <a:p>
            <a:r>
              <a:rPr lang="ru-RU" dirty="0"/>
              <a:t>Мать</a:t>
            </a:r>
            <a:r>
              <a:rPr lang="en-US" dirty="0"/>
              <a:t> </a:t>
            </a:r>
            <a:r>
              <a:rPr lang="ru-RU" dirty="0"/>
              <a:t>упала</a:t>
            </a:r>
            <a:r>
              <a:rPr lang="en-US" dirty="0"/>
              <a:t> </a:t>
            </a:r>
          </a:p>
          <a:p>
            <a:r>
              <a:rPr lang="en-US" dirty="0" err="1"/>
              <a:t>Nëna</a:t>
            </a:r>
            <a:r>
              <a:rPr lang="en-US" dirty="0"/>
              <a:t> NOM SG </a:t>
            </a:r>
            <a:r>
              <a:rPr lang="en-US" dirty="0" err="1"/>
              <a:t>ime</a:t>
            </a:r>
            <a:r>
              <a:rPr lang="en-US" dirty="0"/>
              <a:t> ra. </a:t>
            </a:r>
          </a:p>
          <a:p>
            <a:r>
              <a:rPr lang="ru-RU" dirty="0"/>
              <a:t>Человек</a:t>
            </a:r>
            <a:r>
              <a:rPr lang="en-US" dirty="0"/>
              <a:t> </a:t>
            </a:r>
            <a:r>
              <a:rPr lang="ru-RU" dirty="0"/>
              <a:t>ударил мать</a:t>
            </a:r>
            <a:r>
              <a:rPr lang="en-US" dirty="0"/>
              <a:t> </a:t>
            </a:r>
          </a:p>
          <a:p>
            <a:r>
              <a:rPr lang="en-US" dirty="0"/>
              <a:t>Ai NOM SG e </a:t>
            </a:r>
            <a:r>
              <a:rPr lang="en-US" dirty="0" err="1"/>
              <a:t>goditi</a:t>
            </a:r>
            <a:r>
              <a:rPr lang="en-US" dirty="0"/>
              <a:t> </a:t>
            </a:r>
            <a:r>
              <a:rPr lang="en-US" dirty="0" err="1"/>
              <a:t>nën</a:t>
            </a:r>
            <a:r>
              <a:rPr lang="ru-RU" dirty="0"/>
              <a:t>(</a:t>
            </a:r>
            <a:r>
              <a:rPr lang="en-US" dirty="0" err="1"/>
              <a:t>ën</a:t>
            </a:r>
            <a:r>
              <a:rPr lang="ru-RU" dirty="0"/>
              <a:t>)</a:t>
            </a:r>
            <a:r>
              <a:rPr lang="en-US" dirty="0"/>
              <a:t> ACC SG</a:t>
            </a:r>
          </a:p>
          <a:p>
            <a:r>
              <a:rPr lang="ru-RU" dirty="0"/>
              <a:t>Мать  ударилась</a:t>
            </a:r>
          </a:p>
          <a:p>
            <a:r>
              <a:rPr lang="en-US" dirty="0" err="1"/>
              <a:t>nëna</a:t>
            </a:r>
            <a:r>
              <a:rPr lang="en-US" dirty="0"/>
              <a:t> NOM SG u </a:t>
            </a:r>
            <a:r>
              <a:rPr lang="en-US" dirty="0" err="1"/>
              <a:t>godit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728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498080" cy="836712"/>
          </a:xfrm>
        </p:spPr>
        <p:txBody>
          <a:bodyPr>
            <a:normAutofit/>
          </a:bodyPr>
          <a:lstStyle/>
          <a:p>
            <a:r>
              <a:rPr lang="ru-RU" sz="3600" dirty="0" err="1"/>
              <a:t>Синтетизм</a:t>
            </a:r>
            <a:r>
              <a:rPr lang="ru-RU" sz="3600" dirty="0"/>
              <a:t>. флективный строй.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764704"/>
            <a:ext cx="7992888" cy="6048672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dirty="0"/>
              <a:t>Албанский является синтетическим языком(большая часть значений выражается флексией) с тенденцией к усилению </a:t>
            </a:r>
            <a:r>
              <a:rPr lang="ru-RU" sz="2400" dirty="0" err="1"/>
              <a:t>аналитизма</a:t>
            </a:r>
            <a:r>
              <a:rPr lang="ru-RU" sz="2400" dirty="0"/>
              <a:t>, о чём говорят более поздние аналитические времена и активное использование </a:t>
            </a:r>
            <a:r>
              <a:rPr lang="ru-RU" sz="2400" dirty="0" err="1"/>
              <a:t>клитик</a:t>
            </a:r>
            <a:r>
              <a:rPr lang="ru-RU" sz="2400" dirty="0"/>
              <a:t>.</a:t>
            </a:r>
          </a:p>
          <a:p>
            <a:pPr marL="82296" indent="0">
              <a:buNone/>
            </a:pPr>
            <a:endParaRPr lang="ru-RU" sz="2400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7030138A-BF03-4642-B010-97297CF13F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602484"/>
              </p:ext>
            </p:extLst>
          </p:nvPr>
        </p:nvGraphicFramePr>
        <p:xfrm>
          <a:off x="1397794" y="2767649"/>
          <a:ext cx="6348412" cy="624840"/>
        </p:xfrm>
        <a:graphic>
          <a:graphicData uri="http://schemas.openxmlformats.org/drawingml/2006/table">
            <a:tbl>
              <a:tblPr/>
              <a:tblGrid>
                <a:gridCol w="1587103">
                  <a:extLst>
                    <a:ext uri="{9D8B030D-6E8A-4147-A177-3AD203B41FA5}">
                      <a16:colId xmlns:a16="http://schemas.microsoft.com/office/drawing/2014/main" val="165164222"/>
                    </a:ext>
                  </a:extLst>
                </a:gridCol>
                <a:gridCol w="1587103">
                  <a:extLst>
                    <a:ext uri="{9D8B030D-6E8A-4147-A177-3AD203B41FA5}">
                      <a16:colId xmlns:a16="http://schemas.microsoft.com/office/drawing/2014/main" val="479040138"/>
                    </a:ext>
                  </a:extLst>
                </a:gridCol>
                <a:gridCol w="1587103">
                  <a:extLst>
                    <a:ext uri="{9D8B030D-6E8A-4147-A177-3AD203B41FA5}">
                      <a16:colId xmlns:a16="http://schemas.microsoft.com/office/drawing/2014/main" val="3638541773"/>
                    </a:ext>
                  </a:extLst>
                </a:gridCol>
                <a:gridCol w="1587103">
                  <a:extLst>
                    <a:ext uri="{9D8B030D-6E8A-4147-A177-3AD203B41FA5}">
                      <a16:colId xmlns:a16="http://schemas.microsoft.com/office/drawing/2014/main" val="13322633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mal (mountain)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mal</a:t>
                      </a:r>
                      <a:r>
                        <a:rPr lang="ru-RU" dirty="0">
                          <a:effectLst/>
                        </a:rPr>
                        <a:t>-</a:t>
                      </a:r>
                      <a:r>
                        <a:rPr lang="en-US" dirty="0">
                          <a:effectLst/>
                        </a:rPr>
                        <a:t>e (mountains)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mal</a:t>
                      </a:r>
                      <a:r>
                        <a:rPr lang="ru-RU" dirty="0">
                          <a:effectLst/>
                        </a:rPr>
                        <a:t>-</a:t>
                      </a:r>
                      <a:r>
                        <a:rPr lang="en-US" dirty="0" err="1">
                          <a:effectLst/>
                        </a:rPr>
                        <a:t>i</a:t>
                      </a:r>
                      <a:r>
                        <a:rPr lang="en-US" dirty="0">
                          <a:effectLst/>
                        </a:rPr>
                        <a:t> (the mountain)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mal</a:t>
                      </a:r>
                      <a:r>
                        <a:rPr lang="ru-RU" dirty="0">
                          <a:effectLst/>
                        </a:rPr>
                        <a:t>-</a:t>
                      </a:r>
                      <a:r>
                        <a:rPr lang="en-US" dirty="0">
                          <a:effectLst/>
                        </a:rPr>
                        <a:t>et (the mountains)</a:t>
                      </a:r>
                      <a:endParaRPr lang="ru-RU" dirty="0">
                        <a:effectLst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580388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63A7AE39-BC04-44CF-9A2E-C14179097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071092"/>
              </p:ext>
            </p:extLst>
          </p:nvPr>
        </p:nvGraphicFramePr>
        <p:xfrm>
          <a:off x="1429138" y="3532353"/>
          <a:ext cx="6527240" cy="624840"/>
        </p:xfrm>
        <a:graphic>
          <a:graphicData uri="http://schemas.openxmlformats.org/drawingml/2006/table">
            <a:tbl>
              <a:tblPr/>
              <a:tblGrid>
                <a:gridCol w="1631810">
                  <a:extLst>
                    <a:ext uri="{9D8B030D-6E8A-4147-A177-3AD203B41FA5}">
                      <a16:colId xmlns:a16="http://schemas.microsoft.com/office/drawing/2014/main" val="2090906714"/>
                    </a:ext>
                  </a:extLst>
                </a:gridCol>
                <a:gridCol w="1631810">
                  <a:extLst>
                    <a:ext uri="{9D8B030D-6E8A-4147-A177-3AD203B41FA5}">
                      <a16:colId xmlns:a16="http://schemas.microsoft.com/office/drawing/2014/main" val="1424665085"/>
                    </a:ext>
                  </a:extLst>
                </a:gridCol>
                <a:gridCol w="1631810">
                  <a:extLst>
                    <a:ext uri="{9D8B030D-6E8A-4147-A177-3AD203B41FA5}">
                      <a16:colId xmlns:a16="http://schemas.microsoft.com/office/drawing/2014/main" val="2178355567"/>
                    </a:ext>
                  </a:extLst>
                </a:gridCol>
                <a:gridCol w="1631810">
                  <a:extLst>
                    <a:ext uri="{9D8B030D-6E8A-4147-A177-3AD203B41FA5}">
                      <a16:colId xmlns:a16="http://schemas.microsoft.com/office/drawing/2014/main" val="4035949680"/>
                    </a:ext>
                  </a:extLst>
                </a:gridCol>
              </a:tblGrid>
              <a:tr h="616167">
                <a:tc>
                  <a:txBody>
                    <a:bodyPr/>
                    <a:lstStyle/>
                    <a:p>
                      <a:r>
                        <a:rPr lang="en-US" dirty="0" err="1">
                          <a:effectLst/>
                        </a:rPr>
                        <a:t>vajzë</a:t>
                      </a:r>
                      <a:r>
                        <a:rPr lang="en-US" dirty="0">
                          <a:effectLst/>
                        </a:rPr>
                        <a:t> (girl ACC)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effectLst/>
                        </a:rPr>
                        <a:t>vajz</a:t>
                      </a:r>
                      <a:r>
                        <a:rPr lang="ru-RU" dirty="0">
                          <a:effectLst/>
                        </a:rPr>
                        <a:t>-</a:t>
                      </a:r>
                      <a:r>
                        <a:rPr lang="en-US" dirty="0">
                          <a:effectLst/>
                        </a:rPr>
                        <a:t>a (girls ACC)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effectLst/>
                        </a:rPr>
                        <a:t>vajz</a:t>
                      </a:r>
                      <a:r>
                        <a:rPr lang="ru-RU" dirty="0">
                          <a:effectLst/>
                        </a:rPr>
                        <a:t>-</a:t>
                      </a:r>
                      <a:r>
                        <a:rPr lang="en-US" dirty="0" err="1">
                          <a:effectLst/>
                        </a:rPr>
                        <a:t>en</a:t>
                      </a:r>
                      <a:r>
                        <a:rPr lang="en-US" dirty="0">
                          <a:effectLst/>
                        </a:rPr>
                        <a:t> (the girl ACC)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effectLst/>
                        </a:rPr>
                        <a:t>vajz</a:t>
                      </a:r>
                      <a:r>
                        <a:rPr lang="ru-RU" dirty="0">
                          <a:effectLst/>
                        </a:rPr>
                        <a:t>-</a:t>
                      </a:r>
                      <a:r>
                        <a:rPr lang="en-US" dirty="0">
                          <a:effectLst/>
                        </a:rPr>
                        <a:t>at (the girls ACC)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42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5698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0E8B7F-35F6-444F-9CC1-753125464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Элементы </a:t>
            </a:r>
            <a:r>
              <a:rPr lang="ru-RU" dirty="0" err="1"/>
              <a:t>аналитизма</a:t>
            </a:r>
            <a:r>
              <a:rPr lang="ru-RU" dirty="0"/>
              <a:t>                                      </a:t>
            </a:r>
            <a:br>
              <a:rPr lang="en-US" dirty="0"/>
            </a:br>
            <a:endParaRPr lang="ru-RU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6501F56-3795-4DB0-8633-D16D18392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F0CCC6CB-9601-45A3-9D25-E077A2CFE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60590"/>
            <a:ext cx="9144000" cy="3880773"/>
          </a:xfrm>
        </p:spPr>
        <p:txBody>
          <a:bodyPr/>
          <a:lstStyle/>
          <a:p>
            <a:pPr marL="82296" indent="0">
              <a:buNone/>
            </a:pPr>
            <a:r>
              <a:rPr lang="ru-RU" dirty="0"/>
              <a:t>Сложные глаг. формы        </a:t>
            </a:r>
            <a:r>
              <a:rPr lang="en-US" b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N </a:t>
            </a:r>
            <a:r>
              <a:rPr lang="en-US" b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Lnk</a:t>
            </a:r>
            <a:r>
              <a:rPr lang="en-US" b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Adv* A</a:t>
            </a:r>
            <a:r>
              <a:rPr lang="ru-RU" dirty="0"/>
              <a:t> (</a:t>
            </a:r>
            <a:r>
              <a:rPr lang="ru-RU" dirty="0" err="1"/>
              <a:t>клитики</a:t>
            </a:r>
            <a:r>
              <a:rPr lang="ru-RU" dirty="0"/>
              <a:t> в </a:t>
            </a:r>
            <a:r>
              <a:rPr lang="en-US" dirty="0"/>
              <a:t>adj</a:t>
            </a:r>
            <a:r>
              <a:rPr lang="ru-RU" dirty="0"/>
              <a:t> отвечают за согласование</a:t>
            </a:r>
            <a:r>
              <a:rPr lang="en-US" dirty="0"/>
              <a:t>)</a:t>
            </a:r>
            <a:r>
              <a:rPr lang="ru-RU" dirty="0"/>
              <a:t>                       </a:t>
            </a:r>
            <a:endParaRPr lang="en-US" dirty="0"/>
          </a:p>
          <a:p>
            <a:pPr marL="82296" indent="0">
              <a:buNone/>
            </a:pPr>
            <a:r>
              <a:rPr lang="en-US" dirty="0" err="1"/>
              <a:t>kam</a:t>
            </a:r>
            <a:r>
              <a:rPr lang="en-US" dirty="0"/>
              <a:t> </a:t>
            </a:r>
            <a:r>
              <a:rPr lang="en-US" dirty="0" err="1"/>
              <a:t>lexuar</a:t>
            </a:r>
            <a:r>
              <a:rPr lang="en-US" dirty="0"/>
              <a:t> (I have read)</a:t>
            </a:r>
            <a:r>
              <a:rPr lang="ru-RU" dirty="0"/>
              <a:t>       красивый мальчик</a:t>
            </a:r>
          </a:p>
          <a:p>
            <a:pPr marL="82296" indent="0">
              <a:buNone/>
            </a:pPr>
            <a:r>
              <a:rPr lang="en-US" dirty="0"/>
              <a:t>do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lexoj</a:t>
            </a:r>
            <a:r>
              <a:rPr lang="en-US" dirty="0"/>
              <a:t> (I will read)</a:t>
            </a:r>
            <a:r>
              <a:rPr lang="ru-RU" dirty="0"/>
              <a:t>         </a:t>
            </a:r>
            <a:r>
              <a:rPr lang="en-US" dirty="0" err="1"/>
              <a:t>djalë</a:t>
            </a:r>
            <a:r>
              <a:rPr lang="en-US" dirty="0"/>
              <a:t> </a:t>
            </a:r>
            <a:r>
              <a:rPr lang="ru-RU" dirty="0"/>
              <a:t>(</a:t>
            </a:r>
            <a:r>
              <a:rPr lang="en-US" dirty="0" err="1"/>
              <a:t>i</a:t>
            </a:r>
            <a:r>
              <a:rPr lang="ru-RU" dirty="0"/>
              <a:t>)</a:t>
            </a:r>
            <a:r>
              <a:rPr lang="en-US" dirty="0"/>
              <a:t> </a:t>
            </a:r>
            <a:r>
              <a:rPr lang="en-US" dirty="0" err="1"/>
              <a:t>bukur</a:t>
            </a:r>
            <a:r>
              <a:rPr lang="ru-RU" dirty="0"/>
              <a:t> </a:t>
            </a:r>
          </a:p>
          <a:p>
            <a:pPr marL="82296" indent="0">
              <a:buNone/>
            </a:pPr>
            <a:r>
              <a:rPr lang="en-US" dirty="0"/>
              <a:t>po </a:t>
            </a:r>
            <a:r>
              <a:rPr lang="en-US" dirty="0" err="1"/>
              <a:t>lexoj</a:t>
            </a:r>
            <a:r>
              <a:rPr lang="en-US" dirty="0"/>
              <a:t> (I am reading)</a:t>
            </a:r>
            <a:r>
              <a:rPr lang="ru-RU" dirty="0"/>
              <a:t>          красивую девочку</a:t>
            </a:r>
          </a:p>
          <a:p>
            <a:pPr marL="82296" indent="0">
              <a:buNone/>
            </a:pPr>
            <a:r>
              <a:rPr lang="en-US" dirty="0"/>
              <a:t>u </a:t>
            </a:r>
            <a:r>
              <a:rPr lang="en-US" dirty="0" err="1"/>
              <a:t>lexua</a:t>
            </a:r>
            <a:r>
              <a:rPr lang="en-US" dirty="0"/>
              <a:t> (it was read)</a:t>
            </a:r>
            <a:r>
              <a:rPr lang="ru-RU" dirty="0"/>
              <a:t>              </a:t>
            </a:r>
            <a:r>
              <a:rPr lang="en-US" dirty="0" err="1"/>
              <a:t>vajzë</a:t>
            </a:r>
            <a:r>
              <a:rPr lang="en-US" dirty="0"/>
              <a:t> </a:t>
            </a:r>
            <a:r>
              <a:rPr lang="ru-RU" dirty="0"/>
              <a:t>(</a:t>
            </a:r>
            <a:r>
              <a:rPr lang="en-US" dirty="0"/>
              <a:t>e</a:t>
            </a:r>
            <a:r>
              <a:rPr lang="ru-RU" dirty="0"/>
              <a:t>)</a:t>
            </a:r>
            <a:r>
              <a:rPr lang="en-US" dirty="0"/>
              <a:t> </a:t>
            </a:r>
            <a:r>
              <a:rPr lang="en-US" dirty="0" err="1"/>
              <a:t>bukur</a:t>
            </a:r>
            <a:endParaRPr lang="ru-RU" dirty="0"/>
          </a:p>
          <a:p>
            <a:endParaRPr lang="ru-RU" dirty="0"/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B981CFE1-0513-4170-81B8-F53CBEB7E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157090"/>
            <a:ext cx="18473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559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FFE390-AFD2-406C-96D2-832CFC31D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Зависимостное</a:t>
            </a:r>
            <a:r>
              <a:rPr lang="ru-RU" dirty="0"/>
              <a:t> маркирование в </a:t>
            </a:r>
            <a:r>
              <a:rPr lang="ru-RU" dirty="0" err="1"/>
              <a:t>посессивной</a:t>
            </a:r>
            <a:r>
              <a:rPr lang="ru-RU" dirty="0"/>
              <a:t> именной группе.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0C0A69-5DCE-4D34-8598-2ED30A4E4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vëlla</a:t>
            </a:r>
            <a:r>
              <a:rPr lang="en-US" dirty="0"/>
              <a:t>. </a:t>
            </a:r>
            <a:r>
              <a:rPr lang="en-US" dirty="0" err="1"/>
              <a:t>çanta</a:t>
            </a:r>
            <a:r>
              <a:rPr lang="en-US" dirty="0"/>
              <a:t>. </a:t>
            </a:r>
            <a:r>
              <a:rPr lang="en-US" dirty="0" err="1"/>
              <a:t>çanta</a:t>
            </a:r>
            <a:r>
              <a:rPr lang="en-US" dirty="0"/>
              <a:t> e </a:t>
            </a:r>
            <a:r>
              <a:rPr lang="en-US" dirty="0" err="1"/>
              <a:t>vëllait</a:t>
            </a:r>
            <a:r>
              <a:rPr lang="en-US" dirty="0"/>
              <a:t> .</a:t>
            </a:r>
            <a:endParaRPr lang="ru-RU" dirty="0"/>
          </a:p>
          <a:p>
            <a:r>
              <a:rPr lang="ru-RU" dirty="0"/>
              <a:t>Брат(</a:t>
            </a:r>
            <a:r>
              <a:rPr lang="en-US" dirty="0"/>
              <a:t>N)</a:t>
            </a:r>
            <a:r>
              <a:rPr lang="ru-RU" dirty="0"/>
              <a:t>. Сумка</a:t>
            </a:r>
            <a:r>
              <a:rPr lang="en-US" dirty="0"/>
              <a:t>(N)</a:t>
            </a:r>
            <a:r>
              <a:rPr lang="ru-RU" dirty="0"/>
              <a:t>. Сумка(</a:t>
            </a:r>
            <a:r>
              <a:rPr lang="en-US" dirty="0"/>
              <a:t>N)</a:t>
            </a:r>
            <a:r>
              <a:rPr lang="ru-RU" dirty="0"/>
              <a:t> брата</a:t>
            </a:r>
            <a:r>
              <a:rPr lang="en-US" dirty="0"/>
              <a:t>(GEN)</a:t>
            </a:r>
            <a:r>
              <a:rPr lang="ru-RU" dirty="0"/>
              <a:t>.</a:t>
            </a:r>
          </a:p>
          <a:p>
            <a:r>
              <a:rPr lang="en-US" dirty="0" err="1"/>
              <a:t>motër</a:t>
            </a:r>
            <a:r>
              <a:rPr lang="en-US" dirty="0"/>
              <a:t>. </a:t>
            </a:r>
            <a:r>
              <a:rPr lang="en-US" dirty="0" err="1"/>
              <a:t>çanta</a:t>
            </a:r>
            <a:r>
              <a:rPr lang="en-US" dirty="0"/>
              <a:t>. </a:t>
            </a:r>
            <a:r>
              <a:rPr lang="en-US" dirty="0" err="1"/>
              <a:t>çanta</a:t>
            </a:r>
            <a:r>
              <a:rPr lang="en-US" dirty="0"/>
              <a:t> e </a:t>
            </a:r>
            <a:r>
              <a:rPr lang="en-US" dirty="0" err="1"/>
              <a:t>motrës</a:t>
            </a:r>
            <a:r>
              <a:rPr lang="en-US" dirty="0"/>
              <a:t> .</a:t>
            </a:r>
            <a:endParaRPr lang="ru-RU" dirty="0"/>
          </a:p>
          <a:p>
            <a:r>
              <a:rPr lang="ru-RU" dirty="0"/>
              <a:t>Сестра (</a:t>
            </a:r>
            <a:r>
              <a:rPr lang="en-US" dirty="0"/>
              <a:t>N)</a:t>
            </a:r>
            <a:r>
              <a:rPr lang="ru-RU" dirty="0"/>
              <a:t>. Сумка (</a:t>
            </a:r>
            <a:r>
              <a:rPr lang="en-US" dirty="0"/>
              <a:t>N)</a:t>
            </a:r>
            <a:r>
              <a:rPr lang="ru-RU" dirty="0"/>
              <a:t>. сумка (</a:t>
            </a:r>
            <a:r>
              <a:rPr lang="en-US" dirty="0"/>
              <a:t>N)</a:t>
            </a:r>
            <a:r>
              <a:rPr lang="ru-RU" dirty="0"/>
              <a:t> сестры</a:t>
            </a:r>
            <a:r>
              <a:rPr lang="en-US" dirty="0"/>
              <a:t> (GEN)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618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4AC7A8-D014-41D1-923F-0D8D0BE3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Маркирование в предикации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DFB508-31FD-49A8-84F7-0791885CC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Преимущественно </a:t>
            </a:r>
            <a:r>
              <a:rPr lang="ru-RU" dirty="0" err="1"/>
              <a:t>зависимостное</a:t>
            </a:r>
            <a:r>
              <a:rPr lang="ru-RU" dirty="0"/>
              <a:t>, однако как и для многих индоевропейский языков, присутствует согласование с подлежащим.</a:t>
            </a:r>
          </a:p>
          <a:p>
            <a:endParaRPr lang="ru-RU" dirty="0"/>
          </a:p>
          <a:p>
            <a:endParaRPr lang="ru-RU" dirty="0"/>
          </a:p>
          <a:p>
            <a:r>
              <a:rPr lang="en-US" dirty="0" err="1"/>
              <a:t>vëllai</a:t>
            </a:r>
            <a:r>
              <a:rPr lang="en-US" dirty="0"/>
              <a:t> e </a:t>
            </a:r>
            <a:r>
              <a:rPr lang="en-US" dirty="0" err="1"/>
              <a:t>goditi</a:t>
            </a:r>
            <a:r>
              <a:rPr lang="en-US" dirty="0"/>
              <a:t> </a:t>
            </a:r>
            <a:r>
              <a:rPr lang="en-US" dirty="0" err="1"/>
              <a:t>motrën</a:t>
            </a:r>
            <a:r>
              <a:rPr lang="en-US" dirty="0"/>
              <a:t> . </a:t>
            </a:r>
            <a:endParaRPr lang="ru-RU" dirty="0"/>
          </a:p>
          <a:p>
            <a:r>
              <a:rPr lang="ru-RU" dirty="0"/>
              <a:t>брат</a:t>
            </a:r>
            <a:r>
              <a:rPr lang="en-US" dirty="0"/>
              <a:t> NOM SG</a:t>
            </a:r>
            <a:r>
              <a:rPr lang="ru-RU" dirty="0"/>
              <a:t> ударил </a:t>
            </a:r>
            <a:r>
              <a:rPr lang="en-US" dirty="0"/>
              <a:t>3SG</a:t>
            </a:r>
            <a:r>
              <a:rPr lang="ru-RU" dirty="0"/>
              <a:t> сестру</a:t>
            </a:r>
            <a:r>
              <a:rPr lang="en-US" dirty="0"/>
              <a:t> ACC SG</a:t>
            </a:r>
            <a:endParaRPr lang="ru-RU" dirty="0"/>
          </a:p>
          <a:p>
            <a:r>
              <a:rPr lang="en-US" dirty="0" err="1"/>
              <a:t>vëllezërit</a:t>
            </a:r>
            <a:r>
              <a:rPr lang="en-US" dirty="0"/>
              <a:t> </a:t>
            </a:r>
            <a:r>
              <a:rPr lang="en-US" dirty="0" err="1"/>
              <a:t>goditën</a:t>
            </a:r>
            <a:r>
              <a:rPr lang="en-US" dirty="0"/>
              <a:t> </a:t>
            </a:r>
            <a:r>
              <a:rPr lang="en-US" dirty="0" err="1"/>
              <a:t>motrat</a:t>
            </a:r>
            <a:r>
              <a:rPr lang="en-US" dirty="0"/>
              <a:t>.</a:t>
            </a:r>
          </a:p>
          <a:p>
            <a:r>
              <a:rPr lang="ru-RU" dirty="0"/>
              <a:t>братья</a:t>
            </a:r>
            <a:r>
              <a:rPr lang="en-US" dirty="0"/>
              <a:t> NOM PL</a:t>
            </a:r>
            <a:r>
              <a:rPr lang="ru-RU" dirty="0"/>
              <a:t> ударили </a:t>
            </a:r>
            <a:r>
              <a:rPr lang="en-US" dirty="0"/>
              <a:t>3PL</a:t>
            </a:r>
            <a:r>
              <a:rPr lang="ru-RU" dirty="0"/>
              <a:t> сестёр</a:t>
            </a:r>
            <a:r>
              <a:rPr lang="en-US" dirty="0"/>
              <a:t> ACC PL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777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890080" cy="692696"/>
          </a:xfrm>
        </p:spPr>
        <p:txBody>
          <a:bodyPr>
            <a:normAutofit/>
          </a:bodyPr>
          <a:lstStyle/>
          <a:p>
            <a:r>
              <a:rPr lang="ru-RU" sz="3200"/>
              <a:t>Фонетика (таблица по </a:t>
            </a:r>
            <a:r>
              <a:rPr lang="ga-IE" sz="3200"/>
              <a:t>IPA)</a:t>
            </a:r>
            <a:endParaRPr lang="ru-RU" sz="320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043608" y="3501008"/>
            <a:ext cx="7890080" cy="324036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endParaRPr lang="ru-RU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82296" indent="0">
              <a:buNone/>
            </a:pPr>
            <a:endParaRPr lang="ru-RU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82296" indent="0">
              <a:buNone/>
            </a:pPr>
            <a:endParaRPr lang="ru-RU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82296" indent="0">
              <a:buNone/>
            </a:pPr>
            <a:endParaRPr lang="ru-RU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82296" indent="0">
              <a:buNone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 стандартном албанском языке семь гласных и 29 согласных . Как и в английском, в албанском есть зубные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фрикативы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/ θ / и / ð / написанные как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и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dh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</a:rPr>
              <a:t>г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ег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использует долгие и носовые гласные , которые отсутствуют в тоске , а средне-центральная гласная ë(шва) теряется в конце слова. Ударение фиксируется в основном на последнем слоге. </a:t>
            </a:r>
          </a:p>
          <a:p>
            <a:pPr marL="82296" indent="0">
              <a:buNone/>
            </a:pPr>
            <a:r>
              <a:rPr lang="ru-RU" sz="1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Гегское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n (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femën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 меняется на r из- за ротацизма в 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</a:rPr>
              <a:t>т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оск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femër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).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lang="ru-RU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82296" indent="0">
              <a:buNone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ë(шва)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 в зависимости от местности произносится очень разнообразно</a:t>
            </a:r>
            <a:endParaRPr lang="ru-RU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82296" indent="0">
              <a:buNone/>
            </a:pPr>
            <a:endParaRPr lang="ru-RU" sz="24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98C364C-5BF0-4413-B80E-FD03D97E47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421099"/>
              </p:ext>
            </p:extLst>
          </p:nvPr>
        </p:nvGraphicFramePr>
        <p:xfrm>
          <a:off x="1187625" y="1196752"/>
          <a:ext cx="6768750" cy="3395352"/>
        </p:xfrm>
        <a:graphic>
          <a:graphicData uri="http://schemas.openxmlformats.org/drawingml/2006/table">
            <a:tbl>
              <a:tblPr/>
              <a:tblGrid>
                <a:gridCol w="676875">
                  <a:extLst>
                    <a:ext uri="{9D8B030D-6E8A-4147-A177-3AD203B41FA5}">
                      <a16:colId xmlns:a16="http://schemas.microsoft.com/office/drawing/2014/main" val="919051684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3771819777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3458180251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1679972210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3110611424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1761162341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413357642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182627342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3871605124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3814485060"/>
                    </a:ext>
                  </a:extLst>
                </a:gridCol>
              </a:tblGrid>
              <a:tr h="146362">
                <a:tc rowSpan="2">
                  <a:txBody>
                    <a:bodyPr/>
                    <a:lstStyle/>
                    <a:p>
                      <a:pPr algn="ctr"/>
                      <a:b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</a:br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Labial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Dental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Alveolar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Post-</a:t>
                      </a:r>
                      <a:b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</a:br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alveolar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Palatal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Velar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Glottal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73397" marR="73397" marT="36698" marB="36698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73397" marR="73397" marT="36698" marB="36698"/>
                </a:tc>
                <a:extLst>
                  <a:ext uri="{0D108BD9-81ED-4DB2-BD59-A6C34878D82A}">
                    <a16:rowId xmlns:a16="http://schemas.microsoft.com/office/drawing/2014/main" val="3347902671"/>
                  </a:ext>
                </a:extLst>
              </a:tr>
              <a:tr h="14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plain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velar.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73397" marR="73397" marT="36698" marB="36698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73397" marR="73397" marT="36698" marB="36698"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8749708"/>
                  </a:ext>
                </a:extLst>
              </a:tr>
              <a:tr h="14636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Nasal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m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n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ɲ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(ŋ)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845306"/>
                  </a:ext>
                </a:extLst>
              </a:tr>
              <a:tr h="248157">
                <a:tc rowSpan="2"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Plosive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voiceless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p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k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709792"/>
                  </a:ext>
                </a:extLst>
              </a:tr>
              <a:tr h="1790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voiced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b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d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ɡ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826269"/>
                  </a:ext>
                </a:extLst>
              </a:tr>
              <a:tr h="248157">
                <a:tc rowSpan="2"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Affricate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voiceless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t͡s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t͡ʃ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c͡ç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274457"/>
                  </a:ext>
                </a:extLst>
              </a:tr>
              <a:tr h="1790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voiced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d͡z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d͡ʒ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ɟ͡ʝ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488503"/>
                  </a:ext>
                </a:extLst>
              </a:tr>
              <a:tr h="248157">
                <a:tc rowSpan="2"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Fricative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voiceless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f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100">
                          <a:effectLst/>
                        </a:rPr>
                        <a:t>θ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s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ʃ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h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61340"/>
                  </a:ext>
                </a:extLst>
              </a:tr>
              <a:tr h="1790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voiced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v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ð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z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ʒ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2001208"/>
                  </a:ext>
                </a:extLst>
              </a:tr>
              <a:tr h="14636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Approximant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l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ɫ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j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573429"/>
                  </a:ext>
                </a:extLst>
              </a:tr>
              <a:tr h="14636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Flap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ɾ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429549"/>
                  </a:ext>
                </a:extLst>
              </a:tr>
              <a:tr h="14636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u="none" strike="noStrike" dirty="0">
                          <a:solidFill>
                            <a:srgbClr val="0B0080"/>
                          </a:solidFill>
                          <a:effectLst/>
                        </a:rPr>
                        <a:t>Trill</a:t>
                      </a:r>
                      <a:endParaRPr lang="en-US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r</a:t>
                      </a: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effectLst/>
                      </a:endParaRPr>
                    </a:p>
                  </a:txBody>
                  <a:tcPr marL="73397" marR="73397" marT="36698" marB="36698"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145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380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2A93E8-6DC4-45CD-A8EF-153D811E6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Именное словоизменение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2E284F-5DAD-4763-AA59-00DD5D11E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Албанский язык демонстрирует довольно сложную именную систему изменения. Имеется три рода(мужской, женский, средний), хотя  статус среднего рода оспаривается.  Пять падежей: именительный, винительный, дательный, родительный и аблатив, хотя дательный и родительный морфологически идентичны. В дополнение к флексии для падежа и числа, албанские существительные также имеют флексию для определенности.  Албанский язык имеет постпозиционный определенный артикль, например, </a:t>
            </a:r>
            <a:r>
              <a:rPr lang="ru-RU" dirty="0" err="1"/>
              <a:t>zog</a:t>
            </a:r>
            <a:r>
              <a:rPr lang="ru-RU" dirty="0"/>
              <a:t> 'птица', </a:t>
            </a:r>
            <a:r>
              <a:rPr lang="ru-RU" dirty="0" err="1"/>
              <a:t>zog</a:t>
            </a:r>
            <a:r>
              <a:rPr lang="ru-RU" dirty="0"/>
              <a:t>-u 'птица</a:t>
            </a:r>
            <a:r>
              <a:rPr lang="en-US" dirty="0"/>
              <a:t> DEF</a:t>
            </a:r>
            <a:r>
              <a:rPr lang="ru-RU" dirty="0"/>
              <a:t>'</a:t>
            </a:r>
          </a:p>
        </p:txBody>
      </p:sp>
    </p:spTree>
    <p:extLst>
      <p:ext uri="{BB962C8B-B14F-4D97-AF65-F5344CB8AC3E}">
        <p14:creationId xmlns:p14="http://schemas.microsoft.com/office/powerpoint/2010/main" val="2361600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13661B-E0A2-4138-B55D-6747EB6F2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1E76EB16-E487-4415-8ACA-508BD8D96C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9497118"/>
              </p:ext>
            </p:extLst>
          </p:nvPr>
        </p:nvGraphicFramePr>
        <p:xfrm>
          <a:off x="609599" y="2181066"/>
          <a:ext cx="6348415" cy="3840480"/>
        </p:xfrm>
        <a:graphic>
          <a:graphicData uri="http://schemas.openxmlformats.org/drawingml/2006/table">
            <a:tbl>
              <a:tblPr/>
              <a:tblGrid>
                <a:gridCol w="1269683">
                  <a:extLst>
                    <a:ext uri="{9D8B030D-6E8A-4147-A177-3AD203B41FA5}">
                      <a16:colId xmlns:a16="http://schemas.microsoft.com/office/drawing/2014/main" val="549209528"/>
                    </a:ext>
                  </a:extLst>
                </a:gridCol>
                <a:gridCol w="1269683">
                  <a:extLst>
                    <a:ext uri="{9D8B030D-6E8A-4147-A177-3AD203B41FA5}">
                      <a16:colId xmlns:a16="http://schemas.microsoft.com/office/drawing/2014/main" val="1008580913"/>
                    </a:ext>
                  </a:extLst>
                </a:gridCol>
                <a:gridCol w="1269683">
                  <a:extLst>
                    <a:ext uri="{9D8B030D-6E8A-4147-A177-3AD203B41FA5}">
                      <a16:colId xmlns:a16="http://schemas.microsoft.com/office/drawing/2014/main" val="4068356126"/>
                    </a:ext>
                  </a:extLst>
                </a:gridCol>
                <a:gridCol w="1269683">
                  <a:extLst>
                    <a:ext uri="{9D8B030D-6E8A-4147-A177-3AD203B41FA5}">
                      <a16:colId xmlns:a16="http://schemas.microsoft.com/office/drawing/2014/main" val="1982164004"/>
                    </a:ext>
                  </a:extLst>
                </a:gridCol>
                <a:gridCol w="1269683">
                  <a:extLst>
                    <a:ext uri="{9D8B030D-6E8A-4147-A177-3AD203B41FA5}">
                      <a16:colId xmlns:a16="http://schemas.microsoft.com/office/drawing/2014/main" val="2201319082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/>
                      <a:br>
                        <a:rPr lang="en-US" sz="1800" b="1">
                          <a:effectLst/>
                        </a:rPr>
                      </a:br>
                      <a:r>
                        <a:rPr lang="en-US" sz="1800" b="1">
                          <a:effectLst/>
                        </a:rPr>
                        <a:t>Indefinite singular</a:t>
                      </a:r>
                      <a:endParaRPr lang="en-US" sz="180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Indefinite plural</a:t>
                      </a:r>
                      <a:endParaRPr lang="en-US" sz="180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Definite singular</a:t>
                      </a:r>
                      <a:endParaRPr lang="en-US" sz="180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Definite plural</a:t>
                      </a:r>
                      <a:endParaRPr lang="en-US" sz="180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135563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b="1" u="none" strike="noStrike" dirty="0">
                          <a:solidFill>
                            <a:srgbClr val="0B0080"/>
                          </a:solidFill>
                          <a:effectLst/>
                        </a:rPr>
                        <a:t>Nominative</a:t>
                      </a:r>
                      <a:endParaRPr lang="en-US" sz="1800" dirty="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një zog (a bird)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zogj (birds)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zogu (the bird)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effectLst/>
                        </a:rPr>
                        <a:t>zogjtë</a:t>
                      </a:r>
                      <a:r>
                        <a:rPr lang="en-US" sz="1800" dirty="0">
                          <a:effectLst/>
                        </a:rPr>
                        <a:t> (the birds)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54937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b="1" u="none" strike="noStrike" dirty="0">
                          <a:solidFill>
                            <a:srgbClr val="0B0080"/>
                          </a:solidFill>
                          <a:effectLst/>
                        </a:rPr>
                        <a:t>Accusative</a:t>
                      </a:r>
                      <a:endParaRPr lang="en-US" sz="1800" dirty="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një zog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zogj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zogun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zogjtë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61651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b="1" u="none" strike="noStrike" dirty="0">
                          <a:solidFill>
                            <a:srgbClr val="0B0080"/>
                          </a:solidFill>
                          <a:effectLst/>
                        </a:rPr>
                        <a:t>Genitive</a:t>
                      </a:r>
                      <a:endParaRPr lang="en-US" sz="1800" dirty="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i/e/të/së një zogu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>
                          <a:effectLst/>
                        </a:rPr>
                        <a:t>i/e/të/së zogjve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i/e/të/së zogut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>
                          <a:effectLst/>
                        </a:rPr>
                        <a:t>i/e/të/së zogjve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23209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800" b="1" u="none" strike="noStrike" dirty="0">
                          <a:solidFill>
                            <a:srgbClr val="0B0080"/>
                          </a:solidFill>
                          <a:effectLst/>
                        </a:rPr>
                        <a:t>Dative</a:t>
                      </a:r>
                      <a:endParaRPr lang="en-US" sz="1800" dirty="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një zogu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zogjve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zogut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zogjve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48813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b="1" u="none" strike="noStrike" dirty="0">
                          <a:solidFill>
                            <a:srgbClr val="0B0080"/>
                          </a:solidFill>
                          <a:effectLst/>
                        </a:rPr>
                        <a:t>Ablative</a:t>
                      </a:r>
                      <a:endParaRPr lang="en-US" sz="1800" dirty="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(prej) një zogu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(prej) zogjsh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(prej) zogut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(</a:t>
                      </a:r>
                      <a:r>
                        <a:rPr lang="en-US" sz="1800" dirty="0" err="1">
                          <a:effectLst/>
                        </a:rPr>
                        <a:t>prej</a:t>
                      </a:r>
                      <a:r>
                        <a:rPr lang="en-US" sz="1800" dirty="0">
                          <a:effectLst/>
                        </a:rPr>
                        <a:t>) </a:t>
                      </a:r>
                      <a:r>
                        <a:rPr lang="en-US" sz="1800" dirty="0" err="1">
                          <a:effectLst/>
                        </a:rPr>
                        <a:t>zogjve</a:t>
                      </a:r>
                      <a:endParaRPr lang="en-US" sz="1800" dirty="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804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5979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94163B-E916-498D-BD96-099E6F2B1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Система времен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9ADCEA-1420-404E-9398-E3B22712F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 активном залоге албанский имеет изъявительное настоящее, имперфект и аорист, оптативное настоящее,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адмиративное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настоящее и имперфект (с изменением 6 лиц / чисел для каждого), а также повелительное наклонение (2-е лицо единственного и множественного числа) и причастие (несклоняемое). (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Адмиративные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окончания регулярны для всех классов спряжения. Все другие комбинации наклонение / время / аспект производятся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перифрастно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с использованием вспомогательн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ого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kam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(have)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и несклоняемых частиц. Албанский пассивный залог повторяет индоевропейский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медиопассивный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и имеет отдельные парадигмы склонения для изъявительного настоящего и имперфекта, а также императива. Остальные формы производятся из них.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6984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818072" cy="1417638"/>
          </a:xfrm>
        </p:spPr>
        <p:txBody>
          <a:bodyPr>
            <a:normAutofit/>
          </a:bodyPr>
          <a:lstStyle/>
          <a:p>
            <a:r>
              <a:rPr lang="en-US" sz="4000" dirty="0"/>
              <a:t>“</a:t>
            </a:r>
            <a:r>
              <a:rPr lang="ru-RU" sz="4000" dirty="0"/>
              <a:t>Маленькие слова</a:t>
            </a:r>
            <a:r>
              <a:rPr lang="en-US" sz="4000" dirty="0"/>
              <a:t>”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12776"/>
            <a:ext cx="7890080" cy="4835624"/>
          </a:xfrm>
        </p:spPr>
        <p:txBody>
          <a:bodyPr/>
          <a:lstStyle/>
          <a:p>
            <a:pPr marL="82296" indent="0">
              <a:buNone/>
            </a:pPr>
            <a:r>
              <a:rPr lang="ru-RU" dirty="0"/>
              <a:t>Одной из наиболее заметных особенностей албанского языка является огромное количество "маленьких слов«. Есть много примеров, когда слова, имеющие одинаковую форму, встречаются в разных функциях. Например (</a:t>
            </a:r>
            <a:r>
              <a:rPr lang="ru-RU" dirty="0" err="1"/>
              <a:t>nyje</a:t>
            </a:r>
            <a:r>
              <a:rPr lang="ru-RU" dirty="0"/>
              <a:t>), который может принимать четыре различные формы в зависимости от различных факторов и требуется для большинства прилагательных, некоторых существительных и всех существительных в родительном падеже (это то, что отличает родительный падеж от дательного); подчинительные, слабые местоимения и т. д. Это часто становится немного сложным, поскольку, например, </a:t>
            </a:r>
            <a:r>
              <a:rPr lang="ru-RU" dirty="0" err="1"/>
              <a:t>të</a:t>
            </a:r>
            <a:r>
              <a:rPr lang="ru-RU" dirty="0"/>
              <a:t> может быть атрибутивным артиклем, местоименной </a:t>
            </a:r>
            <a:r>
              <a:rPr lang="ru-RU" dirty="0" err="1"/>
              <a:t>клитикой</a:t>
            </a:r>
            <a:r>
              <a:rPr lang="ru-RU" dirty="0"/>
              <a:t> или </a:t>
            </a:r>
            <a:r>
              <a:rPr lang="ru-RU" dirty="0" err="1"/>
              <a:t>субординатором</a:t>
            </a:r>
            <a:r>
              <a:rPr lang="ru-RU" dirty="0"/>
              <a:t>.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3520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D04FC0-0317-4124-BDCC-EF48B026A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Албанская письменность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BAFC177-2995-4C9A-9980-47AFB126B1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18" y="1270000"/>
            <a:ext cx="5885070" cy="4111625"/>
          </a:xfrm>
        </p:spPr>
      </p:pic>
    </p:spTree>
    <p:extLst>
      <p:ext uri="{BB962C8B-B14F-4D97-AF65-F5344CB8AC3E}">
        <p14:creationId xmlns:p14="http://schemas.microsoft.com/office/powerpoint/2010/main" val="4282633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17BBD2-E38F-4EA8-812D-7788E9D04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Албанская письменность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B7F44B-DDF9-400A-8592-1AD917485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Языковой стандарт претерпевал множество изменений в результате экстралингвистических факторов(христианизация</a:t>
            </a:r>
            <a:r>
              <a:rPr lang="en-US" dirty="0"/>
              <a:t>/</a:t>
            </a:r>
            <a:r>
              <a:rPr lang="ru-RU" dirty="0"/>
              <a:t>исламизация</a:t>
            </a:r>
            <a:r>
              <a:rPr lang="en-US" dirty="0"/>
              <a:t>/</a:t>
            </a:r>
            <a:r>
              <a:rPr lang="ru-RU" dirty="0"/>
              <a:t>конфликт между </a:t>
            </a:r>
            <a:r>
              <a:rPr lang="ru-RU" dirty="0" err="1"/>
              <a:t>гегскими</a:t>
            </a:r>
            <a:r>
              <a:rPr lang="ru-RU" dirty="0"/>
              <a:t> и </a:t>
            </a:r>
            <a:r>
              <a:rPr lang="ru-RU" dirty="0" err="1"/>
              <a:t>тоскскими</a:t>
            </a:r>
            <a:r>
              <a:rPr lang="ru-RU" dirty="0"/>
              <a:t> общинами</a:t>
            </a:r>
            <a:r>
              <a:rPr lang="en-US" dirty="0"/>
              <a:t>/</a:t>
            </a:r>
            <a:r>
              <a:rPr lang="ru-RU" dirty="0"/>
              <a:t>оккупация </a:t>
            </a:r>
            <a:r>
              <a:rPr lang="en-US" dirty="0"/>
              <a:t>/</a:t>
            </a:r>
            <a:r>
              <a:rPr lang="ru-RU" dirty="0"/>
              <a:t>диктатура и уничтожение классических источников .) На данный момент, несмотря на падение режима и регулярные общественные дискуссии, основным принят стандарт </a:t>
            </a:r>
            <a:r>
              <a:rPr lang="ru-RU" dirty="0" err="1"/>
              <a:t>тоск</a:t>
            </a:r>
            <a:r>
              <a:rPr lang="ru-RU" dirty="0"/>
              <a:t>, введённый директивно представителями номенклатуры(в основном выходцы с юга).</a:t>
            </a:r>
          </a:p>
        </p:txBody>
      </p:sp>
    </p:spTree>
    <p:extLst>
      <p:ext uri="{BB962C8B-B14F-4D97-AF65-F5344CB8AC3E}">
        <p14:creationId xmlns:p14="http://schemas.microsoft.com/office/powerpoint/2010/main" val="510951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818072" cy="648072"/>
          </a:xfrm>
        </p:spPr>
        <p:txBody>
          <a:bodyPr>
            <a:normAutofit/>
          </a:bodyPr>
          <a:lstStyle/>
          <a:p>
            <a:r>
              <a:rPr lang="ru-RU" sz="3600" dirty="0"/>
              <a:t>Использованные источники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620688"/>
            <a:ext cx="7920880" cy="6237312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sv-SE" sz="2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Camaj, Martin. </a:t>
            </a:r>
            <a:r>
              <a:rPr lang="sv-SE" sz="24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Albanian Grammar</a:t>
            </a:r>
            <a:r>
              <a:rPr lang="sv-SE" sz="2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Trans. Leonard Fox. Wiesbaden: Otto Harrassowitz, 1984.</a:t>
            </a:r>
          </a:p>
          <a:p>
            <a:pPr marL="82296" indent="0">
              <a:buNone/>
            </a:pPr>
            <a:r>
              <a:rPr lang="ru-RU" sz="2400" b="0" i="0" dirty="0">
                <a:solidFill>
                  <a:srgbClr val="1A1A1A"/>
                </a:solidFill>
                <a:effectLst/>
                <a:latin typeface="Arial" panose="020B0604020202020204" pitchFamily="34" charset="0"/>
              </a:rPr>
              <a:t>Кронгауз, Сомин, </a:t>
            </a:r>
            <a:r>
              <a:rPr lang="ru-RU" sz="2400" b="0" i="0" dirty="0" err="1">
                <a:solidFill>
                  <a:srgbClr val="1A1A1A"/>
                </a:solidFill>
                <a:effectLst/>
                <a:latin typeface="Arial" panose="020B0604020202020204" pitchFamily="34" charset="0"/>
              </a:rPr>
              <a:t>Пиперски</a:t>
            </a:r>
            <a:r>
              <a:rPr lang="ru-RU" sz="2400" b="0" i="0" dirty="0">
                <a:solidFill>
                  <a:srgbClr val="1A1A1A"/>
                </a:solidFill>
                <a:effectLst/>
                <a:latin typeface="Arial" panose="020B0604020202020204" pitchFamily="34" charset="0"/>
              </a:rPr>
              <a:t>: Сто языков. Вселенная слов и смыслов</a:t>
            </a:r>
            <a:endParaRPr lang="en-US" sz="2400" b="0" i="0" dirty="0">
              <a:solidFill>
                <a:srgbClr val="1A1A1A"/>
              </a:solidFill>
              <a:effectLst/>
              <a:latin typeface="Arial" panose="020B0604020202020204" pitchFamily="34" charset="0"/>
            </a:endParaRPr>
          </a:p>
          <a:p>
            <a:pPr marL="82296" indent="0">
              <a:buNone/>
            </a:pPr>
            <a:br>
              <a:rPr lang="ru-RU" sz="2400" b="0" i="0" dirty="0">
                <a:solidFill>
                  <a:srgbClr val="1A1A1A"/>
                </a:solidFill>
                <a:effectLst/>
                <a:latin typeface="Arial" panose="020B0604020202020204" pitchFamily="34" charset="0"/>
              </a:rPr>
            </a:br>
            <a:r>
              <a:rPr lang="en-US" sz="2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Mann, Stuart E. </a:t>
            </a:r>
            <a:r>
              <a:rPr lang="en-US" sz="24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An Albanian Historical Grammar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Hamburg: Helmut </a:t>
            </a:r>
            <a:r>
              <a:rPr lang="en-US" sz="24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Buske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1977.</a:t>
            </a:r>
          </a:p>
          <a:p>
            <a:pPr marL="82296" indent="0">
              <a:buNone/>
            </a:pPr>
            <a:r>
              <a:rPr lang="ru-RU" sz="2400" dirty="0"/>
              <a:t>Сайт </a:t>
            </a:r>
            <a:r>
              <a:rPr lang="en-US" sz="2400" dirty="0">
                <a:hlinkClick r:id="rId2"/>
              </a:rPr>
              <a:t>https://www.ethnologue.com/</a:t>
            </a:r>
            <a:endParaRPr lang="ru-RU" sz="2400" dirty="0"/>
          </a:p>
          <a:p>
            <a:pPr marL="82296" indent="0">
              <a:buNone/>
            </a:pPr>
            <a:r>
              <a:rPr lang="ru-RU" sz="2400" dirty="0"/>
              <a:t>Сайт </a:t>
            </a:r>
            <a:r>
              <a:rPr lang="en-US" sz="2400" dirty="0">
                <a:hlinkClick r:id="rId3"/>
              </a:rPr>
              <a:t>https://lrc.la.utexas.edu/</a:t>
            </a:r>
            <a:endParaRPr lang="ru-RU" sz="2400" dirty="0"/>
          </a:p>
          <a:p>
            <a:pPr marL="82296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0072898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22614</TotalTime>
  <Words>1409</Words>
  <Application>Microsoft Office PowerPoint</Application>
  <PresentationFormat>Экран (4:3)</PresentationFormat>
  <Paragraphs>182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Trebuchet MS</vt:lpstr>
      <vt:lpstr>Wingdings 2</vt:lpstr>
      <vt:lpstr>Wingdings 3</vt:lpstr>
      <vt:lpstr>Аспект</vt:lpstr>
      <vt:lpstr>Албанский язык</vt:lpstr>
      <vt:lpstr>Общие сведения</vt:lpstr>
      <vt:lpstr>Презентация PowerPoint</vt:lpstr>
      <vt:lpstr>Генеалогическая и ареальная информация </vt:lpstr>
      <vt:lpstr>Социолингвистические особенности</vt:lpstr>
      <vt:lpstr>Типологическая характеристика: порядок слов</vt:lpstr>
      <vt:lpstr>Аккузативный строй.</vt:lpstr>
      <vt:lpstr>Синтетизм. флективный строй.</vt:lpstr>
      <vt:lpstr>Элементы аналитизма                                       </vt:lpstr>
      <vt:lpstr>Зависимостное маркирование в посессивной именной группе.</vt:lpstr>
      <vt:lpstr>Маркирование в предикации </vt:lpstr>
      <vt:lpstr>Фонетика (таблица по IPA)</vt:lpstr>
      <vt:lpstr>Именное словоизменение</vt:lpstr>
      <vt:lpstr>Презентация PowerPoint</vt:lpstr>
      <vt:lpstr>Система времен</vt:lpstr>
      <vt:lpstr>“Маленькие слова”</vt:lpstr>
      <vt:lpstr>Албанская письменность</vt:lpstr>
      <vt:lpstr>Албанская письменность</vt:lpstr>
      <vt:lpstr>Использованные источники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Тамазигхт</dc:title>
  <dc:creator>1290741</dc:creator>
  <cp:lastModifiedBy>Иван Папин</cp:lastModifiedBy>
  <cp:revision>112</cp:revision>
  <dcterms:created xsi:type="dcterms:W3CDTF">2020-11-13T20:11:45Z</dcterms:created>
  <dcterms:modified xsi:type="dcterms:W3CDTF">2020-12-09T22:12:03Z</dcterms:modified>
</cp:coreProperties>
</file>