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0" r:id="rId1"/>
  </p:sldMasterIdLst>
  <p:sldIdLst>
    <p:sldId id="256" r:id="rId2"/>
    <p:sldId id="260" r:id="rId3"/>
    <p:sldId id="259" r:id="rId4"/>
    <p:sldId id="262" r:id="rId5"/>
    <p:sldId id="261" r:id="rId6"/>
    <p:sldId id="263" r:id="rId7"/>
    <p:sldId id="269" r:id="rId8"/>
    <p:sldId id="264" r:id="rId9"/>
    <p:sldId id="265" r:id="rId10"/>
    <p:sldId id="266" r:id="rId11"/>
    <p:sldId id="271" r:id="rId12"/>
    <p:sldId id="267" r:id="rId13"/>
    <p:sldId id="275" r:id="rId14"/>
    <p:sldId id="268" r:id="rId15"/>
    <p:sldId id="270" r:id="rId16"/>
    <p:sldId id="274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60"/>
    <p:restoredTop sz="94665"/>
  </p:normalViewPr>
  <p:slideViewPr>
    <p:cSldViewPr snapToGrid="0" snapToObjects="1">
      <p:cViewPr varScale="1">
        <p:scale>
          <a:sx n="102" d="100"/>
          <a:sy n="102" d="100"/>
        </p:scale>
        <p:origin x="19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43904C33-F967-F549-ABE5-8CE0059E901A}" type="datetimeFigureOut">
              <a:rPr lang="ru-RU" smtClean="0"/>
              <a:t>30.10.19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lIns="45720" tIns="45720" rIns="45720" bIns="45720" rtlCol="0" anchor="ctr">
            <a:normAutofit/>
          </a:bodyPr>
          <a:lstStyle>
            <a:lvl1pPr>
              <a:defRPr lang="en-US"/>
            </a:lvl1pPr>
          </a:lstStyle>
          <a:p>
            <a:fld id="{D8481D4F-4019-BE44-8222-A5C49602A01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135919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C33-F967-F549-ABE5-8CE0059E901A}" type="datetimeFigureOut">
              <a:rPr lang="ru-RU" smtClean="0"/>
              <a:t>30.10.19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81D4F-4019-BE44-8222-A5C49602A0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629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C33-F967-F549-ABE5-8CE0059E901A}" type="datetimeFigureOut">
              <a:rPr lang="ru-RU" smtClean="0"/>
              <a:t>30.10.19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81D4F-4019-BE44-8222-A5C49602A01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837124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C33-F967-F549-ABE5-8CE0059E901A}" type="datetimeFigureOut">
              <a:rPr lang="ru-RU" smtClean="0"/>
              <a:t>30.10.19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81D4F-4019-BE44-8222-A5C49602A0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165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7879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126480" y="1717879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lang="en-US" sz="2000" b="0" kern="1200" spc="10" baseline="0" dirty="0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C33-F967-F549-ABE5-8CE0059E901A}" type="datetimeFigureOut">
              <a:rPr lang="ru-RU" smtClean="0"/>
              <a:t>30.10.19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81D4F-4019-BE44-8222-A5C49602A0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398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C33-F967-F549-ABE5-8CE0059E901A}" type="datetimeFigureOut">
              <a:rPr lang="ru-RU" smtClean="0"/>
              <a:t>30.10.19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81D4F-4019-BE44-8222-A5C49602A0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717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C33-F967-F549-ABE5-8CE0059E901A}" type="datetimeFigureOut">
              <a:rPr lang="ru-RU" smtClean="0"/>
              <a:t>30.10.19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81D4F-4019-BE44-8222-A5C49602A0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020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C33-F967-F549-ABE5-8CE0059E901A}" type="datetimeFigureOut">
              <a:rPr lang="ru-RU" smtClean="0"/>
              <a:t>30.10.19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81D4F-4019-BE44-8222-A5C49602A0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625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C33-F967-F549-ABE5-8CE0059E901A}" type="datetimeFigureOut">
              <a:rPr lang="ru-RU" smtClean="0"/>
              <a:t>30.10.19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81D4F-4019-BE44-8222-A5C49602A0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617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C33-F967-F549-ABE5-8CE0059E901A}" type="datetimeFigureOut">
              <a:rPr lang="ru-RU" smtClean="0"/>
              <a:t>30.10.19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81D4F-4019-BE44-8222-A5C49602A0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721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C33-F967-F549-ABE5-8CE0059E901A}" type="datetimeFigureOut">
              <a:rPr lang="ru-RU" smtClean="0"/>
              <a:t>30.10.19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81D4F-4019-BE44-8222-A5C49602A0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4486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43904C33-F967-F549-ABE5-8CE0059E901A}" type="datetimeFigureOut">
              <a:rPr lang="ru-RU" smtClean="0"/>
              <a:t>30.10.19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969696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rgbClr val="777777"/>
                </a:solidFill>
              </a:defRPr>
            </a:lvl1pPr>
          </a:lstStyle>
          <a:p>
            <a:fld id="{D8481D4F-4019-BE44-8222-A5C49602A0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8612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red.com/1996/08/es-languages/?pg=4&amp;topic=" TargetMode="External"/><Relationship Id="rId4" Type="http://schemas.openxmlformats.org/officeDocument/2006/relationships/hyperlink" Target="https://www.wired.com/1999/08/babble-on-revisited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kli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Клингонский</a:t>
            </a:r>
            <a:r>
              <a:rPr lang="ru-RU" dirty="0" smtClean="0"/>
              <a:t> язык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Мартыненко София, </a:t>
            </a:r>
            <a:r>
              <a:rPr lang="ru-RU" dirty="0" err="1" smtClean="0"/>
              <a:t>ОТиПЛ</a:t>
            </a:r>
            <a:r>
              <a:rPr lang="ru-RU" dirty="0" smtClean="0"/>
              <a:t>, 2 курс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433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Общая информация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Клингонский</a:t>
            </a:r>
            <a:r>
              <a:rPr lang="ru-RU" dirty="0"/>
              <a:t> язык </a:t>
            </a:r>
            <a:r>
              <a:rPr lang="mr-IN" dirty="0"/>
              <a:t>–</a:t>
            </a:r>
            <a:r>
              <a:rPr lang="ru-RU" dirty="0"/>
              <a:t> язык, созданный для расы </a:t>
            </a:r>
            <a:r>
              <a:rPr lang="ru-RU" dirty="0" err="1"/>
              <a:t>клингонов</a:t>
            </a:r>
            <a:r>
              <a:rPr lang="ru-RU" dirty="0"/>
              <a:t> из </a:t>
            </a:r>
            <a:r>
              <a:rPr lang="ru-RU" dirty="0" smtClean="0"/>
              <a:t>научно-фантастического сериала </a:t>
            </a:r>
            <a:r>
              <a:rPr lang="ru-RU" dirty="0"/>
              <a:t>«Звёздный путь</a:t>
            </a:r>
            <a:r>
              <a:rPr lang="ru-RU" dirty="0" smtClean="0"/>
              <a:t>».</a:t>
            </a:r>
          </a:p>
          <a:p>
            <a:r>
              <a:rPr lang="ru-RU" dirty="0" err="1" smtClean="0"/>
              <a:t>Клингонский</a:t>
            </a:r>
            <a:r>
              <a:rPr lang="ru-RU" dirty="0" smtClean="0"/>
              <a:t> -</a:t>
            </a:r>
            <a:r>
              <a:rPr lang="ru-RU" dirty="0"/>
              <a:t> </a:t>
            </a:r>
            <a:r>
              <a:rPr lang="ru-RU" dirty="0" smtClean="0"/>
              <a:t>искусственный априорный язык.</a:t>
            </a:r>
          </a:p>
          <a:p>
            <a:r>
              <a:rPr lang="ru-RU" dirty="0"/>
              <a:t>Создатель языка </a:t>
            </a:r>
            <a:r>
              <a:rPr lang="mr-IN" dirty="0"/>
              <a:t>–</a:t>
            </a:r>
            <a:r>
              <a:rPr lang="ru-RU" dirty="0"/>
              <a:t> лингвист Марк </a:t>
            </a:r>
            <a:r>
              <a:rPr lang="ru-RU" dirty="0" err="1" smtClean="0"/>
              <a:t>Окранд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Picture 6" descr="Ð°ÑÑÐ¸Ð½ÐºÐ¸ Ð¿Ð¾ Ð·Ð°Ð¿ÑÐ¾ÑÑ ÐºÐ»Ð¸Ð½Ð³Ð¾Ð½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872" y="3896975"/>
            <a:ext cx="4958202" cy="209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arc Okrand Saarbruecken 20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808" y="2955500"/>
            <a:ext cx="2279335" cy="304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537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Социолингвистическая информация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Используется в фильмах и сериалах вселенной как язык общения </a:t>
            </a:r>
            <a:r>
              <a:rPr lang="ru-RU" dirty="0" err="1" smtClean="0"/>
              <a:t>клингонов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smtClean="0"/>
              <a:t>На </a:t>
            </a:r>
            <a:r>
              <a:rPr lang="ru-RU" dirty="0" err="1" smtClean="0"/>
              <a:t>клингонском</a:t>
            </a:r>
            <a:r>
              <a:rPr lang="ru-RU" dirty="0" smtClean="0"/>
              <a:t> языке довольно свободно говорят некоторые фанаты сериала.</a:t>
            </a:r>
          </a:p>
          <a:p>
            <a:r>
              <a:rPr lang="ru-RU" dirty="0" smtClean="0"/>
              <a:t>Из-за ограниченного набора лексики язык сложно использовать для повседневной коммуникации.</a:t>
            </a:r>
          </a:p>
          <a:p>
            <a:r>
              <a:rPr lang="ru-RU" dirty="0" smtClean="0"/>
              <a:t>Лингвист </a:t>
            </a:r>
            <a:r>
              <a:rPr lang="ru-RU" dirty="0" err="1" smtClean="0"/>
              <a:t>д’Армонд</a:t>
            </a:r>
            <a:r>
              <a:rPr lang="ru-RU" dirty="0" smtClean="0"/>
              <a:t> </a:t>
            </a:r>
            <a:r>
              <a:rPr lang="ru-RU" dirty="0" err="1" smtClean="0"/>
              <a:t>Спеерс</a:t>
            </a:r>
            <a:r>
              <a:rPr lang="ru-RU" dirty="0" smtClean="0"/>
              <a:t> пытался сделать своего ребёнка </a:t>
            </a:r>
            <a:r>
              <a:rPr lang="ru-RU" dirty="0" err="1" smtClean="0"/>
              <a:t>билингвом</a:t>
            </a:r>
            <a:r>
              <a:rPr lang="ru-RU" dirty="0" smtClean="0"/>
              <a:t>, говорящим на </a:t>
            </a:r>
            <a:r>
              <a:rPr lang="ru-RU" dirty="0" err="1" smtClean="0"/>
              <a:t>клингонском</a:t>
            </a:r>
            <a:r>
              <a:rPr lang="ru-RU" dirty="0" smtClean="0"/>
              <a:t> и английском.</a:t>
            </a:r>
          </a:p>
          <a:p>
            <a:r>
              <a:rPr lang="ru-RU" dirty="0" smtClean="0"/>
              <a:t>Существует Институт </a:t>
            </a:r>
            <a:r>
              <a:rPr lang="ru-RU" dirty="0" err="1" smtClean="0"/>
              <a:t>клингонского</a:t>
            </a:r>
            <a:r>
              <a:rPr lang="ru-RU" dirty="0" smtClean="0"/>
              <a:t> языка.</a:t>
            </a:r>
          </a:p>
          <a:p>
            <a:r>
              <a:rPr lang="ru-RU" dirty="0" smtClean="0"/>
              <a:t>На </a:t>
            </a:r>
            <a:r>
              <a:rPr lang="ru-RU" dirty="0" err="1" smtClean="0"/>
              <a:t>клингонский</a:t>
            </a:r>
            <a:r>
              <a:rPr lang="ru-RU" dirty="0" smtClean="0"/>
              <a:t> язык переведены некоторые известные произведения, например «Гамлет».</a:t>
            </a:r>
            <a:endParaRPr lang="ru-RU" dirty="0"/>
          </a:p>
        </p:txBody>
      </p:sp>
      <p:pic>
        <p:nvPicPr>
          <p:cNvPr id="1026" name="Picture 2" descr="Ð°ÑÑÐ¸Ð½ÐºÐ¸ Ð¿Ð¾ Ð·Ð°Ð¿ÑÐ¾ÑÑ hamley kling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392" y="3547872"/>
            <a:ext cx="5038725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Ð°ÑÑÐ¸Ð½ÐºÐ¸ Ð¿Ð¾ Ð·Ð°Ð¿ÑÐ¾ÑÑ hamley kling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872" y="2480125"/>
            <a:ext cx="2794635" cy="4187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73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Вокализм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/</a:t>
            </a:r>
            <a:r>
              <a:rPr lang="en-US" dirty="0" smtClean="0"/>
              <a:t>ɑ/, /ɛ/</a:t>
            </a:r>
            <a:r>
              <a:rPr lang="en-US" dirty="0"/>
              <a:t>, /ɪ</a:t>
            </a:r>
            <a:r>
              <a:rPr lang="en-US" dirty="0" smtClean="0"/>
              <a:t>/,/o/,/u/</a:t>
            </a:r>
          </a:p>
          <a:p>
            <a:r>
              <a:rPr lang="en-US" dirty="0" smtClean="0"/>
              <a:t>+ </a:t>
            </a:r>
            <a:r>
              <a:rPr lang="ru-RU" dirty="0" smtClean="0"/>
              <a:t>дифтонги, состоящие из</a:t>
            </a:r>
            <a:r>
              <a:rPr lang="en-US" dirty="0"/>
              <a:t> </a:t>
            </a:r>
            <a:r>
              <a:rPr lang="ru-RU" dirty="0" smtClean="0"/>
              <a:t>этих гласных + /</a:t>
            </a:r>
            <a:r>
              <a:rPr lang="en-US" dirty="0" smtClean="0"/>
              <a:t>j</a:t>
            </a:r>
            <a:r>
              <a:rPr lang="ru-RU" dirty="0" smtClean="0"/>
              <a:t>/ и /</a:t>
            </a:r>
            <a:r>
              <a:rPr lang="en-US" dirty="0" smtClean="0"/>
              <a:t>w</a:t>
            </a:r>
            <a:r>
              <a:rPr lang="ru-RU" dirty="0" smtClean="0"/>
              <a:t>/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214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Консонантизм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433602"/>
              </p:ext>
            </p:extLst>
          </p:nvPr>
        </p:nvGraphicFramePr>
        <p:xfrm>
          <a:off x="1261872" y="1995147"/>
          <a:ext cx="8299680" cy="371724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037460"/>
                <a:gridCol w="1037460"/>
                <a:gridCol w="1037460"/>
                <a:gridCol w="1037460"/>
                <a:gridCol w="1037460"/>
                <a:gridCol w="1037460"/>
                <a:gridCol w="1037460"/>
                <a:gridCol w="1037460"/>
              </a:tblGrid>
              <a:tr h="0">
                <a:tc rowSpan="2" gridSpan="2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u="none" strike="noStrike" dirty="0">
                          <a:effectLst/>
                        </a:rPr>
                        <a:t>Labial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u="none" strike="noStrike" dirty="0">
                          <a:effectLst/>
                        </a:rPr>
                        <a:t>Coronal</a:t>
                      </a:r>
                      <a:endParaRPr lang="en-US" sz="1600" dirty="0">
                        <a:effectLst/>
                      </a:endParaRPr>
                    </a:p>
                  </a:txBody>
                  <a:tcPr marL="79115" marR="79115" marT="39558" marB="39558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hr-HR" sz="1600" u="none" strike="noStrike" dirty="0" err="1">
                          <a:effectLst/>
                        </a:rPr>
                        <a:t>Postalveolar</a:t>
                      </a:r>
                      <a:r>
                        <a:rPr lang="hr-HR" sz="1600" dirty="0">
                          <a:effectLst/>
                        </a:rPr>
                        <a:t/>
                      </a:r>
                      <a:br>
                        <a:rPr lang="hr-HR" sz="1600" dirty="0">
                          <a:effectLst/>
                        </a:rPr>
                      </a:br>
                      <a:r>
                        <a:rPr lang="hr-HR" sz="1600" dirty="0">
                          <a:effectLst/>
                        </a:rPr>
                        <a:t>/ </a:t>
                      </a:r>
                      <a:r>
                        <a:rPr lang="hr-HR" sz="1600" u="none" strike="noStrike" dirty="0">
                          <a:effectLst/>
                        </a:rPr>
                        <a:t>palatal</a:t>
                      </a:r>
                      <a:endParaRPr lang="hr-HR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u="none" strike="noStrike" dirty="0">
                          <a:effectLst/>
                        </a:rPr>
                        <a:t>Dorsal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u="none" strike="noStrike" dirty="0">
                          <a:effectLst/>
                        </a:rPr>
                        <a:t>Glottal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</a:tr>
              <a:tr h="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none" strike="noStrike" dirty="0">
                          <a:effectLst/>
                        </a:rPr>
                        <a:t>central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none" strike="noStrike" dirty="0">
                          <a:effectLst/>
                        </a:rPr>
                        <a:t>lateral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u="none" strike="noStrike" dirty="0">
                          <a:effectLst/>
                        </a:rPr>
                        <a:t>Plosive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none" strike="noStrike" dirty="0">
                          <a:effectLst/>
                        </a:rPr>
                        <a:t>voiceless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r>
                        <a:rPr lang="mr-IN" sz="1600" dirty="0" err="1">
                          <a:effectLst/>
                        </a:rPr>
                        <a:t>p</a:t>
                      </a:r>
                      <a:r>
                        <a:rPr lang="mr-IN" sz="1600" dirty="0">
                          <a:effectLst/>
                        </a:rPr>
                        <a:t> /</a:t>
                      </a:r>
                      <a:r>
                        <a:rPr lang="mr-IN" sz="1600" u="none" strike="noStrike" dirty="0">
                          <a:effectLst/>
                        </a:rPr>
                        <a:t>pʰ</a:t>
                      </a:r>
                      <a:r>
                        <a:rPr lang="mr-IN" sz="1600" dirty="0">
                          <a:effectLst/>
                        </a:rPr>
                        <a:t>/</a:t>
                      </a:r>
                      <a:endParaRPr lang="mr-IN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r>
                        <a:rPr lang="mr-IN" sz="1600" dirty="0" err="1">
                          <a:effectLst/>
                        </a:rPr>
                        <a:t>t</a:t>
                      </a:r>
                      <a:r>
                        <a:rPr lang="mr-IN" sz="1600" dirty="0">
                          <a:effectLst/>
                        </a:rPr>
                        <a:t> /</a:t>
                      </a:r>
                      <a:r>
                        <a:rPr lang="mr-IN" sz="1600" u="none" strike="noStrike" dirty="0">
                          <a:effectLst/>
                        </a:rPr>
                        <a:t>tʰ</a:t>
                      </a:r>
                      <a:r>
                        <a:rPr lang="mr-IN" sz="1600" dirty="0">
                          <a:effectLst/>
                        </a:rPr>
                        <a:t>/</a:t>
                      </a:r>
                      <a:endParaRPr lang="mr-IN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r>
                        <a:rPr lang="mr-IN" sz="1600" dirty="0" err="1">
                          <a:effectLst/>
                        </a:rPr>
                        <a:t>q</a:t>
                      </a:r>
                      <a:r>
                        <a:rPr lang="mr-IN" sz="1600" dirty="0">
                          <a:effectLst/>
                        </a:rPr>
                        <a:t> /</a:t>
                      </a:r>
                      <a:r>
                        <a:rPr lang="mr-IN" sz="1600" u="none" strike="noStrike" dirty="0" err="1">
                          <a:effectLst/>
                        </a:rPr>
                        <a:t>qʰ</a:t>
                      </a:r>
                      <a:r>
                        <a:rPr lang="mr-IN" sz="1600" dirty="0">
                          <a:effectLst/>
                        </a:rPr>
                        <a:t>/</a:t>
                      </a:r>
                      <a:endParaRPr lang="mr-IN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r>
                        <a:rPr lang="mr-IN" sz="1600" u="none" strike="noStrike" dirty="0" err="1">
                          <a:effectLst/>
                        </a:rPr>
                        <a:t>ʼ</a:t>
                      </a:r>
                      <a:r>
                        <a:rPr lang="mr-IN" sz="1600" u="none" strike="noStrike" dirty="0">
                          <a:effectLst/>
                        </a:rPr>
                        <a:t> /</a:t>
                      </a:r>
                      <a:r>
                        <a:rPr lang="mr-IN" sz="1600" u="none" strike="noStrike" dirty="0" err="1">
                          <a:effectLst/>
                        </a:rPr>
                        <a:t>ʔ</a:t>
                      </a:r>
                      <a:r>
                        <a:rPr lang="mr-IN" sz="1600" u="none" strike="noStrike" dirty="0">
                          <a:effectLst/>
                        </a:rPr>
                        <a:t>/</a:t>
                      </a:r>
                      <a:endParaRPr lang="mr-IN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none" strike="noStrike" dirty="0">
                          <a:effectLst/>
                        </a:rPr>
                        <a:t>voiced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r>
                        <a:rPr lang="mr-IN" sz="1600" dirty="0" err="1">
                          <a:effectLst/>
                        </a:rPr>
                        <a:t>b</a:t>
                      </a:r>
                      <a:r>
                        <a:rPr lang="mr-IN" sz="1600" dirty="0">
                          <a:effectLst/>
                        </a:rPr>
                        <a:t> /</a:t>
                      </a:r>
                      <a:r>
                        <a:rPr lang="mr-IN" sz="1600" u="none" strike="noStrike" dirty="0">
                          <a:effectLst/>
                        </a:rPr>
                        <a:t>b</a:t>
                      </a:r>
                      <a:r>
                        <a:rPr lang="mr-IN" sz="1600" dirty="0">
                          <a:effectLst/>
                        </a:rPr>
                        <a:t>/</a:t>
                      </a:r>
                      <a:endParaRPr lang="mr-IN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r>
                        <a:rPr lang="mr-IN" sz="1600" dirty="0">
                          <a:effectLst/>
                        </a:rPr>
                        <a:t>D /</a:t>
                      </a:r>
                      <a:r>
                        <a:rPr lang="mr-IN" sz="1600" u="none" strike="noStrike" dirty="0">
                          <a:effectLst/>
                        </a:rPr>
                        <a:t>ɖ</a:t>
                      </a:r>
                      <a:r>
                        <a:rPr lang="mr-IN" sz="1600" dirty="0">
                          <a:effectLst/>
                        </a:rPr>
                        <a:t>/</a:t>
                      </a:r>
                      <a:endParaRPr lang="mr-IN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</a:tr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u="none" strike="noStrike" dirty="0">
                          <a:effectLst/>
                        </a:rPr>
                        <a:t>Affricate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none" strike="noStrike" dirty="0">
                          <a:effectLst/>
                        </a:rPr>
                        <a:t>voiceless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r>
                        <a:rPr lang="sk-SK" sz="1600" dirty="0">
                          <a:effectLst/>
                        </a:rPr>
                        <a:t> </a:t>
                      </a:r>
                      <a:endParaRPr lang="sk-SK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r>
                        <a:rPr lang="mr-IN" sz="1600" dirty="0" err="1">
                          <a:effectLst/>
                        </a:rPr>
                        <a:t>tlh</a:t>
                      </a:r>
                      <a:r>
                        <a:rPr lang="mr-IN" sz="1600" dirty="0">
                          <a:effectLst/>
                        </a:rPr>
                        <a:t> /</a:t>
                      </a:r>
                      <a:r>
                        <a:rPr lang="mr-IN" sz="1600" u="none" strike="noStrike" dirty="0" err="1">
                          <a:effectLst/>
                        </a:rPr>
                        <a:t>t͡ɬ</a:t>
                      </a:r>
                      <a:r>
                        <a:rPr lang="mr-IN" sz="1600" dirty="0">
                          <a:effectLst/>
                        </a:rPr>
                        <a:t>/</a:t>
                      </a:r>
                      <a:endParaRPr lang="mr-IN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r>
                        <a:rPr lang="mr-IN" sz="1600" dirty="0" err="1">
                          <a:effectLst/>
                        </a:rPr>
                        <a:t>ch</a:t>
                      </a:r>
                      <a:r>
                        <a:rPr lang="mr-IN" sz="1600" dirty="0">
                          <a:effectLst/>
                        </a:rPr>
                        <a:t> /</a:t>
                      </a:r>
                      <a:r>
                        <a:rPr lang="mr-IN" sz="1600" u="none" strike="noStrike" dirty="0" err="1">
                          <a:effectLst/>
                        </a:rPr>
                        <a:t>t͡ʃ</a:t>
                      </a:r>
                      <a:r>
                        <a:rPr lang="mr-IN" sz="1600" dirty="0">
                          <a:effectLst/>
                        </a:rPr>
                        <a:t>/</a:t>
                      </a:r>
                      <a:endParaRPr lang="mr-IN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r>
                        <a:rPr lang="mr-IN" sz="1600" dirty="0" err="1">
                          <a:effectLst/>
                        </a:rPr>
                        <a:t>Q</a:t>
                      </a:r>
                      <a:r>
                        <a:rPr lang="mr-IN" sz="1600" dirty="0">
                          <a:effectLst/>
                        </a:rPr>
                        <a:t> /</a:t>
                      </a:r>
                      <a:r>
                        <a:rPr lang="mr-IN" sz="1600" u="none" strike="noStrike" dirty="0" err="1">
                          <a:effectLst/>
                        </a:rPr>
                        <a:t>q͡χ</a:t>
                      </a:r>
                      <a:r>
                        <a:rPr lang="mr-IN" sz="1600" dirty="0">
                          <a:effectLst/>
                        </a:rPr>
                        <a:t>/</a:t>
                      </a:r>
                      <a:endParaRPr lang="mr-IN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none" strike="noStrike" dirty="0">
                          <a:effectLst/>
                        </a:rPr>
                        <a:t>voiced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r>
                        <a:rPr lang="mr-IN" sz="1600" dirty="0" err="1">
                          <a:effectLst/>
                        </a:rPr>
                        <a:t>j</a:t>
                      </a:r>
                      <a:r>
                        <a:rPr lang="mr-IN" sz="1600" dirty="0">
                          <a:effectLst/>
                        </a:rPr>
                        <a:t> /</a:t>
                      </a:r>
                      <a:r>
                        <a:rPr lang="mr-IN" sz="1600" u="none" strike="noStrike" dirty="0" err="1">
                          <a:effectLst/>
                        </a:rPr>
                        <a:t>d͡ʒ</a:t>
                      </a:r>
                      <a:r>
                        <a:rPr lang="mr-IN" sz="1600" dirty="0">
                          <a:effectLst/>
                        </a:rPr>
                        <a:t>/</a:t>
                      </a:r>
                      <a:endParaRPr lang="mr-IN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</a:tr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u="none" strike="noStrike" dirty="0">
                          <a:effectLst/>
                        </a:rPr>
                        <a:t>Fricative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none" strike="noStrike" dirty="0">
                          <a:effectLst/>
                        </a:rPr>
                        <a:t>voiceless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r>
                        <a:rPr lang="mr-IN" sz="1600" dirty="0" err="1">
                          <a:effectLst/>
                        </a:rPr>
                        <a:t>S</a:t>
                      </a:r>
                      <a:r>
                        <a:rPr lang="mr-IN" sz="1600" dirty="0">
                          <a:effectLst/>
                        </a:rPr>
                        <a:t> /</a:t>
                      </a:r>
                      <a:r>
                        <a:rPr lang="mr-IN" sz="1600" u="none" strike="noStrike" dirty="0">
                          <a:effectLst/>
                        </a:rPr>
                        <a:t>ʂ</a:t>
                      </a:r>
                      <a:r>
                        <a:rPr lang="mr-IN" sz="1600" dirty="0">
                          <a:effectLst/>
                        </a:rPr>
                        <a:t>/</a:t>
                      </a:r>
                      <a:endParaRPr lang="mr-IN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r>
                        <a:rPr lang="mr-IN" sz="1600" dirty="0" err="1">
                          <a:effectLst/>
                        </a:rPr>
                        <a:t>H</a:t>
                      </a:r>
                      <a:r>
                        <a:rPr lang="mr-IN" sz="1600" dirty="0">
                          <a:effectLst/>
                        </a:rPr>
                        <a:t> /</a:t>
                      </a:r>
                      <a:r>
                        <a:rPr lang="mr-IN" sz="1600" u="none" strike="noStrike" dirty="0" err="1">
                          <a:effectLst/>
                        </a:rPr>
                        <a:t>x</a:t>
                      </a:r>
                      <a:r>
                        <a:rPr lang="mr-IN" sz="1600" dirty="0">
                          <a:effectLst/>
                        </a:rPr>
                        <a:t>/</a:t>
                      </a:r>
                      <a:endParaRPr lang="mr-IN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none" strike="noStrike" dirty="0">
                          <a:effectLst/>
                        </a:rPr>
                        <a:t>voiced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r>
                        <a:rPr lang="mr-IN" sz="1600" dirty="0" err="1">
                          <a:effectLst/>
                        </a:rPr>
                        <a:t>v</a:t>
                      </a:r>
                      <a:r>
                        <a:rPr lang="mr-IN" sz="1600" dirty="0">
                          <a:effectLst/>
                        </a:rPr>
                        <a:t> /</a:t>
                      </a:r>
                      <a:r>
                        <a:rPr lang="mr-IN" sz="1600" u="none" strike="noStrike" dirty="0" err="1">
                          <a:effectLst/>
                        </a:rPr>
                        <a:t>v</a:t>
                      </a:r>
                      <a:r>
                        <a:rPr lang="mr-IN" sz="1600" dirty="0">
                          <a:effectLst/>
                        </a:rPr>
                        <a:t>/</a:t>
                      </a:r>
                      <a:endParaRPr lang="mr-IN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r>
                        <a:rPr lang="mr-IN" sz="1600" dirty="0" err="1">
                          <a:effectLst/>
                        </a:rPr>
                        <a:t>gh</a:t>
                      </a:r>
                      <a:r>
                        <a:rPr lang="mr-IN" sz="1600" dirty="0">
                          <a:effectLst/>
                        </a:rPr>
                        <a:t> /</a:t>
                      </a:r>
                      <a:r>
                        <a:rPr lang="mr-IN" sz="1600" u="none" strike="noStrike" dirty="0" err="1">
                          <a:effectLst/>
                        </a:rPr>
                        <a:t>ɣ</a:t>
                      </a:r>
                      <a:r>
                        <a:rPr lang="mr-IN" sz="1600" dirty="0">
                          <a:effectLst/>
                        </a:rPr>
                        <a:t>/</a:t>
                      </a:r>
                      <a:endParaRPr lang="mr-IN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</a:tr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u="none" strike="noStrike" dirty="0">
                          <a:effectLst/>
                        </a:rPr>
                        <a:t>Nasal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r-IN" sz="1600" dirty="0" err="1">
                          <a:effectLst/>
                        </a:rPr>
                        <a:t>m</a:t>
                      </a:r>
                      <a:r>
                        <a:rPr lang="mr-IN" sz="1600" dirty="0">
                          <a:effectLst/>
                        </a:rPr>
                        <a:t> /</a:t>
                      </a:r>
                      <a:r>
                        <a:rPr lang="mr-IN" sz="1600" u="none" strike="noStrike" dirty="0" err="1">
                          <a:effectLst/>
                        </a:rPr>
                        <a:t>m</a:t>
                      </a:r>
                      <a:r>
                        <a:rPr lang="mr-IN" sz="1600" dirty="0">
                          <a:effectLst/>
                        </a:rPr>
                        <a:t>/</a:t>
                      </a:r>
                      <a:endParaRPr lang="mr-IN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r>
                        <a:rPr lang="mr-IN" sz="1600" dirty="0" err="1">
                          <a:effectLst/>
                        </a:rPr>
                        <a:t>n</a:t>
                      </a:r>
                      <a:r>
                        <a:rPr lang="mr-IN" sz="1600" dirty="0">
                          <a:effectLst/>
                        </a:rPr>
                        <a:t> /</a:t>
                      </a:r>
                      <a:r>
                        <a:rPr lang="mr-IN" sz="1600" u="none" strike="noStrike" dirty="0" err="1">
                          <a:effectLst/>
                        </a:rPr>
                        <a:t>n</a:t>
                      </a:r>
                      <a:r>
                        <a:rPr lang="mr-IN" sz="1600" dirty="0">
                          <a:effectLst/>
                        </a:rPr>
                        <a:t>/</a:t>
                      </a:r>
                      <a:endParaRPr lang="mr-IN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r>
                        <a:rPr lang="mr-IN" sz="1600" dirty="0" err="1">
                          <a:effectLst/>
                        </a:rPr>
                        <a:t>ng</a:t>
                      </a:r>
                      <a:r>
                        <a:rPr lang="mr-IN" sz="1600" dirty="0">
                          <a:effectLst/>
                        </a:rPr>
                        <a:t> /</a:t>
                      </a:r>
                      <a:r>
                        <a:rPr lang="mr-IN" sz="1600" u="none" strike="noStrike" dirty="0">
                          <a:effectLst/>
                        </a:rPr>
                        <a:t>ŋ</a:t>
                      </a:r>
                      <a:r>
                        <a:rPr lang="mr-IN" sz="1600" dirty="0">
                          <a:effectLst/>
                        </a:rPr>
                        <a:t>/</a:t>
                      </a:r>
                      <a:endParaRPr lang="mr-IN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</a:tr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u="none" strike="noStrike" dirty="0">
                          <a:effectLst/>
                        </a:rPr>
                        <a:t>Trill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 rowSpan="2">
                  <a:txBody>
                    <a:bodyPr/>
                    <a:lstStyle/>
                    <a:p>
                      <a:r>
                        <a:rPr lang="mr-IN" sz="1600" dirty="0" err="1">
                          <a:effectLst/>
                        </a:rPr>
                        <a:t>r</a:t>
                      </a:r>
                      <a:r>
                        <a:rPr lang="mr-IN" sz="1600" dirty="0">
                          <a:effectLst/>
                        </a:rPr>
                        <a:t> /</a:t>
                      </a:r>
                      <a:r>
                        <a:rPr lang="mr-IN" sz="1600" u="none" strike="noStrike" dirty="0" err="1">
                          <a:effectLst/>
                        </a:rPr>
                        <a:t>r</a:t>
                      </a:r>
                      <a:r>
                        <a:rPr lang="mr-IN" sz="1600" dirty="0">
                          <a:effectLst/>
                        </a:rPr>
                        <a:t>/</a:t>
                      </a:r>
                      <a:endParaRPr lang="mr-IN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</a:tr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u="none" strike="noStrike" dirty="0">
                          <a:effectLst/>
                        </a:rPr>
                        <a:t>Approximant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>
                          <a:effectLst/>
                        </a:rPr>
                        <a:t>w /</a:t>
                      </a:r>
                      <a:r>
                        <a:rPr lang="pl-PL" sz="1600" u="none" strike="noStrike" dirty="0">
                          <a:effectLst/>
                        </a:rPr>
                        <a:t>w</a:t>
                      </a:r>
                      <a:r>
                        <a:rPr lang="pl-PL" sz="1600" dirty="0">
                          <a:effectLst/>
                        </a:rPr>
                        <a:t>/</a:t>
                      </a:r>
                      <a:endParaRPr lang="pl-PL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r-IN" sz="1600" dirty="0" err="1">
                          <a:effectLst/>
                        </a:rPr>
                        <a:t>l</a:t>
                      </a:r>
                      <a:r>
                        <a:rPr lang="mr-IN" sz="1600" dirty="0">
                          <a:effectLst/>
                        </a:rPr>
                        <a:t> /</a:t>
                      </a:r>
                      <a:r>
                        <a:rPr lang="mr-IN" sz="1600" u="none" strike="noStrike" dirty="0" err="1">
                          <a:effectLst/>
                        </a:rPr>
                        <a:t>l</a:t>
                      </a:r>
                      <a:r>
                        <a:rPr lang="mr-IN" sz="1600" dirty="0">
                          <a:effectLst/>
                        </a:rPr>
                        <a:t>/</a:t>
                      </a:r>
                      <a:endParaRPr lang="mr-IN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r>
                        <a:rPr lang="mr-IN" sz="1600" dirty="0" err="1">
                          <a:effectLst/>
                        </a:rPr>
                        <a:t>y</a:t>
                      </a:r>
                      <a:r>
                        <a:rPr lang="mr-IN" sz="1600" dirty="0">
                          <a:effectLst/>
                        </a:rPr>
                        <a:t> /</a:t>
                      </a:r>
                      <a:r>
                        <a:rPr lang="mr-IN" sz="1600" u="none" strike="noStrike" dirty="0">
                          <a:effectLst/>
                        </a:rPr>
                        <a:t>j</a:t>
                      </a:r>
                      <a:r>
                        <a:rPr lang="mr-IN" sz="1600" dirty="0">
                          <a:effectLst/>
                        </a:rPr>
                        <a:t>/</a:t>
                      </a:r>
                      <a:endParaRPr lang="mr-IN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9115" marR="79115" marT="39558" marB="39558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198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слога и ударение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Структура слога </a:t>
            </a:r>
            <a:r>
              <a:rPr lang="en-US" dirty="0" smtClean="0"/>
              <a:t>CV </a:t>
            </a:r>
            <a:r>
              <a:rPr lang="ru-RU" dirty="0" smtClean="0"/>
              <a:t>или </a:t>
            </a:r>
            <a:r>
              <a:rPr lang="en-US" dirty="0" smtClean="0"/>
              <a:t>CVC(CVCC):</a:t>
            </a:r>
            <a:endParaRPr lang="ru-RU" dirty="0" smtClean="0"/>
          </a:p>
          <a:p>
            <a:r>
              <a:rPr lang="en-US" dirty="0" smtClean="0"/>
              <a:t>ta - tar </a:t>
            </a:r>
            <a:r>
              <a:rPr lang="en-US" dirty="0"/>
              <a:t>-</a:t>
            </a:r>
            <a:r>
              <a:rPr lang="en-US" dirty="0" smtClean="0"/>
              <a:t> </a:t>
            </a:r>
            <a:r>
              <a:rPr lang="en-US" dirty="0" err="1" smtClean="0"/>
              <a:t>targh</a:t>
            </a:r>
            <a:endParaRPr lang="en-US" dirty="0" smtClean="0"/>
          </a:p>
          <a:p>
            <a:r>
              <a:rPr lang="en-US" dirty="0" smtClean="0"/>
              <a:t>*</a:t>
            </a:r>
            <a:r>
              <a:rPr lang="en-US" dirty="0" err="1" smtClean="0"/>
              <a:t>ar</a:t>
            </a:r>
            <a:r>
              <a:rPr lang="en-US" dirty="0" smtClean="0"/>
              <a:t> - *</a:t>
            </a:r>
            <a:r>
              <a:rPr lang="en-US" dirty="0" err="1" smtClean="0"/>
              <a:t>tarD</a:t>
            </a:r>
            <a:endParaRPr lang="en-US" dirty="0" smtClean="0"/>
          </a:p>
          <a:p>
            <a:r>
              <a:rPr lang="ru-RU" dirty="0" smtClean="0"/>
              <a:t>Исключение: суффикс </a:t>
            </a:r>
            <a:r>
              <a:rPr lang="mr-IN" dirty="0" smtClean="0"/>
              <a:t>–</a:t>
            </a:r>
            <a:r>
              <a:rPr lang="en-US" dirty="0" smtClean="0"/>
              <a:t>oy</a:t>
            </a:r>
          </a:p>
          <a:p>
            <a:r>
              <a:rPr lang="ru-RU" dirty="0" smtClean="0"/>
              <a:t>Ударение - подвижное</a:t>
            </a:r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888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8460" y="-457200"/>
            <a:ext cx="9692640" cy="1325562"/>
          </a:xfrm>
        </p:spPr>
        <p:txBody>
          <a:bodyPr/>
          <a:lstStyle/>
          <a:p>
            <a:r>
              <a:rPr lang="ru-RU" dirty="0" smtClean="0"/>
              <a:t>Кумуляция значений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636235"/>
              </p:ext>
            </p:extLst>
          </p:nvPr>
        </p:nvGraphicFramePr>
        <p:xfrm>
          <a:off x="358020" y="868362"/>
          <a:ext cx="11148651" cy="589819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238739"/>
                <a:gridCol w="1238739"/>
                <a:gridCol w="1238739"/>
                <a:gridCol w="1238739"/>
                <a:gridCol w="1238739"/>
                <a:gridCol w="1238739"/>
                <a:gridCol w="1238739"/>
                <a:gridCol w="1238739"/>
                <a:gridCol w="1238739"/>
              </a:tblGrid>
              <a:tr h="253685">
                <a:tc rowSpan="2" gridSpan="2"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effectLst/>
                        </a:rPr>
                        <a:t>Verb </a:t>
                      </a:r>
                      <a:r>
                        <a:rPr lang="en-US" sz="900" dirty="0" smtClean="0">
                          <a:effectLst/>
                        </a:rPr>
                        <a:t>prefixes</a:t>
                      </a:r>
                      <a:endParaRPr lang="en-US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Object</a:t>
                      </a:r>
                    </a:p>
                  </a:txBody>
                  <a:tcPr marL="46789" marR="46789" marT="23394" marB="23394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448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No object</a:t>
                      </a:r>
                      <a:endParaRPr lang="en-US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1st person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singular</a:t>
                      </a:r>
                      <a:endParaRPr lang="en-US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2nd person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singular</a:t>
                      </a:r>
                      <a:endParaRPr lang="en-US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3rd person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singular</a:t>
                      </a:r>
                      <a:endParaRPr lang="en-US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1st person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plural</a:t>
                      </a:r>
                      <a:endParaRPr lang="en-US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2nd person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plural</a:t>
                      </a:r>
                      <a:endParaRPr lang="en-US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3rd person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plural</a:t>
                      </a:r>
                      <a:endParaRPr lang="en-US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</a:tr>
              <a:tr h="824480">
                <a:tc rowSpan="7"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effectLst/>
                        </a:rPr>
                        <a:t>Subject</a:t>
                      </a:r>
                      <a:endParaRPr lang="en-US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1st person singular</a:t>
                      </a:r>
                      <a:endParaRPr lang="en-US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 dirty="0" err="1">
                          <a:effectLst/>
                        </a:rPr>
                        <a:t>jI</a:t>
                      </a:r>
                      <a:r>
                        <a:rPr lang="mr-IN" sz="900" dirty="0">
                          <a:effectLst/>
                        </a:rPr>
                        <a:t>-</a:t>
                      </a:r>
                      <a:endParaRPr lang="mr-IN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effectLst/>
                        </a:rPr>
                        <a:t>—</a:t>
                      </a:r>
                      <a:endParaRPr lang="en-US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qa-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vI-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—</a:t>
                      </a:r>
                      <a:endParaRPr lang="en-US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Sa-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vI-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</a:tr>
              <a:tr h="8244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2nd person singular</a:t>
                      </a:r>
                      <a:endParaRPr lang="en-US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bI-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cho-</a:t>
                      </a:r>
                      <a:endParaRPr lang="en-US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effectLst/>
                        </a:rPr>
                        <a:t>—</a:t>
                      </a:r>
                      <a:endParaRPr lang="en-US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 dirty="0" err="1">
                          <a:effectLst/>
                        </a:rPr>
                        <a:t>Da</a:t>
                      </a:r>
                      <a:r>
                        <a:rPr lang="mr-IN" sz="900" dirty="0">
                          <a:effectLst/>
                        </a:rPr>
                        <a:t>-</a:t>
                      </a:r>
                      <a:endParaRPr lang="mr-IN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 dirty="0" err="1">
                          <a:effectLst/>
                        </a:rPr>
                        <a:t>ju</a:t>
                      </a:r>
                      <a:r>
                        <a:rPr lang="mr-IN" sz="900" dirty="0">
                          <a:effectLst/>
                        </a:rPr>
                        <a:t>-</a:t>
                      </a:r>
                      <a:endParaRPr lang="mr-IN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—</a:t>
                      </a:r>
                      <a:endParaRPr lang="en-US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Da-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</a:tr>
              <a:tr h="8244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3rd person singular</a:t>
                      </a:r>
                      <a:endParaRPr lang="en-US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 dirty="0" err="1">
                          <a:effectLst/>
                        </a:rPr>
                        <a:t>Ø</a:t>
                      </a:r>
                      <a:r>
                        <a:rPr lang="mr-IN" sz="900" dirty="0">
                          <a:effectLst/>
                        </a:rPr>
                        <a:t>-</a:t>
                      </a:r>
                      <a:endParaRPr lang="mr-IN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mu-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Du-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Ø-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 dirty="0" err="1">
                          <a:effectLst/>
                        </a:rPr>
                        <a:t>nu</a:t>
                      </a:r>
                      <a:r>
                        <a:rPr lang="mr-IN" sz="900" dirty="0">
                          <a:effectLst/>
                        </a:rPr>
                        <a:t>-</a:t>
                      </a:r>
                      <a:endParaRPr lang="mr-IN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 dirty="0" err="1">
                          <a:effectLst/>
                        </a:rPr>
                        <a:t>lI</a:t>
                      </a:r>
                      <a:r>
                        <a:rPr lang="mr-IN" sz="900" dirty="0">
                          <a:effectLst/>
                        </a:rPr>
                        <a:t>-</a:t>
                      </a:r>
                      <a:endParaRPr lang="mr-IN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Ø-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</a:tr>
              <a:tr h="634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1st person plural</a:t>
                      </a:r>
                      <a:endParaRPr lang="en-US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ma-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—</a:t>
                      </a:r>
                      <a:endParaRPr lang="en-US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pI-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wI-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—</a:t>
                      </a:r>
                      <a:endParaRPr lang="en-US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 dirty="0" err="1">
                          <a:effectLst/>
                        </a:rPr>
                        <a:t>re</a:t>
                      </a:r>
                      <a:r>
                        <a:rPr lang="mr-IN" sz="900" dirty="0">
                          <a:effectLst/>
                        </a:rPr>
                        <a:t>-</a:t>
                      </a:r>
                      <a:endParaRPr lang="mr-IN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DI-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</a:tr>
              <a:tr h="634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2nd person plural</a:t>
                      </a:r>
                      <a:endParaRPr lang="en-US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Su-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tu-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—</a:t>
                      </a:r>
                      <a:endParaRPr lang="en-US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bo-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che-</a:t>
                      </a:r>
                      <a:endParaRPr lang="en-US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—</a:t>
                      </a:r>
                      <a:endParaRPr lang="en-US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 dirty="0" err="1">
                          <a:effectLst/>
                        </a:rPr>
                        <a:t>bo</a:t>
                      </a:r>
                      <a:r>
                        <a:rPr lang="mr-IN" sz="900" dirty="0">
                          <a:effectLst/>
                        </a:rPr>
                        <a:t>-</a:t>
                      </a:r>
                      <a:endParaRPr lang="mr-IN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</a:tr>
              <a:tr h="634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3rd person plural</a:t>
                      </a:r>
                      <a:endParaRPr lang="en-US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Ø-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mu-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nI-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lu-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nu-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lI-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 dirty="0" err="1">
                          <a:effectLst/>
                        </a:rPr>
                        <a:t>Ø</a:t>
                      </a:r>
                      <a:r>
                        <a:rPr lang="mr-IN" sz="900" dirty="0">
                          <a:effectLst/>
                        </a:rPr>
                        <a:t>-</a:t>
                      </a:r>
                      <a:endParaRPr lang="mr-IN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</a:tr>
              <a:tr h="4439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unspecified*</a:t>
                      </a:r>
                      <a:endParaRPr lang="en-US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Ø-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vI-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Da-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Ø-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wI-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>
                          <a:effectLst/>
                        </a:rPr>
                        <a:t>bo-</a:t>
                      </a:r>
                      <a:endParaRPr lang="mr-IN" sz="9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  <a:tc>
                  <a:txBody>
                    <a:bodyPr/>
                    <a:lstStyle/>
                    <a:p>
                      <a:r>
                        <a:rPr lang="mr-IN" sz="900" dirty="0" err="1">
                          <a:effectLst/>
                        </a:rPr>
                        <a:t>lu</a:t>
                      </a:r>
                      <a:r>
                        <a:rPr lang="mr-IN" sz="900" dirty="0">
                          <a:effectLst/>
                        </a:rPr>
                        <a:t>-</a:t>
                      </a:r>
                      <a:endParaRPr lang="mr-IN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789" marR="46789" marT="23394" marB="23394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787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 выражения грамматических значений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 smtClean="0"/>
              <a:t>Синтетизм</a:t>
            </a:r>
            <a:r>
              <a:rPr lang="ru-RU" dirty="0" smtClean="0"/>
              <a:t>(возможно есть инкорпорация у местоимений):</a:t>
            </a:r>
          </a:p>
          <a:p>
            <a:r>
              <a:rPr lang="ru-RU" dirty="0" smtClean="0"/>
              <a:t> </a:t>
            </a:r>
            <a:r>
              <a:rPr lang="en-US" dirty="0" err="1" smtClean="0"/>
              <a:t>vI-legh-nIS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   </a:t>
            </a:r>
            <a:r>
              <a:rPr lang="en-US" dirty="0" smtClean="0"/>
              <a:t>SUB.1SG.OBJ.3SG-</a:t>
            </a:r>
            <a:r>
              <a:rPr lang="ru-RU" dirty="0" smtClean="0"/>
              <a:t>видеть-необходимо</a:t>
            </a:r>
          </a:p>
          <a:p>
            <a:pPr marL="0" indent="0">
              <a:buNone/>
            </a:pPr>
            <a:r>
              <a:rPr lang="ru-RU" dirty="0" smtClean="0"/>
              <a:t>   Мне нужно его/её видеть.</a:t>
            </a:r>
            <a:endParaRPr lang="en-US" dirty="0" smtClean="0"/>
          </a:p>
          <a:p>
            <a:r>
              <a:rPr lang="en-US" dirty="0" err="1" smtClean="0"/>
              <a:t>vI</a:t>
            </a:r>
            <a:r>
              <a:rPr lang="en-US" dirty="0" smtClean="0"/>
              <a:t>-lo’-</a:t>
            </a:r>
            <a:r>
              <a:rPr lang="en-US" dirty="0" err="1" smtClean="0"/>
              <a:t>laH</a:t>
            </a:r>
            <a:r>
              <a:rPr lang="en-US" dirty="0" smtClean="0"/>
              <a:t>-be’</a:t>
            </a:r>
          </a:p>
          <a:p>
            <a:pPr marL="0" indent="0">
              <a:buNone/>
            </a:pPr>
            <a:r>
              <a:rPr lang="ru-RU" dirty="0" smtClean="0"/>
              <a:t>   </a:t>
            </a:r>
            <a:r>
              <a:rPr lang="en-US" dirty="0" smtClean="0"/>
              <a:t>SUB.1SG.OBJ.3PL-</a:t>
            </a:r>
            <a:r>
              <a:rPr lang="ru-RU" dirty="0" smtClean="0"/>
              <a:t>использовать</a:t>
            </a:r>
            <a:r>
              <a:rPr lang="en-US" dirty="0" smtClean="0"/>
              <a:t>-</a:t>
            </a:r>
            <a:r>
              <a:rPr lang="ru-RU" dirty="0" smtClean="0"/>
              <a:t>мочь-</a:t>
            </a:r>
            <a:r>
              <a:rPr lang="en-US" dirty="0" smtClean="0"/>
              <a:t>NEG</a:t>
            </a:r>
          </a:p>
          <a:p>
            <a:pPr marL="0" indent="0">
              <a:buNone/>
            </a:pPr>
            <a:r>
              <a:rPr lang="ru-RU" dirty="0" smtClean="0"/>
              <a:t>   Я не могу их использовать.(=Они для меня бесполезны.)</a:t>
            </a:r>
          </a:p>
          <a:p>
            <a:r>
              <a:rPr lang="en-US" dirty="0" err="1" smtClean="0"/>
              <a:t>gho-qIp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   </a:t>
            </a:r>
            <a:r>
              <a:rPr lang="en-US" dirty="0" smtClean="0"/>
              <a:t>SUB.2SG.OBJ.1PL</a:t>
            </a:r>
            <a:r>
              <a:rPr lang="en-US" dirty="0" smtClean="0"/>
              <a:t>.IMP</a:t>
            </a:r>
            <a:r>
              <a:rPr lang="en-US" dirty="0" smtClean="0"/>
              <a:t>-</a:t>
            </a:r>
            <a:r>
              <a:rPr lang="ru-RU" dirty="0" err="1" smtClean="0"/>
              <a:t>бить,ударять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Ударь нас!</a:t>
            </a:r>
            <a:endParaRPr lang="en-US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431659" y="6180137"/>
            <a:ext cx="8255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SUB </a:t>
            </a:r>
            <a:r>
              <a:rPr lang="mr-IN" dirty="0" smtClean="0"/>
              <a:t>–</a:t>
            </a:r>
            <a:r>
              <a:rPr lang="en-US" dirty="0" smtClean="0"/>
              <a:t> Subject, OBJ </a:t>
            </a:r>
            <a:r>
              <a:rPr lang="mr-IN" dirty="0" smtClean="0"/>
              <a:t>–</a:t>
            </a:r>
            <a:r>
              <a:rPr lang="en-US" dirty="0" smtClean="0"/>
              <a:t> Object, SG </a:t>
            </a:r>
            <a:r>
              <a:rPr lang="mr-IN" dirty="0" smtClean="0"/>
              <a:t>–</a:t>
            </a:r>
            <a:r>
              <a:rPr lang="en-US" dirty="0" smtClean="0"/>
              <a:t> Singular, PL </a:t>
            </a:r>
            <a:r>
              <a:rPr lang="mr-IN" dirty="0" smtClean="0"/>
              <a:t>–</a:t>
            </a:r>
            <a:r>
              <a:rPr lang="en-US" dirty="0" smtClean="0"/>
              <a:t> Plural, IMP - Imperative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740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 морфологической структуры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Агглютинация:</a:t>
            </a:r>
          </a:p>
          <a:p>
            <a:r>
              <a:rPr lang="ru-RU" dirty="0" smtClean="0"/>
              <a:t>Структура глагола: </a:t>
            </a:r>
            <a:r>
              <a:rPr lang="en-US" dirty="0" smtClean="0"/>
              <a:t>Prefix-Verb-1-2-3-4-5-6-7-8-9</a:t>
            </a:r>
          </a:p>
          <a:p>
            <a:r>
              <a:rPr lang="ru-RU" dirty="0" smtClean="0"/>
              <a:t>Пример: 0-</a:t>
            </a:r>
            <a:r>
              <a:rPr lang="en-US" dirty="0" err="1" smtClean="0"/>
              <a:t>Hegh-qang-moH-lu</a:t>
            </a:r>
            <a:r>
              <a:rPr lang="en-US" dirty="0" smtClean="0"/>
              <a:t>’-</a:t>
            </a:r>
            <a:r>
              <a:rPr lang="en-US" dirty="0" err="1" smtClean="0"/>
              <a:t>pu</a:t>
            </a:r>
            <a:r>
              <a:rPr lang="en-US" dirty="0" smtClean="0"/>
              <a:t>’</a:t>
            </a:r>
          </a:p>
          <a:p>
            <a:r>
              <a:rPr lang="en-US" dirty="0"/>
              <a:t> </a:t>
            </a:r>
            <a:r>
              <a:rPr lang="en-US" dirty="0" smtClean="0"/>
              <a:t>              SUB.3SG.OBJ.3SG-</a:t>
            </a:r>
            <a:r>
              <a:rPr lang="ru-RU" dirty="0" smtClean="0"/>
              <a:t>умирать-хотеть-</a:t>
            </a:r>
            <a:r>
              <a:rPr lang="en-US" dirty="0" smtClean="0"/>
              <a:t>CAUS</a:t>
            </a:r>
            <a:r>
              <a:rPr lang="ru-RU" dirty="0" smtClean="0"/>
              <a:t>-</a:t>
            </a:r>
            <a:r>
              <a:rPr lang="en-US" dirty="0" smtClean="0"/>
              <a:t>SUB.INDF-PRF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           Это привело его/её к тому, что он/она захотел/а умереть.</a:t>
            </a:r>
          </a:p>
          <a:p>
            <a:r>
              <a:rPr lang="ru-RU" dirty="0" smtClean="0"/>
              <a:t>Структура существительного: </a:t>
            </a:r>
            <a:r>
              <a:rPr lang="en-US" dirty="0" smtClean="0"/>
              <a:t>Noun-1-2-3-4-5</a:t>
            </a:r>
          </a:p>
          <a:p>
            <a:r>
              <a:rPr lang="ru-RU" dirty="0" smtClean="0"/>
              <a:t>Пример: </a:t>
            </a:r>
            <a:r>
              <a:rPr lang="en-US" dirty="0" err="1" smtClean="0"/>
              <a:t>Qagh</a:t>
            </a:r>
            <a:r>
              <a:rPr lang="en-US" dirty="0" smtClean="0"/>
              <a:t>-</a:t>
            </a:r>
            <a:r>
              <a:rPr lang="en-US" dirty="0" err="1" smtClean="0"/>
              <a:t>Hom</a:t>
            </a:r>
            <a:r>
              <a:rPr lang="en-US" dirty="0" smtClean="0"/>
              <a:t>-</a:t>
            </a:r>
            <a:r>
              <a:rPr lang="en-US" dirty="0" err="1" smtClean="0"/>
              <a:t>mey</a:t>
            </a:r>
            <a:r>
              <a:rPr lang="en-US" dirty="0" smtClean="0"/>
              <a:t>-Hey-</a:t>
            </a:r>
            <a:r>
              <a:rPr lang="en-US" dirty="0" err="1" smtClean="0"/>
              <a:t>lIj</a:t>
            </a:r>
            <a:r>
              <a:rPr lang="en-US" dirty="0" smtClean="0"/>
              <a:t>-</a:t>
            </a:r>
            <a:r>
              <a:rPr lang="en-US" dirty="0" err="1" smtClean="0"/>
              <a:t>mo</a:t>
            </a:r>
            <a:r>
              <a:rPr lang="en-US" dirty="0" smtClean="0"/>
              <a:t>’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</a:t>
            </a:r>
            <a:r>
              <a:rPr lang="ru-RU" dirty="0" smtClean="0"/>
              <a:t>Ошибка-</a:t>
            </a:r>
            <a:r>
              <a:rPr lang="en-US" dirty="0" smtClean="0"/>
              <a:t>DIM-PL-”</a:t>
            </a:r>
            <a:r>
              <a:rPr lang="ru-RU" dirty="0" smtClean="0"/>
              <a:t>видимо</a:t>
            </a:r>
            <a:r>
              <a:rPr lang="en-US" dirty="0" smtClean="0"/>
              <a:t>”</a:t>
            </a:r>
            <a:r>
              <a:rPr lang="ru-RU" dirty="0" smtClean="0"/>
              <a:t>-</a:t>
            </a:r>
            <a:r>
              <a:rPr lang="en-US" dirty="0" smtClean="0"/>
              <a:t>2.SG.POSS-CAUS</a:t>
            </a:r>
          </a:p>
          <a:p>
            <a:r>
              <a:rPr lang="en-US" dirty="0" smtClean="0"/>
              <a:t>                </a:t>
            </a:r>
            <a:r>
              <a:rPr lang="ru-RU" dirty="0" smtClean="0"/>
              <a:t>Из-за твоих видимо </a:t>
            </a:r>
            <a:r>
              <a:rPr lang="ru-RU" smtClean="0"/>
              <a:t>маленьких ошибок</a:t>
            </a:r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61257" y="6057781"/>
            <a:ext cx="1123405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SUB </a:t>
            </a:r>
            <a:r>
              <a:rPr lang="mr-IN" sz="1400" dirty="0"/>
              <a:t>–</a:t>
            </a:r>
            <a:r>
              <a:rPr lang="en-US" sz="1400" dirty="0"/>
              <a:t> Subject, OBJ </a:t>
            </a:r>
            <a:r>
              <a:rPr lang="mr-IN" sz="1400" dirty="0"/>
              <a:t>–</a:t>
            </a:r>
            <a:r>
              <a:rPr lang="en-US" sz="1400" dirty="0"/>
              <a:t> Object, SG </a:t>
            </a:r>
            <a:r>
              <a:rPr lang="mr-IN" sz="1400" dirty="0"/>
              <a:t>–</a:t>
            </a:r>
            <a:r>
              <a:rPr lang="en-US" sz="1400" dirty="0"/>
              <a:t> Singular, PL </a:t>
            </a:r>
            <a:r>
              <a:rPr lang="mr-IN" sz="1400" dirty="0" smtClean="0"/>
              <a:t>–</a:t>
            </a:r>
            <a:r>
              <a:rPr lang="en-US" sz="1400" dirty="0" smtClean="0"/>
              <a:t> Plural, CAUS </a:t>
            </a:r>
            <a:r>
              <a:rPr lang="mr-IN" sz="1400" dirty="0" smtClean="0"/>
              <a:t>–</a:t>
            </a:r>
            <a:r>
              <a:rPr lang="en-US" sz="1400" dirty="0" smtClean="0"/>
              <a:t> Causative, INDF - Indefinite, PRF </a:t>
            </a:r>
            <a:r>
              <a:rPr lang="mr-IN" sz="1400" dirty="0" smtClean="0"/>
              <a:t>–</a:t>
            </a:r>
            <a:r>
              <a:rPr lang="en-US" sz="1400" dirty="0" smtClean="0"/>
              <a:t> Perfect, DIM </a:t>
            </a:r>
            <a:r>
              <a:rPr lang="mr-IN" sz="1400" dirty="0" smtClean="0"/>
              <a:t>–</a:t>
            </a:r>
            <a:r>
              <a:rPr lang="en-US" sz="1400" dirty="0" smtClean="0"/>
              <a:t> Diminutive,  POSS </a:t>
            </a:r>
            <a:r>
              <a:rPr lang="mr-IN" sz="1400" dirty="0" smtClean="0"/>
              <a:t>–</a:t>
            </a:r>
            <a:r>
              <a:rPr lang="en-US" sz="1400" dirty="0" smtClean="0"/>
              <a:t> Possessive marker</a:t>
            </a:r>
            <a:endParaRPr lang="ru-RU" sz="1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158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 маркирования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Зависимость передаётся через порядок слов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nuH</a:t>
            </a:r>
            <a:r>
              <a:rPr lang="en-US" dirty="0" smtClean="0"/>
              <a:t> </a:t>
            </a:r>
            <a:r>
              <a:rPr lang="en-US" dirty="0" err="1" smtClean="0"/>
              <a:t>pegh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   оружие тайна</a:t>
            </a:r>
          </a:p>
          <a:p>
            <a:pPr marL="0" indent="0">
              <a:buNone/>
            </a:pPr>
            <a:r>
              <a:rPr lang="ru-RU" dirty="0" smtClean="0"/>
              <a:t>   Тайна оружия</a:t>
            </a:r>
          </a:p>
          <a:p>
            <a:r>
              <a:rPr lang="en-US" dirty="0" err="1"/>
              <a:t>puq</a:t>
            </a:r>
            <a:r>
              <a:rPr lang="en-US" dirty="0"/>
              <a:t> </a:t>
            </a:r>
            <a:r>
              <a:rPr lang="en-US" dirty="0" smtClean="0"/>
              <a:t>0-legh </a:t>
            </a:r>
            <a:r>
              <a:rPr lang="en-US" dirty="0" err="1"/>
              <a:t>yaS</a:t>
            </a:r>
            <a:endParaRPr lang="en-US" dirty="0"/>
          </a:p>
          <a:p>
            <a:pPr marL="0" indent="0">
              <a:buNone/>
            </a:pPr>
            <a:r>
              <a:rPr lang="ru-RU" dirty="0" smtClean="0"/>
              <a:t>   ребёнок</a:t>
            </a:r>
            <a:r>
              <a:rPr lang="en-US" dirty="0" smtClean="0"/>
              <a:t> SUB.3SG.OBJ.3SG-</a:t>
            </a:r>
            <a:r>
              <a:rPr lang="ru-RU" dirty="0" smtClean="0"/>
              <a:t>видеть</a:t>
            </a:r>
            <a:r>
              <a:rPr lang="en-US" dirty="0" smtClean="0"/>
              <a:t> </a:t>
            </a:r>
            <a:r>
              <a:rPr lang="ru-RU" dirty="0"/>
              <a:t>офицер</a:t>
            </a:r>
          </a:p>
          <a:p>
            <a:pPr marL="0" indent="0">
              <a:buNone/>
            </a:pPr>
            <a:r>
              <a:rPr lang="ru-RU" dirty="0" smtClean="0"/>
              <a:t>   Офицер </a:t>
            </a:r>
            <a:r>
              <a:rPr lang="ru-RU" dirty="0"/>
              <a:t>видит ребёнка.</a:t>
            </a:r>
          </a:p>
          <a:p>
            <a:r>
              <a:rPr lang="en-US" dirty="0" err="1" smtClean="0"/>
              <a:t>yaS</a:t>
            </a:r>
            <a:r>
              <a:rPr lang="en-US" dirty="0" smtClean="0"/>
              <a:t> 0-legh </a:t>
            </a:r>
            <a:r>
              <a:rPr lang="en-US" dirty="0" err="1" smtClean="0"/>
              <a:t>puq</a:t>
            </a:r>
            <a:endParaRPr lang="en-US" dirty="0"/>
          </a:p>
          <a:p>
            <a:pPr marL="0" indent="0">
              <a:buNone/>
            </a:pPr>
            <a:r>
              <a:rPr lang="ru-RU" dirty="0" smtClean="0"/>
              <a:t>   офицер</a:t>
            </a:r>
            <a:r>
              <a:rPr lang="en-US" dirty="0" smtClean="0"/>
              <a:t> SUB.3SG.OBJ.3SG-</a:t>
            </a:r>
            <a:r>
              <a:rPr lang="ru-RU" dirty="0" smtClean="0"/>
              <a:t>видеть</a:t>
            </a:r>
            <a:r>
              <a:rPr lang="en-US" dirty="0" smtClean="0"/>
              <a:t> </a:t>
            </a:r>
            <a:r>
              <a:rPr lang="ru-RU" dirty="0" smtClean="0"/>
              <a:t>ребёнок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  Ребёнок </a:t>
            </a:r>
            <a:r>
              <a:rPr lang="ru-RU" dirty="0"/>
              <a:t>видит </a:t>
            </a:r>
            <a:r>
              <a:rPr lang="ru-RU" dirty="0" smtClean="0"/>
              <a:t>офицера.</a:t>
            </a:r>
            <a:endParaRPr lang="ru-RU" dirty="0"/>
          </a:p>
          <a:p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05668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Но существует тип аффиксов синтаксического маркирования:</a:t>
            </a:r>
          </a:p>
          <a:p>
            <a:r>
              <a:rPr lang="en-US" dirty="0" smtClean="0"/>
              <a:t>pa’</a:t>
            </a:r>
            <a:r>
              <a:rPr lang="ru-RU" dirty="0" smtClean="0"/>
              <a:t>-</a:t>
            </a:r>
            <a:r>
              <a:rPr lang="en-US" dirty="0" err="1" smtClean="0"/>
              <a:t>Daq</a:t>
            </a:r>
            <a:r>
              <a:rPr lang="en-US" dirty="0" smtClean="0"/>
              <a:t> </a:t>
            </a:r>
            <a:r>
              <a:rPr lang="en-US" dirty="0" err="1" smtClean="0"/>
              <a:t>jIH</a:t>
            </a:r>
            <a:r>
              <a:rPr lang="ru-RU" dirty="0" smtClean="0"/>
              <a:t>-</a:t>
            </a:r>
            <a:r>
              <a:rPr lang="en-US" dirty="0" err="1" smtClean="0"/>
              <a:t>taH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   комната</a:t>
            </a:r>
            <a:r>
              <a:rPr lang="en-US" dirty="0" smtClean="0"/>
              <a:t>.LOC </a:t>
            </a:r>
            <a:r>
              <a:rPr lang="ru-RU" dirty="0" smtClean="0"/>
              <a:t>я</a:t>
            </a:r>
            <a:r>
              <a:rPr lang="en-US" dirty="0" smtClean="0"/>
              <a:t>.CONT</a:t>
            </a:r>
          </a:p>
          <a:p>
            <a:pPr marL="0" indent="0">
              <a:buNone/>
            </a:pPr>
            <a:r>
              <a:rPr lang="ru-RU" dirty="0" smtClean="0"/>
              <a:t>   Я нахожусь в комнате.</a:t>
            </a:r>
            <a:endParaRPr lang="en-US" dirty="0" smtClean="0"/>
          </a:p>
          <a:p>
            <a:r>
              <a:rPr lang="en-US" dirty="0" err="1" smtClean="0"/>
              <a:t>SuS</a:t>
            </a:r>
            <a:r>
              <a:rPr lang="ru-RU" dirty="0" smtClean="0"/>
              <a:t>-</a:t>
            </a:r>
            <a:r>
              <a:rPr lang="en-US" dirty="0" err="1" smtClean="0"/>
              <a:t>mo</a:t>
            </a:r>
            <a:r>
              <a:rPr lang="en-US" dirty="0" smtClean="0"/>
              <a:t>’ </a:t>
            </a:r>
            <a:r>
              <a:rPr lang="en-US" dirty="0" err="1" smtClean="0"/>
              <a:t>joq</a:t>
            </a:r>
            <a:r>
              <a:rPr lang="ru-RU" dirty="0" smtClean="0"/>
              <a:t>-</a:t>
            </a:r>
            <a:r>
              <a:rPr lang="en-US" dirty="0" err="1" smtClean="0"/>
              <a:t>taH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ветер</a:t>
            </a:r>
            <a:r>
              <a:rPr lang="en-US" dirty="0" smtClean="0"/>
              <a:t>.CAUS </a:t>
            </a:r>
            <a:r>
              <a:rPr lang="ru-RU" dirty="0" smtClean="0"/>
              <a:t>развеваться</a:t>
            </a:r>
            <a:r>
              <a:rPr lang="en-US" dirty="0" smtClean="0"/>
              <a:t>.CONT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(Оно) развевается на ветру.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397726" y="5810805"/>
            <a:ext cx="6269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LOC </a:t>
            </a:r>
            <a:r>
              <a:rPr lang="mr-IN" dirty="0" smtClean="0"/>
              <a:t>–</a:t>
            </a:r>
            <a:r>
              <a:rPr lang="en-US" dirty="0" smtClean="0"/>
              <a:t> Locative, CONT </a:t>
            </a:r>
            <a:r>
              <a:rPr lang="mr-IN" dirty="0" smtClean="0"/>
              <a:t>–</a:t>
            </a:r>
            <a:r>
              <a:rPr lang="en-US" dirty="0" smtClean="0"/>
              <a:t> Continuous, </a:t>
            </a:r>
            <a:r>
              <a:rPr lang="en-US" dirty="0"/>
              <a:t>CAUS </a:t>
            </a:r>
            <a:r>
              <a:rPr lang="mr-IN" dirty="0"/>
              <a:t>–</a:t>
            </a:r>
            <a:r>
              <a:rPr lang="en-US" dirty="0"/>
              <a:t> Causative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582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 ролевой кодировки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(Номинативно-) </a:t>
            </a:r>
            <a:r>
              <a:rPr lang="ru-RU" dirty="0" err="1" smtClean="0"/>
              <a:t>аккузативный</a:t>
            </a:r>
            <a:r>
              <a:rPr lang="ru-RU" dirty="0" smtClean="0"/>
              <a:t> тип</a:t>
            </a:r>
            <a:r>
              <a:rPr lang="en-US" dirty="0" smtClean="0"/>
              <a:t>:</a:t>
            </a:r>
          </a:p>
          <a:p>
            <a:r>
              <a:rPr lang="ru-RU" dirty="0" smtClean="0"/>
              <a:t>Местоимение, отвечающее за субъект и объект изменяется:</a:t>
            </a:r>
            <a:endParaRPr lang="en-US" dirty="0" smtClean="0"/>
          </a:p>
          <a:p>
            <a:r>
              <a:rPr lang="en-US" dirty="0" err="1" smtClean="0"/>
              <a:t>jI-Qong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   </a:t>
            </a:r>
            <a:r>
              <a:rPr lang="en-US" dirty="0" smtClean="0"/>
              <a:t>SUB.1SG.OBJ.NONE-</a:t>
            </a:r>
            <a:r>
              <a:rPr lang="ru-RU" dirty="0" smtClean="0"/>
              <a:t>спать</a:t>
            </a:r>
          </a:p>
          <a:p>
            <a:pPr marL="0" indent="0">
              <a:buNone/>
            </a:pPr>
            <a:r>
              <a:rPr lang="ru-RU" dirty="0" smtClean="0"/>
              <a:t>   Я сплю.</a:t>
            </a:r>
          </a:p>
          <a:p>
            <a:r>
              <a:rPr lang="en-US" dirty="0" err="1" smtClean="0"/>
              <a:t>qa-legh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   </a:t>
            </a:r>
            <a:r>
              <a:rPr lang="en-US" dirty="0" smtClean="0"/>
              <a:t>SUB.1SG.OBJ.2SG-</a:t>
            </a:r>
            <a:r>
              <a:rPr lang="ru-RU" dirty="0" smtClean="0"/>
              <a:t>видеть</a:t>
            </a:r>
          </a:p>
          <a:p>
            <a:pPr marL="0" indent="0">
              <a:buNone/>
            </a:pPr>
            <a:r>
              <a:rPr lang="ru-RU" dirty="0" smtClean="0"/>
              <a:t>   Я тебя вижу.</a:t>
            </a:r>
            <a:endParaRPr lang="en-US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658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puq</a:t>
            </a:r>
            <a:r>
              <a:rPr lang="en-US" dirty="0" smtClean="0"/>
              <a:t> </a:t>
            </a:r>
            <a:r>
              <a:rPr lang="en-US" dirty="0" err="1" smtClean="0"/>
              <a:t>vI-legh</a:t>
            </a:r>
            <a:r>
              <a:rPr lang="en-US" dirty="0" smtClean="0"/>
              <a:t> </a:t>
            </a:r>
            <a:r>
              <a:rPr lang="ru-RU" dirty="0" smtClean="0"/>
              <a:t>(</a:t>
            </a:r>
            <a:r>
              <a:rPr lang="en-US" dirty="0" err="1" smtClean="0"/>
              <a:t>jIH</a:t>
            </a:r>
            <a:r>
              <a:rPr lang="ru-RU" dirty="0" smtClean="0"/>
              <a:t>)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ru-RU" dirty="0" smtClean="0"/>
              <a:t>ребёнок </a:t>
            </a:r>
            <a:r>
              <a:rPr lang="en-US" dirty="0" smtClean="0"/>
              <a:t>SUB.1SG.OBJ.3PL</a:t>
            </a:r>
            <a:r>
              <a:rPr lang="ru-RU" dirty="0" smtClean="0"/>
              <a:t>-видеть я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Я вижу ребёнка.</a:t>
            </a:r>
          </a:p>
          <a:p>
            <a:r>
              <a:rPr lang="ru-RU" dirty="0" smtClean="0"/>
              <a:t>(</a:t>
            </a:r>
            <a:r>
              <a:rPr lang="en-US" dirty="0" err="1" smtClean="0"/>
              <a:t>jIH</a:t>
            </a:r>
            <a:r>
              <a:rPr lang="ru-RU" dirty="0" smtClean="0"/>
              <a:t>) </a:t>
            </a:r>
            <a:r>
              <a:rPr lang="en-US" dirty="0" smtClean="0"/>
              <a:t>mu-</a:t>
            </a:r>
            <a:r>
              <a:rPr lang="en-US" dirty="0" err="1" smtClean="0"/>
              <a:t>legh</a:t>
            </a:r>
            <a:r>
              <a:rPr lang="en-US" dirty="0" smtClean="0"/>
              <a:t> </a:t>
            </a:r>
            <a:r>
              <a:rPr lang="en-US" dirty="0" err="1" smtClean="0"/>
              <a:t>puq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ru-RU" dirty="0" smtClean="0"/>
              <a:t>я </a:t>
            </a:r>
            <a:r>
              <a:rPr lang="en-US" dirty="0" smtClean="0"/>
              <a:t>SUB.</a:t>
            </a:r>
            <a:r>
              <a:rPr lang="ru-RU" dirty="0" smtClean="0"/>
              <a:t>3</a:t>
            </a:r>
            <a:r>
              <a:rPr lang="en-US" dirty="0" smtClean="0"/>
              <a:t>SG.OBJ.</a:t>
            </a:r>
            <a:r>
              <a:rPr lang="ru-RU" dirty="0" smtClean="0"/>
              <a:t>1</a:t>
            </a:r>
            <a:r>
              <a:rPr lang="en-US" dirty="0" smtClean="0"/>
              <a:t>PL</a:t>
            </a:r>
            <a:r>
              <a:rPr lang="ru-RU" dirty="0" smtClean="0"/>
              <a:t>-видеть ребёнок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Ребёнок видит меня.</a:t>
            </a:r>
          </a:p>
          <a:p>
            <a:r>
              <a:rPr lang="ru-RU" dirty="0" smtClean="0"/>
              <a:t>0-</a:t>
            </a:r>
            <a:r>
              <a:rPr lang="en-US" dirty="0" err="1" smtClean="0"/>
              <a:t>Qong</a:t>
            </a:r>
            <a:r>
              <a:rPr lang="en-US" dirty="0" smtClean="0"/>
              <a:t> </a:t>
            </a:r>
            <a:r>
              <a:rPr lang="en-US" dirty="0" err="1" smtClean="0"/>
              <a:t>puq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</a:t>
            </a:r>
            <a:r>
              <a:rPr lang="en-US" dirty="0"/>
              <a:t>SUB.</a:t>
            </a:r>
            <a:r>
              <a:rPr lang="ru-RU" dirty="0"/>
              <a:t>3</a:t>
            </a:r>
            <a:r>
              <a:rPr lang="en-US" dirty="0" smtClean="0"/>
              <a:t>SG.OBJ.NONE-</a:t>
            </a:r>
            <a:r>
              <a:rPr lang="ru-RU" dirty="0" smtClean="0"/>
              <a:t>спать ребёнок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Ребёнок спит.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015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Базовый порядок слов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OVS</a:t>
            </a:r>
          </a:p>
          <a:p>
            <a:r>
              <a:rPr lang="en-US" dirty="0" err="1" smtClean="0"/>
              <a:t>puq</a:t>
            </a:r>
            <a:r>
              <a:rPr lang="en-US" dirty="0" smtClean="0"/>
              <a:t> 0-legh </a:t>
            </a:r>
            <a:r>
              <a:rPr lang="en-US" dirty="0" err="1" smtClean="0"/>
              <a:t>yaS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   ребёнок</a:t>
            </a:r>
            <a:r>
              <a:rPr lang="en-US" dirty="0" smtClean="0"/>
              <a:t> SUB.3SG.OBJ.3SG-</a:t>
            </a:r>
            <a:r>
              <a:rPr lang="ru-RU" dirty="0" smtClean="0"/>
              <a:t>видеть</a:t>
            </a:r>
            <a:r>
              <a:rPr lang="en-US" dirty="0" smtClean="0"/>
              <a:t> </a:t>
            </a:r>
            <a:r>
              <a:rPr lang="ru-RU" dirty="0" smtClean="0"/>
              <a:t>офицер</a:t>
            </a:r>
          </a:p>
          <a:p>
            <a:pPr marL="0" indent="0">
              <a:buNone/>
            </a:pPr>
            <a:r>
              <a:rPr lang="ru-RU" dirty="0" smtClean="0"/>
              <a:t>   Офицер видит ребёнка.</a:t>
            </a:r>
          </a:p>
          <a:p>
            <a:r>
              <a:rPr lang="en-US" dirty="0" smtClean="0"/>
              <a:t>bong </a:t>
            </a:r>
            <a:r>
              <a:rPr lang="en-US" dirty="0" err="1" smtClean="0"/>
              <a:t>yaS</a:t>
            </a:r>
            <a:r>
              <a:rPr lang="en-US" dirty="0" smtClean="0"/>
              <a:t> </a:t>
            </a:r>
            <a:r>
              <a:rPr lang="en-US" dirty="0" err="1" smtClean="0"/>
              <a:t>vI</a:t>
            </a:r>
            <a:r>
              <a:rPr lang="ru-RU" dirty="0" smtClean="0"/>
              <a:t>-</a:t>
            </a:r>
            <a:r>
              <a:rPr lang="en-US" dirty="0" err="1" smtClean="0"/>
              <a:t>HoH</a:t>
            </a:r>
            <a:r>
              <a:rPr lang="ru-RU" dirty="0" smtClean="0"/>
              <a:t>-</a:t>
            </a:r>
            <a:r>
              <a:rPr lang="en-US" dirty="0" err="1" smtClean="0"/>
              <a:t>pu</a:t>
            </a:r>
            <a:r>
              <a:rPr lang="en-US" dirty="0" smtClean="0"/>
              <a:t>’</a:t>
            </a:r>
          </a:p>
          <a:p>
            <a:pPr marL="0" indent="0">
              <a:buNone/>
            </a:pPr>
            <a:r>
              <a:rPr lang="ru-RU" dirty="0" smtClean="0"/>
              <a:t>   намеренно офицер  </a:t>
            </a:r>
            <a:r>
              <a:rPr lang="en-US" dirty="0" smtClean="0"/>
              <a:t>SUB.1SG.OBJ.3SG</a:t>
            </a:r>
            <a:r>
              <a:rPr lang="ru-RU" dirty="0" smtClean="0"/>
              <a:t>-убивать-</a:t>
            </a:r>
            <a:r>
              <a:rPr lang="en-US" dirty="0" smtClean="0"/>
              <a:t>PRF</a:t>
            </a:r>
          </a:p>
          <a:p>
            <a:pPr marL="0" indent="0">
              <a:buNone/>
            </a:pPr>
            <a:r>
              <a:rPr lang="ru-RU" dirty="0" smtClean="0"/>
              <a:t>   Я намеренно убил офицера.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59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Письменность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61872" y="1828800"/>
            <a:ext cx="4400374" cy="4351337"/>
          </a:xfrm>
        </p:spPr>
        <p:txBody>
          <a:bodyPr/>
          <a:lstStyle/>
          <a:p>
            <a:r>
              <a:rPr lang="ru-RU" dirty="0" smtClean="0"/>
              <a:t>Марк </a:t>
            </a:r>
            <a:r>
              <a:rPr lang="ru-RU" dirty="0" err="1" smtClean="0"/>
              <a:t>Окранд</a:t>
            </a:r>
            <a:r>
              <a:rPr lang="ru-RU" dirty="0" smtClean="0"/>
              <a:t> использует в своих работах систему, основанную на латинице.</a:t>
            </a:r>
          </a:p>
          <a:p>
            <a:r>
              <a:rPr lang="ru-RU" dirty="0" smtClean="0"/>
              <a:t>В сериале можно увидеть особую систему графики.</a:t>
            </a:r>
            <a:endParaRPr lang="ru-RU" dirty="0"/>
          </a:p>
        </p:txBody>
      </p:sp>
      <p:pic>
        <p:nvPicPr>
          <p:cNvPr id="8194" name="Picture 2" descr="IqaDDem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246" y="1691322"/>
            <a:ext cx="5048250" cy="467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72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Множественное число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-</a:t>
            </a:r>
            <a:r>
              <a:rPr lang="en-US" dirty="0" err="1" smtClean="0"/>
              <a:t>pu</a:t>
            </a:r>
            <a:r>
              <a:rPr lang="en-US" dirty="0" smtClean="0"/>
              <a:t>’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ru-RU" dirty="0" smtClean="0"/>
              <a:t>для живых существ, которые обладают речью</a:t>
            </a:r>
          </a:p>
          <a:p>
            <a:pPr marL="0" indent="0">
              <a:buNone/>
            </a:pPr>
            <a:r>
              <a:rPr lang="ru-RU" dirty="0" smtClean="0"/>
              <a:t>   </a:t>
            </a:r>
            <a:r>
              <a:rPr lang="en-US" dirty="0" err="1" smtClean="0"/>
              <a:t>yaspu</a:t>
            </a:r>
            <a:r>
              <a:rPr lang="en-US" dirty="0" smtClean="0"/>
              <a:t>’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ru-RU" dirty="0" smtClean="0"/>
              <a:t>офицеры</a:t>
            </a:r>
          </a:p>
          <a:p>
            <a:r>
              <a:rPr lang="ru-RU" dirty="0" smtClean="0"/>
              <a:t>-</a:t>
            </a:r>
            <a:r>
              <a:rPr lang="en-US" dirty="0" smtClean="0"/>
              <a:t>Du’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ru-RU" dirty="0" smtClean="0"/>
              <a:t>для частей тела</a:t>
            </a:r>
          </a:p>
          <a:p>
            <a:pPr marL="0" indent="0">
              <a:buNone/>
            </a:pPr>
            <a:r>
              <a:rPr lang="ru-RU" dirty="0" smtClean="0"/>
              <a:t>   </a:t>
            </a:r>
            <a:r>
              <a:rPr lang="en-US" dirty="0" err="1" smtClean="0"/>
              <a:t>qamDu</a:t>
            </a:r>
            <a:r>
              <a:rPr lang="en-US" dirty="0" smtClean="0"/>
              <a:t>’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ru-RU" dirty="0" smtClean="0"/>
              <a:t>ноги</a:t>
            </a:r>
          </a:p>
          <a:p>
            <a:r>
              <a:rPr lang="ru-RU" dirty="0" smtClean="0"/>
              <a:t>-</a:t>
            </a:r>
            <a:r>
              <a:rPr lang="en-US" dirty="0" err="1" smtClean="0"/>
              <a:t>mey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ru-RU" dirty="0" smtClean="0"/>
              <a:t>для всех существительных</a:t>
            </a:r>
          </a:p>
          <a:p>
            <a:pPr marL="0" indent="0">
              <a:buNone/>
            </a:pPr>
            <a:r>
              <a:rPr lang="ru-RU" dirty="0" smtClean="0"/>
              <a:t>   </a:t>
            </a:r>
            <a:r>
              <a:rPr lang="en-US" dirty="0" err="1" smtClean="0"/>
              <a:t>mIDmey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ru-RU" dirty="0" smtClean="0"/>
              <a:t>колонии</a:t>
            </a:r>
          </a:p>
          <a:p>
            <a:r>
              <a:rPr lang="ru-RU" dirty="0" smtClean="0"/>
              <a:t>Возможно употребление с первой группой </a:t>
            </a:r>
            <a:r>
              <a:rPr lang="mr-IN" dirty="0" smtClean="0"/>
              <a:t>–</a:t>
            </a:r>
            <a:r>
              <a:rPr lang="ru-RU" dirty="0" smtClean="0"/>
              <a:t> другое значение: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en-US" dirty="0" err="1" smtClean="0"/>
              <a:t>puqpu</a:t>
            </a:r>
            <a:r>
              <a:rPr lang="en-US" dirty="0" smtClean="0"/>
              <a:t>’ (</a:t>
            </a:r>
            <a:r>
              <a:rPr lang="ru-RU" dirty="0" smtClean="0"/>
              <a:t>дети</a:t>
            </a:r>
            <a:r>
              <a:rPr lang="en-US" dirty="0" smtClean="0"/>
              <a:t>)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en-US" dirty="0" err="1" smtClean="0"/>
              <a:t>puqmey</a:t>
            </a:r>
            <a:r>
              <a:rPr lang="ru-RU" dirty="0" smtClean="0"/>
              <a:t> (дети везде)</a:t>
            </a:r>
          </a:p>
          <a:p>
            <a:endParaRPr lang="ru-RU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8064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Сложноподчинённые предложения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Связь между двумя клаузами с помощью аффикса:</a:t>
            </a:r>
          </a:p>
          <a:p>
            <a:r>
              <a:rPr lang="en-US" dirty="0" err="1" smtClean="0"/>
              <a:t>bI</a:t>
            </a:r>
            <a:r>
              <a:rPr lang="en-US" dirty="0" smtClean="0"/>
              <a:t>-</a:t>
            </a:r>
            <a:r>
              <a:rPr lang="en-US" dirty="0" err="1" smtClean="0"/>
              <a:t>jatlh</a:t>
            </a:r>
            <a:r>
              <a:rPr lang="en-US" dirty="0" smtClean="0"/>
              <a:t>-Ha’-</a:t>
            </a:r>
            <a:r>
              <a:rPr lang="en-US" dirty="0" err="1" smtClean="0"/>
              <a:t>chugh</a:t>
            </a:r>
            <a:r>
              <a:rPr lang="en-US" dirty="0" smtClean="0"/>
              <a:t> </a:t>
            </a:r>
            <a:r>
              <a:rPr lang="en-US" dirty="0" err="1" smtClean="0"/>
              <a:t>qa-HoH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   </a:t>
            </a:r>
            <a:r>
              <a:rPr lang="en-US" dirty="0" smtClean="0"/>
              <a:t>SUB.2SG.OBJ.NONE-</a:t>
            </a:r>
            <a:r>
              <a:rPr lang="ru-RU" dirty="0" smtClean="0"/>
              <a:t>говорить-</a:t>
            </a:r>
            <a:r>
              <a:rPr lang="en-US" dirty="0" smtClean="0"/>
              <a:t>NEG-</a:t>
            </a:r>
            <a:r>
              <a:rPr lang="ru-RU" dirty="0" smtClean="0"/>
              <a:t>когда </a:t>
            </a:r>
            <a:r>
              <a:rPr lang="en-US" dirty="0" smtClean="0"/>
              <a:t>SUB.1SG.OBJ.2SG</a:t>
            </a:r>
            <a:r>
              <a:rPr lang="ru-RU" dirty="0" smtClean="0"/>
              <a:t>-убить</a:t>
            </a:r>
          </a:p>
          <a:p>
            <a:r>
              <a:rPr lang="ru-RU" dirty="0" smtClean="0"/>
              <a:t>Или:</a:t>
            </a:r>
            <a:r>
              <a:rPr lang="en-US" dirty="0" smtClean="0"/>
              <a:t> </a:t>
            </a:r>
            <a:r>
              <a:rPr lang="en-US" dirty="0" err="1" smtClean="0"/>
              <a:t>qa-HoH</a:t>
            </a:r>
            <a:r>
              <a:rPr lang="ru-RU" dirty="0" smtClean="0"/>
              <a:t> </a:t>
            </a:r>
            <a:r>
              <a:rPr lang="en-US" dirty="0" err="1"/>
              <a:t>bI</a:t>
            </a:r>
            <a:r>
              <a:rPr lang="en-US" dirty="0"/>
              <a:t>-</a:t>
            </a:r>
            <a:r>
              <a:rPr lang="en-US" dirty="0" err="1"/>
              <a:t>jatlh</a:t>
            </a:r>
            <a:r>
              <a:rPr lang="en-US" dirty="0"/>
              <a:t>-Ha’-</a:t>
            </a:r>
            <a:r>
              <a:rPr lang="en-US" dirty="0" err="1" smtClean="0"/>
              <a:t>chugh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   Когда ты скажешь</a:t>
            </a:r>
            <a:r>
              <a:rPr lang="en-US" dirty="0" smtClean="0"/>
              <a:t> </a:t>
            </a:r>
            <a:r>
              <a:rPr lang="ru-RU" dirty="0" smtClean="0"/>
              <a:t>неправильное, я тебя убью.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423852" y="5671284"/>
            <a:ext cx="67361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SUB </a:t>
            </a:r>
            <a:r>
              <a:rPr lang="mr-IN" dirty="0"/>
              <a:t>–</a:t>
            </a:r>
            <a:r>
              <a:rPr lang="en-US" dirty="0"/>
              <a:t> Subject, OBJ </a:t>
            </a:r>
            <a:r>
              <a:rPr lang="mr-IN" dirty="0"/>
              <a:t>–</a:t>
            </a:r>
            <a:r>
              <a:rPr lang="en-US" dirty="0"/>
              <a:t> Object, SG </a:t>
            </a:r>
            <a:r>
              <a:rPr lang="mr-IN" dirty="0"/>
              <a:t>–</a:t>
            </a:r>
            <a:r>
              <a:rPr lang="en-US" dirty="0"/>
              <a:t> Singular, </a:t>
            </a:r>
            <a:r>
              <a:rPr lang="en-US" dirty="0" smtClean="0"/>
              <a:t>NEG - Negative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317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Список литературы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Официальный сайт Института </a:t>
            </a:r>
            <a:r>
              <a:rPr lang="ru-RU" dirty="0" err="1" smtClean="0"/>
              <a:t>клингонского</a:t>
            </a:r>
            <a:r>
              <a:rPr lang="ru-RU" dirty="0" smtClean="0"/>
              <a:t> языка: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www.kli.org/</a:t>
            </a:r>
            <a:endParaRPr lang="ru-RU" dirty="0" smtClean="0"/>
          </a:p>
          <a:p>
            <a:r>
              <a:rPr lang="en-US" dirty="0" smtClean="0"/>
              <a:t>M. </a:t>
            </a:r>
            <a:r>
              <a:rPr lang="en-US" dirty="0" err="1" smtClean="0"/>
              <a:t>Okrand</a:t>
            </a:r>
            <a:r>
              <a:rPr lang="en-US" dirty="0" smtClean="0"/>
              <a:t>,</a:t>
            </a:r>
            <a:r>
              <a:rPr lang="en-US" dirty="0"/>
              <a:t> </a:t>
            </a:r>
            <a:r>
              <a:rPr lang="en-US" dirty="0" smtClean="0"/>
              <a:t>Das </a:t>
            </a:r>
            <a:r>
              <a:rPr lang="en-US" dirty="0" err="1"/>
              <a:t>offizielle</a:t>
            </a:r>
            <a:r>
              <a:rPr lang="en-US" dirty="0"/>
              <a:t> </a:t>
            </a:r>
            <a:r>
              <a:rPr lang="en-US" dirty="0" err="1"/>
              <a:t>Wörterbuch</a:t>
            </a:r>
            <a:r>
              <a:rPr lang="en-US" dirty="0"/>
              <a:t> </a:t>
            </a:r>
            <a:r>
              <a:rPr lang="en-US" dirty="0" err="1"/>
              <a:t>Klingonisch</a:t>
            </a:r>
            <a:r>
              <a:rPr lang="en-US" dirty="0"/>
              <a:t>/Deutsch</a:t>
            </a:r>
            <a:r>
              <a:rPr lang="en-US" dirty="0" smtClean="0"/>
              <a:t>,</a:t>
            </a:r>
            <a:r>
              <a:rPr lang="en-US" dirty="0"/>
              <a:t> 1. </a:t>
            </a:r>
            <a:r>
              <a:rPr lang="en-US" dirty="0" err="1" smtClean="0"/>
              <a:t>Auflage</a:t>
            </a:r>
            <a:r>
              <a:rPr lang="en-US" dirty="0" smtClean="0"/>
              <a:t>, </a:t>
            </a:r>
            <a:r>
              <a:rPr lang="en-US" dirty="0"/>
              <a:t>HEEL </a:t>
            </a:r>
            <a:r>
              <a:rPr lang="en-US" dirty="0" err="1" smtClean="0"/>
              <a:t>Verlag</a:t>
            </a:r>
            <a:r>
              <a:rPr lang="en-US" dirty="0" smtClean="0"/>
              <a:t>, 2013</a:t>
            </a:r>
          </a:p>
          <a:p>
            <a:r>
              <a:rPr lang="en-US" dirty="0" smtClean="0"/>
              <a:t> </a:t>
            </a: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://www.wired.com/1996/08/es-languages/?pg=4&amp;topic=</a:t>
            </a:r>
            <a:endParaRPr lang="ru-RU" dirty="0"/>
          </a:p>
          <a:p>
            <a:r>
              <a:rPr lang="en-US" dirty="0">
                <a:hlinkClick r:id="rId4"/>
              </a:rPr>
              <a:t>https://www.wired.com/1999/08/babble-on-revisited</a:t>
            </a:r>
            <a:r>
              <a:rPr lang="en-US" dirty="0" smtClean="0">
                <a:hlinkClick r:id="rId4"/>
              </a:rPr>
              <a:t>/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142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ид">
  <a:themeElements>
    <a:clrScheme name="Вид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B4B30"/>
      </a:accent2>
      <a:accent3>
        <a:srgbClr val="B5AE53"/>
      </a:accent3>
      <a:accent4>
        <a:srgbClr val="6F6A7A"/>
      </a:accent4>
      <a:accent5>
        <a:srgbClr val="E8B54D"/>
      </a:accent5>
      <a:accent6>
        <a:srgbClr val="8A7952"/>
      </a:accent6>
      <a:hlink>
        <a:srgbClr val="9F9F0B"/>
      </a:hlink>
      <a:folHlink>
        <a:srgbClr val="B2B2B2"/>
      </a:folHlink>
    </a:clrScheme>
    <a:fontScheme name="Вид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Вид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3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866257B-E5CE-4C43-9210-F2DE76BE10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2862</TotalTime>
  <Words>824</Words>
  <Application>Microsoft Macintosh PowerPoint</Application>
  <PresentationFormat>Широкоэкранный</PresentationFormat>
  <Paragraphs>223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Century Schoolbook</vt:lpstr>
      <vt:lpstr>Mangal</vt:lpstr>
      <vt:lpstr>Wingdings 2</vt:lpstr>
      <vt:lpstr>Arial</vt:lpstr>
      <vt:lpstr>Вид</vt:lpstr>
      <vt:lpstr>Клингонский язык</vt:lpstr>
      <vt:lpstr>Общая информация</vt:lpstr>
      <vt:lpstr>Социолингвистическая информация</vt:lpstr>
      <vt:lpstr>Вокализм</vt:lpstr>
      <vt:lpstr>Консонантизм</vt:lpstr>
      <vt:lpstr>Структура слога и ударение</vt:lpstr>
      <vt:lpstr>Кумуляция значений</vt:lpstr>
      <vt:lpstr>Тип выражения грамматических значений </vt:lpstr>
      <vt:lpstr>Тип морфологической структуры</vt:lpstr>
      <vt:lpstr>Тип маркирования</vt:lpstr>
      <vt:lpstr>Презентация PowerPoint</vt:lpstr>
      <vt:lpstr>Тип ролевой кодировки</vt:lpstr>
      <vt:lpstr>Презентация PowerPoint</vt:lpstr>
      <vt:lpstr>Базовый порядок слов</vt:lpstr>
      <vt:lpstr>Письменность</vt:lpstr>
      <vt:lpstr>Множественное число</vt:lpstr>
      <vt:lpstr>Сложноподчинённые предложения</vt:lpstr>
      <vt:lpstr>Список литературы</vt:lpstr>
    </vt:vector>
  </TitlesOfParts>
  <Company/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Клингонский язык</dc:title>
  <dc:creator>пользователь Microsoft Office</dc:creator>
  <cp:lastModifiedBy>пользователь Microsoft Office</cp:lastModifiedBy>
  <cp:revision>53</cp:revision>
  <dcterms:created xsi:type="dcterms:W3CDTF">2019-10-26T11:53:21Z</dcterms:created>
  <dcterms:modified xsi:type="dcterms:W3CDTF">2019-10-30T09:35:18Z</dcterms:modified>
</cp:coreProperties>
</file>