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9" r:id="rId10"/>
    <p:sldId id="268" r:id="rId11"/>
    <p:sldId id="270" r:id="rId12"/>
    <p:sldId id="271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EFB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98" autoAdjust="0"/>
    <p:restoredTop sz="97686" autoAdjust="0"/>
  </p:normalViewPr>
  <p:slideViewPr>
    <p:cSldViewPr>
      <p:cViewPr>
        <p:scale>
          <a:sx n="63" d="100"/>
          <a:sy n="63" d="100"/>
        </p:scale>
        <p:origin x="-112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9DA4F-32D4-4BDB-B00C-2F06A9BA97EA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CA022-3AD4-4859-B5D9-57A8BAD50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9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CA022-3AD4-4859-B5D9-57A8BAD5081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09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CA022-3AD4-4859-B5D9-57A8BAD5081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60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DD358CE-62E8-4868-A6D8-BDC5B933FC24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AF1075D-7845-413C-8364-8B5798DD99C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4" Type="http://schemas.openxmlformats.org/officeDocument/2006/relationships/audio" Target="../media/media3.mp3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3" Type="http://schemas.microsoft.com/office/2007/relationships/media" Target="../media/media5.mp3"/><Relationship Id="rId7" Type="http://schemas.microsoft.com/office/2007/relationships/media" Target="../media/media7.mp3"/><Relationship Id="rId12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14.png"/><Relationship Id="rId5" Type="http://schemas.microsoft.com/office/2007/relationships/media" Target="../media/media6.mp3"/><Relationship Id="rId10" Type="http://schemas.openxmlformats.org/officeDocument/2006/relationships/image" Target="../media/image13.png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PyNuOJaDCs" TargetMode="External"/><Relationship Id="rId2" Type="http://schemas.openxmlformats.org/officeDocument/2006/relationships/hyperlink" Target="https://www.youtube.com/watch?v=FCUF7F6l0z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www.youtube.com/watch?v=_5bZ0hxGK6k&amp;t=90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als.inf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/>
              <a:t>Сильбо</a:t>
            </a:r>
            <a:r>
              <a:rPr lang="ru-RU" sz="4800" dirty="0" smtClean="0"/>
              <a:t> </a:t>
            </a:r>
            <a:r>
              <a:rPr lang="ru-RU" sz="4800" dirty="0" err="1" smtClean="0"/>
              <a:t>гомеро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/>
              <a:t>Соня Ганиева, 2 курс </a:t>
            </a:r>
            <a:r>
              <a:rPr lang="ru-RU" i="1" dirty="0" err="1" smtClean="0"/>
              <a:t>ОТиПЛ</a:t>
            </a:r>
            <a:endParaRPr lang="ru-RU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3" r="4348" b="3874"/>
          <a:stretch/>
        </p:blipFill>
        <p:spPr bwMode="auto">
          <a:xfrm>
            <a:off x="5004048" y="1916832"/>
            <a:ext cx="4337314" cy="312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ilb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6766305" y="5157192"/>
            <a:ext cx="406400" cy="69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5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678" y="-387424"/>
            <a:ext cx="8229600" cy="1143000"/>
          </a:xfrm>
        </p:spPr>
        <p:txBody>
          <a:bodyPr/>
          <a:lstStyle/>
          <a:p>
            <a:r>
              <a:rPr lang="ru-RU" dirty="0" smtClean="0"/>
              <a:t>Общая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863" y="620688"/>
            <a:ext cx="8507288" cy="4713387"/>
          </a:xfrm>
        </p:spPr>
        <p:txBody>
          <a:bodyPr>
            <a:normAutofit/>
          </a:bodyPr>
          <a:lstStyle/>
          <a:p>
            <a:r>
              <a:rPr lang="en-US" sz="2300" dirty="0" err="1" smtClean="0"/>
              <a:t>Silbo</a:t>
            </a:r>
            <a:r>
              <a:rPr lang="en-US" sz="2300" dirty="0" smtClean="0"/>
              <a:t> </a:t>
            </a:r>
            <a:r>
              <a:rPr lang="en-US" sz="2300" dirty="0" err="1" smtClean="0"/>
              <a:t>homero</a:t>
            </a:r>
            <a:r>
              <a:rPr lang="en-US" sz="2300" dirty="0" smtClean="0"/>
              <a:t> </a:t>
            </a:r>
            <a:r>
              <a:rPr lang="ru-RU" sz="2300" dirty="0" smtClean="0"/>
              <a:t>(исп. «</a:t>
            </a:r>
            <a:r>
              <a:rPr lang="ru-RU" sz="2300" dirty="0" err="1" smtClean="0"/>
              <a:t>гомерский</a:t>
            </a:r>
            <a:r>
              <a:rPr lang="ru-RU" sz="2300" dirty="0" smtClean="0"/>
              <a:t> свист»)</a:t>
            </a:r>
            <a:r>
              <a:rPr lang="en-US" sz="2300" dirty="0" smtClean="0"/>
              <a:t> </a:t>
            </a:r>
            <a:r>
              <a:rPr lang="ru-RU" sz="2300" dirty="0" smtClean="0"/>
              <a:t>– свистящий язык острова Гомера (Канарские о-ва). Это </a:t>
            </a:r>
            <a:r>
              <a:rPr lang="ru-RU" sz="2300" dirty="0" err="1" smtClean="0"/>
              <a:t>свистовый</a:t>
            </a:r>
            <a:r>
              <a:rPr lang="ru-RU" sz="2300" dirty="0" smtClean="0"/>
              <a:t> вариант </a:t>
            </a:r>
            <a:r>
              <a:rPr lang="ru-RU" sz="2300" dirty="0" err="1" smtClean="0"/>
              <a:t>канарского</a:t>
            </a:r>
            <a:r>
              <a:rPr lang="ru-RU" sz="2300" dirty="0" smtClean="0"/>
              <a:t> диалекта испанского языка. Свист используется для передачи информации на большие расстояния (более 5 км). Носителя этого языка называют </a:t>
            </a:r>
            <a:r>
              <a:rPr lang="en-US" sz="2300" dirty="0" err="1" smtClean="0"/>
              <a:t>silbador</a:t>
            </a:r>
            <a:r>
              <a:rPr lang="en-US" sz="2300" dirty="0" smtClean="0"/>
              <a:t> – </a:t>
            </a:r>
            <a:r>
              <a:rPr lang="ru-RU" sz="2300" dirty="0" smtClean="0"/>
              <a:t>«свистун». Язык включён в список шедевров устного и нематериального культурного наследия ЮНЕСКО. </a:t>
            </a:r>
            <a:endParaRPr lang="ru-RU" sz="2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63" y="3186642"/>
            <a:ext cx="4080113" cy="336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64687"/>
            <a:ext cx="4535260" cy="336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0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Генетическая принадлежность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712968" cy="5832648"/>
          </a:xfrm>
        </p:spPr>
        <p:txBody>
          <a:bodyPr>
            <a:normAutofit/>
          </a:bodyPr>
          <a:lstStyle/>
          <a:p>
            <a:r>
              <a:rPr lang="ru-RU" dirty="0" smtClean="0"/>
              <a:t>Как и испанский язык, </a:t>
            </a:r>
            <a:r>
              <a:rPr lang="ru-RU" dirty="0" err="1" smtClean="0"/>
              <a:t>сильбо</a:t>
            </a:r>
            <a:r>
              <a:rPr lang="ru-RU" dirty="0" smtClean="0"/>
              <a:t> </a:t>
            </a:r>
            <a:r>
              <a:rPr lang="ru-RU" dirty="0" err="1" smtClean="0"/>
              <a:t>гомеро</a:t>
            </a:r>
            <a:r>
              <a:rPr lang="ru-RU" dirty="0" smtClean="0"/>
              <a:t> относится к романской группе. Правда, сам свист пришёл на Канарские о-ва из Северной Африки, т.к. языки </a:t>
            </a:r>
            <a:r>
              <a:rPr lang="ru-RU" dirty="0" err="1" smtClean="0"/>
              <a:t>гуанчей</a:t>
            </a:r>
            <a:r>
              <a:rPr lang="ru-RU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афразийская</a:t>
            </a:r>
            <a:r>
              <a:rPr lang="ru-RU" dirty="0" smtClean="0"/>
              <a:t> </a:t>
            </a:r>
            <a:r>
              <a:rPr lang="ru-RU" dirty="0" err="1" smtClean="0"/>
              <a:t>макросемья</a:t>
            </a:r>
            <a:r>
              <a:rPr lang="ru-RU" dirty="0" smtClean="0"/>
              <a:t>, </a:t>
            </a:r>
            <a:r>
              <a:rPr lang="ru-RU" dirty="0"/>
              <a:t>б</a:t>
            </a:r>
            <a:r>
              <a:rPr lang="ru-RU" dirty="0" smtClean="0"/>
              <a:t>ерберо-</a:t>
            </a:r>
            <a:r>
              <a:rPr lang="ru-RU" dirty="0" err="1" smtClean="0"/>
              <a:t>канарская</a:t>
            </a:r>
            <a:r>
              <a:rPr lang="ru-RU" dirty="0" smtClean="0"/>
              <a:t> </a:t>
            </a:r>
            <a:r>
              <a:rPr lang="ru-RU" dirty="0" smtClean="0"/>
              <a:t>семья), исконных обитателей Канарских о-вов, также имели свистовые версии.</a:t>
            </a:r>
          </a:p>
          <a:p>
            <a:r>
              <a:rPr lang="ru-RU" dirty="0" smtClean="0"/>
              <a:t>Некоторые другие языки, имеющие свистовые версии: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Европа</a:t>
            </a:r>
            <a:r>
              <a:rPr lang="ru-RU" dirty="0" smtClean="0"/>
              <a:t>: окситанский (дер. </a:t>
            </a:r>
            <a:r>
              <a:rPr lang="ru-RU" dirty="0" err="1" smtClean="0"/>
              <a:t>Аас</a:t>
            </a:r>
            <a:r>
              <a:rPr lang="ru-RU" dirty="0" smtClean="0"/>
              <a:t>), французский (Сев. Африка), греческий (дер. </a:t>
            </a:r>
            <a:r>
              <a:rPr lang="ru-RU" dirty="0" err="1" smtClean="0"/>
              <a:t>Антия</a:t>
            </a:r>
            <a:r>
              <a:rPr lang="ru-RU" dirty="0" smtClean="0"/>
              <a:t> на о. </a:t>
            </a:r>
            <a:r>
              <a:rPr lang="ru-RU" dirty="0" err="1" smtClean="0"/>
              <a:t>Эвбея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Азия</a:t>
            </a:r>
            <a:r>
              <a:rPr lang="ru-RU" dirty="0" smtClean="0"/>
              <a:t>: турецкий (дер. </a:t>
            </a:r>
            <a:r>
              <a:rPr lang="ru-RU" dirty="0" err="1" smtClean="0"/>
              <a:t>Кушкёй</a:t>
            </a:r>
            <a:r>
              <a:rPr lang="ru-RU" dirty="0" smtClean="0"/>
              <a:t>), </a:t>
            </a:r>
            <a:r>
              <a:rPr lang="ru-RU" dirty="0" err="1" smtClean="0"/>
              <a:t>хмног</a:t>
            </a:r>
            <a:r>
              <a:rPr lang="ru-RU" dirty="0" smtClean="0"/>
              <a:t> (Вьетнам), бай (Китай) и др.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Америка</a:t>
            </a:r>
            <a:r>
              <a:rPr lang="ru-RU" dirty="0" smtClean="0"/>
              <a:t>: </a:t>
            </a:r>
            <a:r>
              <a:rPr lang="ru-RU" dirty="0" err="1" smtClean="0"/>
              <a:t>юпикские</a:t>
            </a:r>
            <a:r>
              <a:rPr lang="ru-RU" dirty="0" smtClean="0"/>
              <a:t> (Аляска), </a:t>
            </a:r>
            <a:r>
              <a:rPr lang="ru-RU" dirty="0" err="1" smtClean="0"/>
              <a:t>сапотекские</a:t>
            </a:r>
            <a:r>
              <a:rPr lang="ru-RU" dirty="0" smtClean="0"/>
              <a:t>, </a:t>
            </a:r>
            <a:r>
              <a:rPr lang="ru-RU" dirty="0" err="1" smtClean="0"/>
              <a:t>чинантекский</a:t>
            </a:r>
            <a:r>
              <a:rPr lang="ru-RU" dirty="0" smtClean="0"/>
              <a:t>, </a:t>
            </a:r>
            <a:r>
              <a:rPr lang="ru-RU" dirty="0" err="1" smtClean="0"/>
              <a:t>чольский</a:t>
            </a:r>
            <a:r>
              <a:rPr lang="ru-RU" dirty="0" smtClean="0"/>
              <a:t>, </a:t>
            </a:r>
            <a:r>
              <a:rPr lang="ru-RU" dirty="0" err="1" smtClean="0"/>
              <a:t>тепеуа</a:t>
            </a:r>
            <a:r>
              <a:rPr lang="ru-RU" dirty="0" smtClean="0"/>
              <a:t>, </a:t>
            </a:r>
            <a:r>
              <a:rPr lang="ru-RU" dirty="0" err="1" smtClean="0"/>
              <a:t>науатль</a:t>
            </a:r>
            <a:r>
              <a:rPr lang="ru-RU" dirty="0" smtClean="0"/>
              <a:t> (Мексика), </a:t>
            </a:r>
            <a:r>
              <a:rPr lang="ru-RU" dirty="0" err="1" smtClean="0"/>
              <a:t>пирахан</a:t>
            </a:r>
            <a:r>
              <a:rPr lang="ru-RU" dirty="0" smtClean="0"/>
              <a:t> (Бразилия) и др.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Африка</a:t>
            </a:r>
            <a:r>
              <a:rPr lang="ru-RU" dirty="0" smtClean="0"/>
              <a:t>: йоруба (Нигерия), эфе, фон, </a:t>
            </a:r>
            <a:r>
              <a:rPr lang="ru-RU" dirty="0" err="1" smtClean="0"/>
              <a:t>диола</a:t>
            </a:r>
            <a:r>
              <a:rPr lang="ru-RU" dirty="0" smtClean="0"/>
              <a:t> (Зап. Африка), бенч (Эфиопия) и др.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Океания</a:t>
            </a:r>
            <a:r>
              <a:rPr lang="ru-RU" dirty="0" smtClean="0"/>
              <a:t>: около десятка языков Новой Гвинеи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3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515" y="-315416"/>
            <a:ext cx="8229600" cy="1143000"/>
          </a:xfrm>
        </p:spPr>
        <p:txBody>
          <a:bodyPr/>
          <a:lstStyle/>
          <a:p>
            <a:r>
              <a:rPr lang="ru-RU" dirty="0" smtClean="0"/>
              <a:t>Ареальная принадлежность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39" y="692696"/>
            <a:ext cx="8229600" cy="4525963"/>
          </a:xfrm>
        </p:spPr>
        <p:txBody>
          <a:bodyPr/>
          <a:lstStyle/>
          <a:p>
            <a:r>
              <a:rPr lang="ru-RU" dirty="0" smtClean="0"/>
              <a:t>Сегодня язык </a:t>
            </a:r>
            <a:r>
              <a:rPr lang="ru-RU" dirty="0"/>
              <a:t>распространён только на острове Гомера, хотя раньше существовал и на других </a:t>
            </a:r>
            <a:r>
              <a:rPr lang="ru-RU" dirty="0" smtClean="0"/>
              <a:t>островах </a:t>
            </a:r>
            <a:r>
              <a:rPr lang="ru-RU" dirty="0" err="1" smtClean="0"/>
              <a:t>Канарского</a:t>
            </a:r>
            <a:r>
              <a:rPr lang="ru-RU" dirty="0" smtClean="0"/>
              <a:t> архипелага. Из всех островов Гомера </a:t>
            </a:r>
            <a:r>
              <a:rPr lang="ru-RU" dirty="0"/>
              <a:t>обладает </a:t>
            </a:r>
            <a:r>
              <a:rPr lang="ru-RU" dirty="0" smtClean="0"/>
              <a:t>самым неровным</a:t>
            </a:r>
            <a:r>
              <a:rPr lang="ru-RU" dirty="0"/>
              <a:t>, гористым </a:t>
            </a:r>
            <a:r>
              <a:rPr lang="ru-RU" dirty="0" smtClean="0"/>
              <a:t>ландшафтом, следовательно, здесь наиболее актуален способ передачи информации, не требующий личного контакта – </a:t>
            </a:r>
            <a:r>
              <a:rPr lang="ru-RU" dirty="0"/>
              <a:t>возможно, именно поэтому язык сохранился только </a:t>
            </a:r>
            <a:r>
              <a:rPr lang="ru-RU" dirty="0" smtClean="0"/>
              <a:t>здесь.</a:t>
            </a:r>
            <a:endParaRPr lang="ru-RU" dirty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429000"/>
            <a:ext cx="3688085" cy="298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9000"/>
            <a:ext cx="3613443" cy="298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25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459432"/>
            <a:ext cx="8229600" cy="1143000"/>
          </a:xfrm>
        </p:spPr>
        <p:txBody>
          <a:bodyPr/>
          <a:lstStyle/>
          <a:p>
            <a:r>
              <a:rPr lang="ru-RU" dirty="0" smtClean="0"/>
              <a:t>Социолингвистика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8979"/>
            <a:ext cx="8856984" cy="4525963"/>
          </a:xfrm>
        </p:spPr>
        <p:txBody>
          <a:bodyPr/>
          <a:lstStyle/>
          <a:p>
            <a:r>
              <a:rPr lang="ru-RU" dirty="0" smtClean="0"/>
              <a:t>Все жители Гомеры (</a:t>
            </a:r>
            <a:r>
              <a:rPr lang="ru-RU" dirty="0" err="1" smtClean="0"/>
              <a:t>ок</a:t>
            </a:r>
            <a:r>
              <a:rPr lang="ru-RU" dirty="0" smtClean="0"/>
              <a:t>. 23 000 чел.) понимают язык, но говорить на нём могут только рождённые до 1950 г. и те, кто учился в школе после 1999 г. В 1950-х гг. востребованность языка пошла на спад из-за распространения технологий. Чтобы сохранить язык, в 1999 г. было введено его обязательное изучение в школах острова. В том же году язык был объявлен частью этнографического наследия Канарских о-вов. На Гомере существует школа свистящего языка.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01055"/>
            <a:ext cx="5112568" cy="287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54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229600" cy="1143000"/>
          </a:xfrm>
        </p:spPr>
        <p:txBody>
          <a:bodyPr/>
          <a:lstStyle/>
          <a:p>
            <a:r>
              <a:rPr lang="ru-RU" dirty="0" smtClean="0"/>
              <a:t>Артикуляционная фонетика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24936" cy="3312368"/>
          </a:xfrm>
        </p:spPr>
        <p:txBody>
          <a:bodyPr>
            <a:normAutofit/>
          </a:bodyPr>
          <a:lstStyle/>
          <a:p>
            <a:r>
              <a:rPr lang="ru-RU" dirty="0" smtClean="0"/>
              <a:t>Губы неподвижны, язык прижат к нёбу/зубам/одному или двум пальцам. Образовавшаяся полость служит резонатором.</a:t>
            </a:r>
          </a:p>
          <a:p>
            <a:r>
              <a:rPr lang="ru-RU" dirty="0" smtClean="0"/>
              <a:t>Региональные разновидности на севере, юге и востоке острова: немного различаются скорость и ритмика свиста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48" y="2852936"/>
            <a:ext cx="4032448" cy="350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0404" y="2780928"/>
            <a:ext cx="5025285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ru-RU" sz="2400" dirty="0">
                <a:solidFill>
                  <a:srgbClr val="C5D1D7"/>
                </a:solidFill>
              </a:rPr>
              <a:t>Существуют разные техники </a:t>
            </a:r>
            <a:r>
              <a:rPr lang="ru-RU" sz="2400" dirty="0" smtClean="0">
                <a:solidFill>
                  <a:srgbClr val="C5D1D7"/>
                </a:solidFill>
              </a:rPr>
              <a:t> свиста </a:t>
            </a:r>
            <a:r>
              <a:rPr lang="ru-RU" sz="2400" dirty="0">
                <a:solidFill>
                  <a:srgbClr val="C5D1D7"/>
                </a:solidFill>
              </a:rPr>
              <a:t>(один палец, два пальца, без пальцев), но техника никак </a:t>
            </a:r>
            <a:r>
              <a:rPr lang="ru-RU" sz="2400" dirty="0" smtClean="0">
                <a:solidFill>
                  <a:srgbClr val="C5D1D7"/>
                </a:solidFill>
              </a:rPr>
              <a:t>   не </a:t>
            </a:r>
            <a:r>
              <a:rPr lang="ru-RU" sz="2400" dirty="0">
                <a:solidFill>
                  <a:srgbClr val="C5D1D7"/>
                </a:solidFill>
              </a:rPr>
              <a:t>влияет на характер звука</a:t>
            </a:r>
          </a:p>
          <a:p>
            <a:pPr marL="274320" lvl="0" indent="-274320">
              <a:spcBef>
                <a:spcPct val="20000"/>
              </a:spcBef>
              <a:buClr>
                <a:srgbClr val="D16349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ru-RU" sz="2400" dirty="0">
                <a:solidFill>
                  <a:srgbClr val="C5D1D7"/>
                </a:solidFill>
              </a:rPr>
              <a:t>Интонационная структура и ударение – как в испанском</a:t>
            </a:r>
            <a:r>
              <a:rPr lang="en-US" sz="2400" dirty="0">
                <a:solidFill>
                  <a:srgbClr val="C5D1D7"/>
                </a:solidFill>
              </a:rPr>
              <a:t>, </a:t>
            </a:r>
            <a:r>
              <a:rPr lang="ru-RU" sz="2400" dirty="0">
                <a:solidFill>
                  <a:srgbClr val="C5D1D7"/>
                </a:solidFill>
              </a:rPr>
              <a:t>у ударных гласных чуть выше частота и чуть больше длительность, чем </a:t>
            </a:r>
            <a:r>
              <a:rPr lang="ru-RU" sz="2400" dirty="0" smtClean="0">
                <a:solidFill>
                  <a:srgbClr val="C5D1D7"/>
                </a:solidFill>
              </a:rPr>
              <a:t>у       </a:t>
            </a:r>
            <a:r>
              <a:rPr lang="ru-RU" sz="2400" dirty="0">
                <a:solidFill>
                  <a:srgbClr val="C5D1D7"/>
                </a:solidFill>
              </a:rPr>
              <a:t>безударных</a:t>
            </a:r>
          </a:p>
        </p:txBody>
      </p:sp>
    </p:spTree>
    <p:extLst>
      <p:ext uri="{BB962C8B-B14F-4D97-AF65-F5344CB8AC3E}">
        <p14:creationId xmlns:p14="http://schemas.microsoft.com/office/powerpoint/2010/main" val="20112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Фонология: дифференциальные признаки и инвентарь гласных фонем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ДП: высокий/низкий подъём</a:t>
            </a:r>
          </a:p>
          <a:p>
            <a:r>
              <a:rPr lang="ru-RU" dirty="0" smtClean="0"/>
              <a:t>Гласный высокого подъёма = </a:t>
            </a:r>
            <a:r>
              <a:rPr lang="en-US" dirty="0" err="1" smtClean="0"/>
              <a:t>V</a:t>
            </a:r>
            <a:r>
              <a:rPr lang="en-US" sz="1400" dirty="0" err="1" smtClean="0"/>
              <a:t>high</a:t>
            </a:r>
            <a:r>
              <a:rPr lang="en-US" dirty="0" smtClean="0"/>
              <a:t> = </a:t>
            </a:r>
            <a:r>
              <a:rPr lang="ru-RU" dirty="0" smtClean="0"/>
              <a:t>/</a:t>
            </a:r>
            <a:r>
              <a:rPr lang="en-US" dirty="0" smtClean="0"/>
              <a:t>i, e</a:t>
            </a:r>
            <a:r>
              <a:rPr lang="ru-RU" dirty="0" smtClean="0"/>
              <a:t>/ (</a:t>
            </a:r>
            <a:r>
              <a:rPr lang="en-US" dirty="0" smtClean="0"/>
              <a:t>2500-3500 </a:t>
            </a:r>
            <a:r>
              <a:rPr lang="ru-RU" dirty="0" smtClean="0"/>
              <a:t>Гц)    </a:t>
            </a:r>
          </a:p>
          <a:p>
            <a:r>
              <a:rPr lang="ru-RU" dirty="0" smtClean="0"/>
              <a:t>Гласный низкого  подъёма = </a:t>
            </a:r>
            <a:r>
              <a:rPr lang="en-US" dirty="0" err="1"/>
              <a:t>V</a:t>
            </a:r>
            <a:r>
              <a:rPr lang="en-US" sz="1400" dirty="0" err="1" smtClean="0"/>
              <a:t>low</a:t>
            </a:r>
            <a:r>
              <a:rPr lang="en-US" dirty="0" smtClean="0"/>
              <a:t> = </a:t>
            </a:r>
            <a:r>
              <a:rPr lang="ru-RU" dirty="0" smtClean="0"/>
              <a:t>/</a:t>
            </a:r>
            <a:r>
              <a:rPr lang="en-US" dirty="0" smtClean="0"/>
              <a:t>a, o, u</a:t>
            </a:r>
            <a:r>
              <a:rPr lang="ru-RU" dirty="0" smtClean="0"/>
              <a:t>/ (</a:t>
            </a:r>
            <a:r>
              <a:rPr lang="en-US" dirty="0" smtClean="0"/>
              <a:t>1200-1800 </a:t>
            </a:r>
            <a:r>
              <a:rPr lang="ru-RU" dirty="0" smtClean="0"/>
              <a:t>Гц)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0" r="-1"/>
          <a:stretch/>
        </p:blipFill>
        <p:spPr bwMode="auto">
          <a:xfrm>
            <a:off x="395535" y="3410012"/>
            <a:ext cx="3212051" cy="277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40629" y="3201850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 </a:t>
            </a:r>
            <a:r>
              <a:rPr lang="en-US" sz="3200" i="1" dirty="0" smtClean="0">
                <a:solidFill>
                  <a:schemeClr val="accent1"/>
                </a:solidFill>
              </a:rPr>
              <a:t>a</a:t>
            </a:r>
            <a:r>
              <a:rPr lang="en-US" sz="3200" i="1" dirty="0" smtClean="0"/>
              <a:t>r</a:t>
            </a:r>
            <a:r>
              <a:rPr lang="en-US" sz="3200" i="1" dirty="0" smtClean="0">
                <a:solidFill>
                  <a:schemeClr val="accent1"/>
                </a:solidFill>
              </a:rPr>
              <a:t>e</a:t>
            </a:r>
            <a:r>
              <a:rPr lang="en-US" sz="3200" i="1" dirty="0" smtClean="0"/>
              <a:t>n</a:t>
            </a:r>
            <a:r>
              <a:rPr lang="en-US" sz="3200" i="1" dirty="0" smtClean="0">
                <a:solidFill>
                  <a:schemeClr val="accent1"/>
                </a:solidFill>
              </a:rPr>
              <a:t>a</a:t>
            </a:r>
          </a:p>
          <a:p>
            <a:r>
              <a:rPr lang="en-US" sz="3200" i="1" dirty="0" err="1"/>
              <a:t>c</a:t>
            </a:r>
            <a:r>
              <a:rPr lang="en-US" sz="3200" i="1" dirty="0" err="1" smtClean="0">
                <a:solidFill>
                  <a:schemeClr val="accent1"/>
                </a:solidFill>
              </a:rPr>
              <a:t>o</a:t>
            </a:r>
            <a:r>
              <a:rPr lang="en-US" sz="3200" i="1" dirty="0" err="1" smtClean="0"/>
              <a:t>c</a:t>
            </a:r>
            <a:r>
              <a:rPr lang="en-US" sz="3200" i="1" dirty="0" err="1" smtClean="0">
                <a:solidFill>
                  <a:schemeClr val="accent1"/>
                </a:solidFill>
              </a:rPr>
              <a:t>i</a:t>
            </a:r>
            <a:r>
              <a:rPr lang="en-US" sz="3200" i="1" dirty="0" err="1" smtClean="0"/>
              <a:t>n</a:t>
            </a:r>
            <a:r>
              <a:rPr lang="en-US" sz="3200" i="1" dirty="0" err="1" smtClean="0">
                <a:solidFill>
                  <a:schemeClr val="accent1"/>
                </a:solidFill>
              </a:rPr>
              <a:t>a</a:t>
            </a:r>
            <a:endParaRPr lang="ru-RU" sz="3200" i="1" dirty="0">
              <a:solidFill>
                <a:schemeClr val="accent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651284">
            <a:off x="7168085" y="4276638"/>
            <a:ext cx="242316" cy="5223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584589" y="4281791"/>
            <a:ext cx="220614" cy="5673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0887601">
            <a:off x="8039668" y="4253861"/>
            <a:ext cx="200590" cy="5484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084168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260632" y="38697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584589" y="5002871"/>
            <a:ext cx="801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sz="1400" dirty="0" err="1" smtClean="0"/>
              <a:t>high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015715" y="4992425"/>
            <a:ext cx="568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sz="1400" dirty="0" err="1" smtClean="0"/>
              <a:t>low</a:t>
            </a:r>
            <a:endParaRPr lang="ru-RU" sz="1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986453"/>
            <a:ext cx="6159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96"/>
          <a:stretch/>
        </p:blipFill>
        <p:spPr bwMode="auto">
          <a:xfrm>
            <a:off x="3707904" y="3394545"/>
            <a:ext cx="2872410" cy="274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75656" y="6202590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Arena</a:t>
            </a:r>
            <a:r>
              <a:rPr lang="ru-RU" dirty="0" smtClean="0"/>
              <a:t> («песок»)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360415" y="6202590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Cocin</a:t>
            </a:r>
            <a:r>
              <a:rPr lang="en-US" dirty="0" err="1"/>
              <a:t>a</a:t>
            </a:r>
            <a:r>
              <a:rPr lang="ru-RU" dirty="0" smtClean="0"/>
              <a:t> («кухня»)</a:t>
            </a:r>
            <a:endParaRPr lang="ru-RU" dirty="0"/>
          </a:p>
        </p:txBody>
      </p:sp>
      <p:pic>
        <p:nvPicPr>
          <p:cNvPr id="5" name="silbo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93613" y="2564904"/>
            <a:ext cx="406400" cy="406400"/>
          </a:xfrm>
          <a:prstGeom prst="rect">
            <a:avLst/>
          </a:prstGeom>
        </p:spPr>
      </p:pic>
      <p:pic>
        <p:nvPicPr>
          <p:cNvPr id="6" name="silbo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90413" y="20608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5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Фонология: дифференциальные признаки и инвентарь согласных фонем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496944" cy="51125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ДП: с</a:t>
            </a:r>
            <a:r>
              <a:rPr lang="en-US" dirty="0" err="1" smtClean="0"/>
              <a:t>ontinuous</a:t>
            </a:r>
            <a:r>
              <a:rPr lang="en-US" dirty="0" smtClean="0"/>
              <a:t>/interrupted</a:t>
            </a:r>
          </a:p>
          <a:p>
            <a:r>
              <a:rPr lang="ru-RU" dirty="0" smtClean="0"/>
              <a:t>ДП: </a:t>
            </a:r>
            <a:r>
              <a:rPr lang="en-US" dirty="0" smtClean="0"/>
              <a:t>low/high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low-continuous </a:t>
            </a:r>
            <a:r>
              <a:rPr lang="en-US" dirty="0"/>
              <a:t>= /</a:t>
            </a:r>
            <a:r>
              <a:rPr lang="en-US" dirty="0" smtClean="0"/>
              <a:t>m, b, f, g,</a:t>
            </a:r>
            <a:r>
              <a:rPr lang="ru-RU" dirty="0" smtClean="0"/>
              <a:t> </a:t>
            </a:r>
            <a:r>
              <a:rPr lang="en-US" dirty="0" smtClean="0"/>
              <a:t>h/     </a:t>
            </a:r>
            <a:r>
              <a:rPr lang="en-US" dirty="0" smtClean="0">
                <a:solidFill>
                  <a:srgbClr val="85CEFB"/>
                </a:solidFill>
              </a:rPr>
              <a:t>low-interrupted</a:t>
            </a:r>
            <a:r>
              <a:rPr lang="en-US" dirty="0" smtClean="0"/>
              <a:t> = /p, k/  </a:t>
            </a:r>
          </a:p>
          <a:p>
            <a:pPr marL="0" indent="0">
              <a:buNone/>
            </a:pPr>
            <a:r>
              <a:rPr lang="ru-RU" dirty="0" smtClean="0"/>
              <a:t>                    1100-1300 Гц                               1000-1500 Гц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high-continuous</a:t>
            </a:r>
            <a:r>
              <a:rPr lang="en-US" dirty="0" smtClean="0"/>
              <a:t>  </a:t>
            </a:r>
            <a:r>
              <a:rPr lang="en-US" dirty="0"/>
              <a:t>= /</a:t>
            </a:r>
            <a:r>
              <a:rPr lang="en-US" dirty="0" smtClean="0"/>
              <a:t>n, ñ, l, </a:t>
            </a:r>
            <a:r>
              <a:rPr lang="en-US" dirty="0" err="1" smtClean="0"/>
              <a:t>ll</a:t>
            </a:r>
            <a:r>
              <a:rPr lang="en-US" dirty="0" smtClean="0"/>
              <a:t>, </a:t>
            </a:r>
            <a:r>
              <a:rPr lang="en-US" dirty="0" err="1" smtClean="0"/>
              <a:t>rr</a:t>
            </a:r>
            <a:r>
              <a:rPr lang="en-US" dirty="0" smtClean="0"/>
              <a:t>, r, d</a:t>
            </a:r>
            <a:r>
              <a:rPr lang="en-US" dirty="0"/>
              <a:t>/ 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high-interrupted</a:t>
            </a:r>
            <a:r>
              <a:rPr lang="en-US" dirty="0" smtClean="0"/>
              <a:t> </a:t>
            </a:r>
            <a:r>
              <a:rPr lang="en-US" dirty="0"/>
              <a:t>= /</a:t>
            </a:r>
            <a:r>
              <a:rPr lang="en-US" dirty="0" smtClean="0"/>
              <a:t>t, </a:t>
            </a:r>
            <a:r>
              <a:rPr lang="en-US" dirty="0" err="1" smtClean="0"/>
              <a:t>ch</a:t>
            </a:r>
            <a:r>
              <a:rPr lang="en-US" dirty="0" smtClean="0"/>
              <a:t>, s/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3200-3800 Гц                                3500-4000 Гц       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61" y="2492895"/>
            <a:ext cx="7696444" cy="95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74232"/>
            <a:ext cx="7682929" cy="963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ilboLC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1298" y="3861048"/>
            <a:ext cx="406400" cy="406400"/>
          </a:xfrm>
          <a:prstGeom prst="rect">
            <a:avLst/>
          </a:prstGeom>
        </p:spPr>
      </p:pic>
      <p:pic>
        <p:nvPicPr>
          <p:cNvPr id="5" name="silboL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24494" y="3861048"/>
            <a:ext cx="406400" cy="406400"/>
          </a:xfrm>
          <a:prstGeom prst="rect">
            <a:avLst/>
          </a:prstGeom>
        </p:spPr>
      </p:pic>
      <p:pic>
        <p:nvPicPr>
          <p:cNvPr id="6" name="silboHC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1298" y="5877272"/>
            <a:ext cx="406400" cy="406400"/>
          </a:xfrm>
          <a:prstGeom prst="rect">
            <a:avLst/>
          </a:prstGeom>
        </p:spPr>
      </p:pic>
      <p:pic>
        <p:nvPicPr>
          <p:cNvPr id="7" name="silboHI-righ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24494" y="5949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6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459433"/>
            <a:ext cx="8013576" cy="1165885"/>
          </a:xfrm>
        </p:spPr>
        <p:txBody>
          <a:bodyPr/>
          <a:lstStyle/>
          <a:p>
            <a:r>
              <a:rPr lang="ru-RU" dirty="0" smtClean="0"/>
              <a:t>Фонология: согласные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4" t="8084" r="1736" b="12695"/>
          <a:stretch/>
        </p:blipFill>
        <p:spPr bwMode="auto">
          <a:xfrm>
            <a:off x="1105319" y="3645024"/>
            <a:ext cx="2843684" cy="230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0" t="7071" b="14544"/>
          <a:stretch/>
        </p:blipFill>
        <p:spPr bwMode="auto">
          <a:xfrm>
            <a:off x="5085041" y="3567166"/>
            <a:ext cx="2818113" cy="2180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" t="59643" r="57283" b="3590"/>
          <a:stretch/>
        </p:blipFill>
        <p:spPr bwMode="auto">
          <a:xfrm>
            <a:off x="4860032" y="687762"/>
            <a:ext cx="3268133" cy="199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3147754"/>
            <a:ext cx="195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Manada</a:t>
            </a:r>
            <a:r>
              <a:rPr lang="en-US" dirty="0" smtClean="0"/>
              <a:t> (</a:t>
            </a:r>
            <a:r>
              <a:rPr lang="ru-RU" dirty="0" smtClean="0"/>
              <a:t>«стадо»)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5594" y="3081751"/>
            <a:ext cx="1857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Poceta</a:t>
            </a:r>
            <a:r>
              <a:rPr lang="en-US" dirty="0" smtClean="0"/>
              <a:t> (</a:t>
            </a:r>
            <a:r>
              <a:rPr lang="ru-RU" dirty="0" smtClean="0"/>
              <a:t>«туалет»)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19141" y="6369516"/>
            <a:ext cx="1824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Garra</a:t>
            </a:r>
            <a:r>
              <a:rPr lang="en-US" dirty="0" smtClean="0"/>
              <a:t> (</a:t>
            </a:r>
            <a:r>
              <a:rPr lang="ru-RU" dirty="0" smtClean="0"/>
              <a:t>«коготь»)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56719" y="6324224"/>
            <a:ext cx="149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Casa (</a:t>
            </a:r>
            <a:r>
              <a:rPr lang="ru-RU" dirty="0" smtClean="0"/>
              <a:t>«дом»)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9" r="50000" b="14092"/>
          <a:stretch/>
        </p:blipFill>
        <p:spPr bwMode="auto">
          <a:xfrm>
            <a:off x="990496" y="713834"/>
            <a:ext cx="2955230" cy="206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47664" y="713834"/>
            <a:ext cx="542954" cy="207772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3645025"/>
            <a:ext cx="851716" cy="230903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301544" y="713834"/>
            <a:ext cx="542264" cy="2061674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10166" y="706453"/>
            <a:ext cx="449940" cy="2086690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3645025"/>
            <a:ext cx="576064" cy="2309031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687763"/>
            <a:ext cx="720080" cy="1999704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508104" y="3563595"/>
            <a:ext cx="866455" cy="2180492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86632" y="687762"/>
            <a:ext cx="360040" cy="1999704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95948" y="687762"/>
            <a:ext cx="552846" cy="19945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636710" y="3567165"/>
            <a:ext cx="671594" cy="217692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563826" y="2793143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       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           /</a:t>
            </a: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3953" y="6000184"/>
            <a:ext cx="1699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                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en-US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rr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08104" y="2712419"/>
            <a:ext cx="206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5CEFB"/>
                </a:solidFill>
              </a:rPr>
              <a:t>/</a:t>
            </a:r>
            <a:r>
              <a:rPr lang="en-US" b="1" dirty="0" smtClean="0">
                <a:solidFill>
                  <a:srgbClr val="85CEFB"/>
                </a:solidFill>
              </a:rPr>
              <a:t>p</a:t>
            </a:r>
            <a:r>
              <a:rPr lang="ru-RU" b="1" dirty="0" smtClean="0">
                <a:solidFill>
                  <a:srgbClr val="85CEFB"/>
                </a:solidFill>
              </a:rPr>
              <a:t>/</a:t>
            </a:r>
            <a:r>
              <a:rPr lang="ru-RU" b="1" dirty="0" smtClean="0"/>
              <a:t>       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          /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07527" y="5826884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85CEFB"/>
                </a:solidFill>
              </a:rPr>
              <a:t>/</a:t>
            </a:r>
            <a:r>
              <a:rPr lang="en-US" b="1" dirty="0" smtClean="0">
                <a:solidFill>
                  <a:srgbClr val="85CEFB"/>
                </a:solidFill>
              </a:rPr>
              <a:t>k</a:t>
            </a:r>
            <a:r>
              <a:rPr lang="ru-RU" b="1" dirty="0" smtClean="0">
                <a:solidFill>
                  <a:srgbClr val="85CEFB"/>
                </a:solidFill>
              </a:rPr>
              <a:t>/</a:t>
            </a:r>
            <a:r>
              <a:rPr lang="ru-RU" b="1" dirty="0" smtClean="0"/>
              <a:t>            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9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99392"/>
            <a:ext cx="8229600" cy="1143000"/>
          </a:xfrm>
        </p:spPr>
        <p:txBody>
          <a:bodyPr/>
          <a:lstStyle/>
          <a:p>
            <a:r>
              <a:rPr lang="ru-RU" dirty="0" err="1" smtClean="0"/>
              <a:t>Полифонемия</a:t>
            </a:r>
            <a:r>
              <a:rPr lang="ru-RU" dirty="0" smtClean="0"/>
              <a:t> и коммуникация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5040560"/>
          </a:xfrm>
        </p:spPr>
        <p:txBody>
          <a:bodyPr>
            <a:normAutofit/>
          </a:bodyPr>
          <a:lstStyle/>
          <a:p>
            <a:r>
              <a:rPr lang="ru-RU" dirty="0" smtClean="0"/>
              <a:t>/</a:t>
            </a:r>
            <a:r>
              <a:rPr lang="en-US" dirty="0" err="1" smtClean="0"/>
              <a:t>C</a:t>
            </a:r>
            <a:r>
              <a:rPr lang="en-US" sz="1400" dirty="0" err="1" smtClean="0"/>
              <a:t>l-i</a:t>
            </a:r>
            <a:r>
              <a:rPr lang="en-US" dirty="0" err="1" smtClean="0"/>
              <a:t>V</a:t>
            </a:r>
            <a:r>
              <a:rPr lang="en-US" sz="1400" dirty="0" err="1" smtClean="0"/>
              <a:t>low</a:t>
            </a:r>
            <a:r>
              <a:rPr lang="en-US" dirty="0" err="1" smtClean="0"/>
              <a:t>C</a:t>
            </a:r>
            <a:r>
              <a:rPr lang="en-US" sz="1400" dirty="0" err="1" smtClean="0"/>
              <a:t>h-i</a:t>
            </a:r>
            <a:r>
              <a:rPr lang="en-US" dirty="0" err="1" smtClean="0"/>
              <a:t>V</a:t>
            </a:r>
            <a:r>
              <a:rPr lang="en-US" sz="1400" dirty="0" err="1" smtClean="0"/>
              <a:t>low</a:t>
            </a:r>
            <a:r>
              <a:rPr lang="en-US" dirty="0" smtClean="0"/>
              <a:t>/ = </a:t>
            </a:r>
            <a:r>
              <a:rPr lang="en-US" dirty="0" err="1" smtClean="0"/>
              <a:t>pata</a:t>
            </a:r>
            <a:r>
              <a:rPr lang="en-US" dirty="0" smtClean="0"/>
              <a:t> </a:t>
            </a:r>
            <a:r>
              <a:rPr lang="ru-RU" dirty="0" smtClean="0"/>
              <a:t>(«лапа»)</a:t>
            </a:r>
            <a:r>
              <a:rPr lang="en-US" dirty="0" smtClean="0"/>
              <a:t>, casa (</a:t>
            </a:r>
            <a:r>
              <a:rPr lang="ru-RU" dirty="0" smtClean="0"/>
              <a:t>«дом»), </a:t>
            </a:r>
            <a:r>
              <a:rPr lang="en-US" dirty="0" err="1" smtClean="0"/>
              <a:t>pasa</a:t>
            </a:r>
            <a:r>
              <a:rPr lang="en-US" dirty="0" smtClean="0"/>
              <a:t> </a:t>
            </a:r>
            <a:r>
              <a:rPr lang="ru-RU" dirty="0" smtClean="0"/>
              <a:t>(«изюм»)</a:t>
            </a:r>
            <a:r>
              <a:rPr lang="en-US" dirty="0" smtClean="0"/>
              <a:t>, </a:t>
            </a:r>
            <a:r>
              <a:rPr lang="en-US" dirty="0" err="1"/>
              <a:t>pota</a:t>
            </a:r>
            <a:r>
              <a:rPr lang="en-US" dirty="0"/>
              <a:t> </a:t>
            </a:r>
            <a:r>
              <a:rPr lang="ru-RU" dirty="0" smtClean="0"/>
              <a:t>(«кальмар»)</a:t>
            </a:r>
            <a:r>
              <a:rPr lang="en-US" dirty="0" smtClean="0"/>
              <a:t>, </a:t>
            </a:r>
            <a:r>
              <a:rPr lang="en-US" dirty="0" err="1"/>
              <a:t>pocho</a:t>
            </a:r>
            <a:r>
              <a:rPr lang="en-US" dirty="0"/>
              <a:t> </a:t>
            </a:r>
            <a:r>
              <a:rPr lang="ru-RU" dirty="0" smtClean="0"/>
              <a:t>(«тухлый»)</a:t>
            </a:r>
            <a:r>
              <a:rPr lang="en-US" dirty="0" smtClean="0"/>
              <a:t>, </a:t>
            </a:r>
            <a:r>
              <a:rPr lang="en-US" dirty="0" err="1"/>
              <a:t>cacho</a:t>
            </a:r>
            <a:r>
              <a:rPr lang="en-US" dirty="0"/>
              <a:t> </a:t>
            </a:r>
            <a:r>
              <a:rPr lang="ru-RU" dirty="0" smtClean="0"/>
              <a:t>(«кусок»)</a:t>
            </a:r>
            <a:r>
              <a:rPr lang="en-US" dirty="0" smtClean="0"/>
              <a:t>, </a:t>
            </a:r>
            <a:r>
              <a:rPr lang="en-US" dirty="0" err="1"/>
              <a:t>Paco</a:t>
            </a:r>
            <a:r>
              <a:rPr lang="en-US" dirty="0"/>
              <a:t> </a:t>
            </a:r>
            <a:r>
              <a:rPr lang="ru-RU" dirty="0" smtClean="0"/>
              <a:t>(мужское имя) и т.д.</a:t>
            </a:r>
          </a:p>
          <a:p>
            <a:r>
              <a:rPr lang="ru-RU" dirty="0" err="1" smtClean="0"/>
              <a:t>Сильбо</a:t>
            </a:r>
            <a:r>
              <a:rPr lang="ru-RU" dirty="0" smtClean="0"/>
              <a:t> </a:t>
            </a:r>
            <a:r>
              <a:rPr lang="ru-RU" dirty="0" err="1" smtClean="0"/>
              <a:t>гомеро</a:t>
            </a:r>
            <a:r>
              <a:rPr lang="ru-RU" dirty="0" smtClean="0"/>
              <a:t> позволяет передавать любые, даже самые сложные и неожиданные сообщения, однако из-за </a:t>
            </a:r>
            <a:r>
              <a:rPr lang="ru-RU" dirty="0" err="1" smtClean="0"/>
              <a:t>полифонемии</a:t>
            </a:r>
            <a:r>
              <a:rPr lang="ru-RU" dirty="0" smtClean="0"/>
              <a:t> их дешифровка иногда занимает значительное время и требует </a:t>
            </a:r>
            <a:r>
              <a:rPr lang="ru-RU" dirty="0" err="1" smtClean="0"/>
              <a:t>вовлечённости</a:t>
            </a:r>
            <a:r>
              <a:rPr lang="ru-RU" dirty="0" smtClean="0"/>
              <a:t> обоих участников диалога: перефразирование и уточнение продолжаются до тех пор, пока не будет достигнуто взаимопонимание. Кроме того, дешифровке способствуют ограничения на семантическую сочетаемость языковых единиц.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57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229600" cy="1143000"/>
          </a:xfrm>
        </p:spPr>
        <p:txBody>
          <a:bodyPr/>
          <a:lstStyle/>
          <a:p>
            <a:r>
              <a:rPr lang="ru-RU" dirty="0" err="1" smtClean="0"/>
              <a:t>Полифонемия</a:t>
            </a:r>
            <a:r>
              <a:rPr lang="ru-RU" dirty="0" smtClean="0"/>
              <a:t> и коммуникация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8736591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l-i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low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h-i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low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/>
              <a:t>		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</a:t>
            </a:r>
            <a:r>
              <a:rPr lang="en-US" sz="1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h-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high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</a:t>
            </a:r>
            <a:r>
              <a:rPr lang="en-US" sz="1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</a:t>
            </a:r>
            <a:r>
              <a:rPr lang="en-US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</a:t>
            </a:r>
            <a:r>
              <a:rPr lang="en-US" sz="1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low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pata</a:t>
            </a:r>
            <a:r>
              <a:rPr lang="en-US" dirty="0" smtClean="0"/>
              <a:t> </a:t>
            </a:r>
            <a:r>
              <a:rPr lang="en-US" dirty="0"/>
              <a:t>(«</a:t>
            </a:r>
            <a:r>
              <a:rPr lang="ru-RU" dirty="0"/>
              <a:t>лапа</a:t>
            </a:r>
            <a:r>
              <a:rPr lang="ru-RU" dirty="0" smtClean="0"/>
              <a:t>»)               </a:t>
            </a:r>
            <a:r>
              <a:rPr lang="ru-RU" dirty="0"/>
              <a:t>	</a:t>
            </a:r>
            <a:r>
              <a:rPr lang="en-US" dirty="0" err="1" smtClean="0"/>
              <a:t>digo</a:t>
            </a:r>
            <a:r>
              <a:rPr lang="en-US" dirty="0" smtClean="0"/>
              <a:t> (</a:t>
            </a:r>
            <a:r>
              <a:rPr lang="ru-RU" dirty="0" smtClean="0"/>
              <a:t>«говорю»)</a:t>
            </a:r>
          </a:p>
          <a:p>
            <a:pPr marL="0" indent="0">
              <a:buNone/>
            </a:pPr>
            <a:r>
              <a:rPr lang="en-US" dirty="0" smtClean="0"/>
              <a:t>casa </a:t>
            </a:r>
            <a:r>
              <a:rPr lang="en-US" dirty="0"/>
              <a:t>(«</a:t>
            </a:r>
            <a:r>
              <a:rPr lang="ru-RU" dirty="0"/>
              <a:t>дом</a:t>
            </a:r>
            <a:r>
              <a:rPr lang="ru-RU" dirty="0" smtClean="0"/>
              <a:t>»)</a:t>
            </a:r>
            <a:r>
              <a:rPr lang="en-US" dirty="0" smtClean="0"/>
              <a:t>              </a:t>
            </a:r>
            <a:r>
              <a:rPr lang="ru-RU" dirty="0" smtClean="0"/>
              <a:t>	</a:t>
            </a:r>
            <a:r>
              <a:rPr lang="en-US" dirty="0" err="1" smtClean="0"/>
              <a:t>dijo</a:t>
            </a:r>
            <a:r>
              <a:rPr lang="ru-RU" dirty="0" smtClean="0"/>
              <a:t>   («он(а) сказал(а)»)</a:t>
            </a:r>
          </a:p>
          <a:p>
            <a:pPr marL="0" indent="0">
              <a:buNone/>
            </a:pPr>
            <a:r>
              <a:rPr lang="en-US" dirty="0" err="1" smtClean="0"/>
              <a:t>pasa</a:t>
            </a:r>
            <a:r>
              <a:rPr lang="en-US" dirty="0" smtClean="0"/>
              <a:t> </a:t>
            </a:r>
            <a:r>
              <a:rPr lang="en-US" dirty="0"/>
              <a:t>(«</a:t>
            </a:r>
            <a:r>
              <a:rPr lang="ru-RU" dirty="0"/>
              <a:t>изюм</a:t>
            </a:r>
            <a:r>
              <a:rPr lang="ru-RU" dirty="0" smtClean="0"/>
              <a:t>»)</a:t>
            </a:r>
            <a:r>
              <a:rPr lang="en-US" dirty="0" smtClean="0"/>
              <a:t>           </a:t>
            </a:r>
            <a:r>
              <a:rPr lang="ru-RU" dirty="0" smtClean="0"/>
              <a:t>	</a:t>
            </a:r>
            <a:r>
              <a:rPr lang="en-US" dirty="0" err="1" smtClean="0"/>
              <a:t>leja</a:t>
            </a:r>
            <a:r>
              <a:rPr lang="ru-RU" dirty="0" smtClean="0"/>
              <a:t>  («старица реки»)</a:t>
            </a:r>
          </a:p>
          <a:p>
            <a:pPr marL="0" indent="0">
              <a:buNone/>
            </a:pPr>
            <a:r>
              <a:rPr lang="en-US" dirty="0" err="1" smtClean="0"/>
              <a:t>pota</a:t>
            </a:r>
            <a:r>
              <a:rPr lang="en-US" dirty="0" smtClean="0"/>
              <a:t> </a:t>
            </a:r>
            <a:r>
              <a:rPr lang="en-US" dirty="0"/>
              <a:t>(«</a:t>
            </a:r>
            <a:r>
              <a:rPr lang="ru-RU" dirty="0"/>
              <a:t>кальмар</a:t>
            </a:r>
            <a:r>
              <a:rPr lang="ru-RU" dirty="0" smtClean="0"/>
              <a:t>»)</a:t>
            </a:r>
            <a:r>
              <a:rPr lang="en-US" dirty="0" smtClean="0"/>
              <a:t>      </a:t>
            </a:r>
            <a:r>
              <a:rPr lang="ru-RU" dirty="0" smtClean="0"/>
              <a:t>	</a:t>
            </a:r>
            <a:r>
              <a:rPr lang="en-US" dirty="0" smtClean="0"/>
              <a:t>  </a:t>
            </a:r>
            <a:r>
              <a:rPr lang="ru-RU" dirty="0" smtClean="0"/>
              <a:t>	</a:t>
            </a:r>
            <a:r>
              <a:rPr lang="en-US" dirty="0" err="1" smtClean="0"/>
              <a:t>rijo</a:t>
            </a:r>
            <a:r>
              <a:rPr lang="ru-RU" dirty="0" smtClean="0"/>
              <a:t>  («похотливость»)</a:t>
            </a:r>
          </a:p>
          <a:p>
            <a:pPr marL="0" indent="0">
              <a:buNone/>
            </a:pPr>
            <a:r>
              <a:rPr lang="en-US" dirty="0" err="1" smtClean="0"/>
              <a:t>pocho</a:t>
            </a:r>
            <a:r>
              <a:rPr lang="en-US" dirty="0" smtClean="0"/>
              <a:t> </a:t>
            </a:r>
            <a:r>
              <a:rPr lang="en-US" dirty="0"/>
              <a:t>(«</a:t>
            </a:r>
            <a:r>
              <a:rPr lang="ru-RU" dirty="0"/>
              <a:t>тухлый</a:t>
            </a:r>
            <a:r>
              <a:rPr lang="ru-RU" dirty="0" smtClean="0"/>
              <a:t>»)</a:t>
            </a:r>
            <a:r>
              <a:rPr lang="en-US" dirty="0" smtClean="0"/>
              <a:t>        </a:t>
            </a:r>
            <a:r>
              <a:rPr lang="ru-RU" dirty="0" smtClean="0"/>
              <a:t>	</a:t>
            </a:r>
            <a:r>
              <a:rPr lang="en-US" dirty="0" err="1" smtClean="0"/>
              <a:t>rejo</a:t>
            </a:r>
            <a:r>
              <a:rPr lang="ru-RU" dirty="0" smtClean="0"/>
              <a:t>  («острие»)</a:t>
            </a:r>
          </a:p>
          <a:p>
            <a:pPr marL="0" indent="0">
              <a:buNone/>
            </a:pPr>
            <a:r>
              <a:rPr lang="en-US" dirty="0" err="1" smtClean="0"/>
              <a:t>cacho</a:t>
            </a:r>
            <a:r>
              <a:rPr lang="en-US" dirty="0" smtClean="0"/>
              <a:t> </a:t>
            </a:r>
            <a:r>
              <a:rPr lang="en-US" dirty="0"/>
              <a:t>(«</a:t>
            </a:r>
            <a:r>
              <a:rPr lang="ru-RU" dirty="0"/>
              <a:t>кусок</a:t>
            </a:r>
            <a:r>
              <a:rPr lang="ru-RU" dirty="0" smtClean="0"/>
              <a:t>»)</a:t>
            </a:r>
            <a:r>
              <a:rPr lang="en-US" dirty="0" smtClean="0"/>
              <a:t>           </a:t>
            </a:r>
            <a:r>
              <a:rPr lang="ru-RU" dirty="0" smtClean="0"/>
              <a:t>	</a:t>
            </a:r>
            <a:r>
              <a:rPr lang="en-US" dirty="0" err="1" smtClean="0"/>
              <a:t>llego</a:t>
            </a:r>
            <a:r>
              <a:rPr lang="ru-RU" dirty="0" smtClean="0"/>
              <a:t> («прихожу»)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en-US" dirty="0" err="1"/>
              <a:t>Paco</a:t>
            </a:r>
            <a:r>
              <a:rPr lang="en-US" dirty="0"/>
              <a:t> (</a:t>
            </a:r>
            <a:r>
              <a:rPr lang="ru-RU" dirty="0"/>
              <a:t>мужское имя) </a:t>
            </a:r>
            <a:r>
              <a:rPr lang="en-US" dirty="0" smtClean="0"/>
              <a:t>   </a:t>
            </a:r>
            <a:r>
              <a:rPr lang="ru-RU" dirty="0" smtClean="0"/>
              <a:t>	</a:t>
            </a:r>
            <a:r>
              <a:rPr lang="en-US" dirty="0" err="1" smtClean="0"/>
              <a:t>llega</a:t>
            </a:r>
            <a:r>
              <a:rPr lang="ru-RU" dirty="0" smtClean="0"/>
              <a:t> («приходит»)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Чем больше слов в сообщении, тем меньше вариантов трактовки. Сколько бы времени ни занимала дешифровка сообщения, она всё равно гораздо быстрее, чем пеший путь по горам.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347864" y="2204864"/>
            <a:ext cx="936104" cy="216024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347864" y="4365104"/>
            <a:ext cx="91353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0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Reminder</a:t>
            </a:r>
            <a:r>
              <a:rPr lang="ru-RU" dirty="0" smtClean="0"/>
              <a:t>: типологические черты испанского</a:t>
            </a:r>
            <a:r>
              <a:rPr lang="en-US" dirty="0" smtClean="0"/>
              <a:t> </a:t>
            </a:r>
            <a:r>
              <a:rPr lang="ru-RU" dirty="0" smtClean="0"/>
              <a:t>языка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ru-RU" dirty="0" smtClean="0"/>
              <a:t>Флективно-аналитический язык</a:t>
            </a:r>
          </a:p>
          <a:p>
            <a:r>
              <a:rPr lang="ru-RU" dirty="0" smtClean="0"/>
              <a:t>Некоторые морфемные границы проводятся чётко (например, между префиксом и корнем, между корнем и аффиксом рода), но встречаются и нечёткие соединения морфем (фузионная тенденция)</a:t>
            </a:r>
          </a:p>
          <a:p>
            <a:r>
              <a:rPr lang="ru-RU" dirty="0" smtClean="0"/>
              <a:t>В именной группе </a:t>
            </a:r>
            <a:r>
              <a:rPr lang="ru-RU" dirty="0" err="1" smtClean="0"/>
              <a:t>зависимостное</a:t>
            </a:r>
            <a:r>
              <a:rPr lang="ru-RU" dirty="0" smtClean="0"/>
              <a:t> маркирование, в предикации – двойное </a:t>
            </a:r>
            <a:endParaRPr lang="en-US" dirty="0" smtClean="0"/>
          </a:p>
          <a:p>
            <a:r>
              <a:rPr lang="ru-RU" dirty="0" err="1" smtClean="0"/>
              <a:t>Аккузативная</a:t>
            </a:r>
            <a:r>
              <a:rPr lang="ru-RU" dirty="0" smtClean="0"/>
              <a:t> ролевая кодировка</a:t>
            </a:r>
            <a:endParaRPr lang="en-US" dirty="0" smtClean="0"/>
          </a:p>
          <a:p>
            <a:r>
              <a:rPr lang="ru-RU" dirty="0" smtClean="0"/>
              <a:t>Стандартный порядок слов </a:t>
            </a:r>
            <a:r>
              <a:rPr lang="en-US" dirty="0" smtClean="0"/>
              <a:t>SVO </a:t>
            </a:r>
            <a:r>
              <a:rPr lang="ru-RU" dirty="0" smtClean="0"/>
              <a:t>(но он может нарушаться в эмфатических конструкциях)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38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Канарский</a:t>
            </a:r>
            <a:r>
              <a:rPr lang="ru-RU" dirty="0" smtClean="0"/>
              <a:t> диалект испанского языка: фонетические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r>
              <a:rPr lang="ru-RU" dirty="0" smtClean="0"/>
              <a:t>Отсутствует фонема /Ө/, в результате чего «</a:t>
            </a:r>
            <a:r>
              <a:rPr lang="en-US" dirty="0" smtClean="0"/>
              <a:t>casa</a:t>
            </a:r>
            <a:r>
              <a:rPr lang="ru-RU" dirty="0" smtClean="0"/>
              <a:t>» («дом») и «</a:t>
            </a:r>
            <a:r>
              <a:rPr lang="en-US" dirty="0" err="1" smtClean="0"/>
              <a:t>caza</a:t>
            </a:r>
            <a:r>
              <a:rPr lang="ru-RU" dirty="0" smtClean="0"/>
              <a:t>» («охота») звучат одинаково: </a:t>
            </a:r>
            <a:r>
              <a:rPr lang="en-US" dirty="0" smtClean="0"/>
              <a:t>[</a:t>
            </a:r>
            <a:r>
              <a:rPr lang="en-US" dirty="0" err="1" smtClean="0"/>
              <a:t>kasa</a:t>
            </a:r>
            <a:r>
              <a:rPr lang="en-US" dirty="0" smtClean="0"/>
              <a:t>]. </a:t>
            </a:r>
            <a:r>
              <a:rPr lang="ru-RU" dirty="0" smtClean="0"/>
              <a:t>В стандартном испанском «</a:t>
            </a:r>
            <a:r>
              <a:rPr lang="en-US" dirty="0" err="1" smtClean="0"/>
              <a:t>caza</a:t>
            </a:r>
            <a:r>
              <a:rPr lang="ru-RU" dirty="0" smtClean="0"/>
              <a:t>» звучит как </a:t>
            </a:r>
            <a:r>
              <a:rPr lang="en-US" dirty="0" smtClean="0"/>
              <a:t>[</a:t>
            </a:r>
            <a:r>
              <a:rPr lang="en-US" dirty="0" err="1" smtClean="0"/>
              <a:t>ka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Ө</a:t>
            </a:r>
            <a:r>
              <a:rPr lang="en-US" dirty="0" smtClean="0"/>
              <a:t>a]</a:t>
            </a:r>
            <a:endParaRPr lang="ru-RU" dirty="0" smtClean="0"/>
          </a:p>
          <a:p>
            <a:r>
              <a:rPr lang="ru-RU" dirty="0" smtClean="0"/>
              <a:t>Реализация /s</a:t>
            </a:r>
            <a:r>
              <a:rPr lang="ru-RU" dirty="0"/>
              <a:t>/ </a:t>
            </a:r>
            <a:r>
              <a:rPr lang="ru-RU" dirty="0" smtClean="0"/>
              <a:t>как </a:t>
            </a:r>
            <a:r>
              <a:rPr lang="en-US" dirty="0"/>
              <a:t>[</a:t>
            </a:r>
            <a:r>
              <a:rPr lang="ru-RU" dirty="0" smtClean="0"/>
              <a:t>h</a:t>
            </a:r>
            <a:r>
              <a:rPr lang="en-US" dirty="0"/>
              <a:t>]</a:t>
            </a:r>
            <a:r>
              <a:rPr lang="ru-RU" dirty="0" smtClean="0"/>
              <a:t> в конце слога</a:t>
            </a:r>
            <a:r>
              <a:rPr lang="en-US" dirty="0" smtClean="0"/>
              <a:t>: </a:t>
            </a:r>
            <a:r>
              <a:rPr lang="en-US" dirty="0" err="1" smtClean="0"/>
              <a:t>susto</a:t>
            </a:r>
            <a:r>
              <a:rPr lang="en-US" dirty="0" smtClean="0"/>
              <a:t> (</a:t>
            </a:r>
            <a:r>
              <a:rPr lang="ru-RU" dirty="0" smtClean="0"/>
              <a:t>«страх»)</a:t>
            </a:r>
            <a:r>
              <a:rPr lang="en-US" dirty="0" smtClean="0"/>
              <a:t> – [</a:t>
            </a:r>
            <a:r>
              <a:rPr lang="en-US" dirty="0" err="1" smtClean="0"/>
              <a:t>suhto</a:t>
            </a:r>
            <a:r>
              <a:rPr lang="en-US" dirty="0" smtClean="0"/>
              <a:t>]</a:t>
            </a:r>
            <a:endParaRPr lang="ru-RU" dirty="0" smtClean="0"/>
          </a:p>
          <a:p>
            <a:r>
              <a:rPr lang="ru-RU" dirty="0" smtClean="0"/>
              <a:t>/X/ обычно </a:t>
            </a:r>
            <a:r>
              <a:rPr lang="ru-RU" dirty="0"/>
              <a:t>произносится с придыханием </a:t>
            </a:r>
            <a:r>
              <a:rPr lang="ru-RU" dirty="0" smtClean="0"/>
              <a:t>или реализуется </a:t>
            </a:r>
            <a:r>
              <a:rPr lang="ru-RU" dirty="0"/>
              <a:t>как [</a:t>
            </a:r>
            <a:r>
              <a:rPr lang="ru-RU" dirty="0" smtClean="0"/>
              <a:t>h]: </a:t>
            </a:r>
            <a:r>
              <a:rPr lang="en-US" dirty="0" err="1" smtClean="0"/>
              <a:t>gente</a:t>
            </a:r>
            <a:r>
              <a:rPr lang="en-US" dirty="0" smtClean="0"/>
              <a:t> (</a:t>
            </a:r>
            <a:r>
              <a:rPr lang="ru-RU" dirty="0" smtClean="0"/>
              <a:t>«люди») – </a:t>
            </a:r>
            <a:r>
              <a:rPr lang="en-US" dirty="0" smtClean="0"/>
              <a:t>[</a:t>
            </a:r>
            <a:r>
              <a:rPr lang="en-US" dirty="0" err="1" smtClean="0"/>
              <a:t>hente</a:t>
            </a:r>
            <a:r>
              <a:rPr lang="en-US" dirty="0" smtClean="0"/>
              <a:t>]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 smtClean="0"/>
              <a:t>ch</a:t>
            </a:r>
            <a:r>
              <a:rPr lang="ru-RU" dirty="0" smtClean="0"/>
              <a:t>» (как в «</a:t>
            </a:r>
            <a:r>
              <a:rPr lang="en-US" dirty="0" err="1" smtClean="0"/>
              <a:t>chica</a:t>
            </a:r>
            <a:r>
              <a:rPr lang="ru-RU" dirty="0" smtClean="0"/>
              <a:t>») обычно </a:t>
            </a:r>
            <a:r>
              <a:rPr lang="ru-RU" dirty="0"/>
              <a:t>произносится как палатальная взрывная /</a:t>
            </a:r>
            <a:r>
              <a:rPr lang="ru-RU" dirty="0" smtClean="0"/>
              <a:t>C/</a:t>
            </a:r>
            <a:r>
              <a:rPr lang="ru-RU" dirty="0"/>
              <a:t> </a:t>
            </a:r>
            <a:r>
              <a:rPr lang="ru-RU" dirty="0" smtClean="0"/>
              <a:t>(вместо глухой </a:t>
            </a:r>
            <a:r>
              <a:rPr lang="ru-RU" dirty="0"/>
              <a:t>постальвеолярной аффрикаты /</a:t>
            </a:r>
            <a:r>
              <a:rPr lang="ru-RU" dirty="0" err="1"/>
              <a:t>tʃ</a:t>
            </a:r>
            <a:r>
              <a:rPr lang="ru-RU" dirty="0" smtClean="0"/>
              <a:t>/)</a:t>
            </a:r>
          </a:p>
        </p:txBody>
      </p:sp>
    </p:spTree>
    <p:extLst>
      <p:ext uri="{BB962C8B-B14F-4D97-AF65-F5344CB8AC3E}">
        <p14:creationId xmlns:p14="http://schemas.microsoft.com/office/powerpoint/2010/main" val="238795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Канарский</a:t>
            </a:r>
            <a:r>
              <a:rPr lang="ru-RU" dirty="0" smtClean="0"/>
              <a:t> диалект</a:t>
            </a:r>
            <a:r>
              <a:rPr lang="en-US" dirty="0" smtClean="0"/>
              <a:t> </a:t>
            </a:r>
            <a:r>
              <a:rPr lang="ru-RU" dirty="0" smtClean="0"/>
              <a:t>испанского языка: морфологические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435280" cy="4785395"/>
          </a:xfrm>
        </p:spPr>
        <p:txBody>
          <a:bodyPr/>
          <a:lstStyle/>
          <a:p>
            <a:r>
              <a:rPr lang="ru-RU" dirty="0" smtClean="0"/>
              <a:t>Использование синтетических форм глагола вместо аналитических: например, вместо </a:t>
            </a:r>
            <a:r>
              <a:rPr lang="en-US" dirty="0" err="1"/>
              <a:t>Pretérito</a:t>
            </a:r>
            <a:r>
              <a:rPr lang="en-US" dirty="0"/>
              <a:t> </a:t>
            </a:r>
            <a:r>
              <a:rPr lang="en-US" dirty="0" smtClean="0"/>
              <a:t>perfecto</a:t>
            </a:r>
            <a:r>
              <a:rPr lang="ru-RU" dirty="0" smtClean="0"/>
              <a:t> используется </a:t>
            </a:r>
            <a:r>
              <a:rPr lang="en-US" dirty="0" err="1" smtClean="0"/>
              <a:t>Pretérito</a:t>
            </a:r>
            <a:r>
              <a:rPr lang="en-US" dirty="0" smtClean="0"/>
              <a:t> simple</a:t>
            </a:r>
            <a:endParaRPr lang="ru-RU" dirty="0" smtClean="0"/>
          </a:p>
          <a:p>
            <a:r>
              <a:rPr lang="ru-RU" dirty="0" smtClean="0"/>
              <a:t>Вместо стандартного уменьшительного суффикса </a:t>
            </a:r>
            <a:r>
              <a:rPr lang="en-US" dirty="0" smtClean="0"/>
              <a:t>–</a:t>
            </a:r>
            <a:r>
              <a:rPr lang="en-US" dirty="0" err="1" smtClean="0"/>
              <a:t>ito</a:t>
            </a:r>
            <a:r>
              <a:rPr lang="en-US" dirty="0" smtClean="0"/>
              <a:t> </a:t>
            </a:r>
            <a:r>
              <a:rPr lang="ru-RU" dirty="0" smtClean="0"/>
              <a:t>используется «двойной» уменьшительный </a:t>
            </a:r>
            <a:r>
              <a:rPr lang="ru-RU" dirty="0"/>
              <a:t>суффикс </a:t>
            </a:r>
            <a:r>
              <a:rPr lang="en-US" dirty="0" smtClean="0"/>
              <a:t>–</a:t>
            </a:r>
            <a:r>
              <a:rPr lang="ru-RU" dirty="0" err="1" smtClean="0"/>
              <a:t>itito</a:t>
            </a:r>
            <a:r>
              <a:rPr lang="ru-RU" dirty="0" smtClean="0"/>
              <a:t>: например, «</a:t>
            </a:r>
            <a:r>
              <a:rPr lang="en-US" dirty="0" err="1" smtClean="0"/>
              <a:t>hermanitito</a:t>
            </a:r>
            <a:r>
              <a:rPr lang="ru-RU" dirty="0" smtClean="0"/>
              <a:t>» («братец») вместо «</a:t>
            </a:r>
            <a:r>
              <a:rPr lang="en-US" dirty="0" err="1" smtClean="0"/>
              <a:t>hermanito</a:t>
            </a:r>
            <a:r>
              <a:rPr lang="ru-RU" dirty="0" smtClean="0"/>
              <a:t>» </a:t>
            </a:r>
          </a:p>
          <a:p>
            <a:r>
              <a:rPr lang="ru-RU" dirty="0" smtClean="0"/>
              <a:t>Выпадение в некоторых контекстах предлога «</a:t>
            </a:r>
            <a:r>
              <a:rPr lang="en-US" dirty="0" smtClean="0"/>
              <a:t>de</a:t>
            </a:r>
            <a:r>
              <a:rPr lang="ru-RU" dirty="0" smtClean="0"/>
              <a:t>»: например, «</a:t>
            </a:r>
            <a:r>
              <a:rPr lang="en-US" dirty="0" err="1" smtClean="0"/>
              <a:t>coche</a:t>
            </a:r>
            <a:r>
              <a:rPr lang="en-US" dirty="0" smtClean="0"/>
              <a:t> Juan</a:t>
            </a:r>
            <a:r>
              <a:rPr lang="ru-RU" dirty="0" smtClean="0"/>
              <a:t>» («машина Хуана») вместо «</a:t>
            </a:r>
            <a:r>
              <a:rPr lang="en-US" dirty="0" err="1" smtClean="0"/>
              <a:t>coche</a:t>
            </a:r>
            <a:r>
              <a:rPr lang="en-US" dirty="0" smtClean="0"/>
              <a:t> de Juan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36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99392"/>
            <a:ext cx="8229600" cy="1143000"/>
          </a:xfrm>
        </p:spPr>
        <p:txBody>
          <a:bodyPr/>
          <a:lstStyle/>
          <a:p>
            <a:r>
              <a:rPr lang="ru-RU" dirty="0" smtClean="0"/>
              <a:t>Примеры использования </a:t>
            </a:r>
            <a:r>
              <a:rPr lang="en-US" dirty="0" err="1" smtClean="0"/>
              <a:t>silbo</a:t>
            </a:r>
            <a:r>
              <a:rPr lang="en-US" dirty="0" smtClean="0"/>
              <a:t> </a:t>
            </a:r>
            <a:r>
              <a:rPr lang="en-US" dirty="0" err="1" smtClean="0"/>
              <a:t>gomero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301608" cy="5544616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https://www.youtube.com/watch?v=FCUF7F6l0zQ</a:t>
            </a:r>
            <a:r>
              <a:rPr lang="ru-RU" dirty="0" smtClean="0"/>
              <a:t> – в горах</a:t>
            </a: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www.youtube.com/watch?v=2PyNuOJaDCs</a:t>
            </a:r>
            <a:r>
              <a:rPr lang="ru-RU" dirty="0" smtClean="0"/>
              <a:t> – в повседневной жизни</a:t>
            </a:r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://www.youtube.com/watch?v=_</a:t>
            </a:r>
            <a:r>
              <a:rPr lang="en-US" dirty="0" smtClean="0">
                <a:hlinkClick r:id="rId4"/>
              </a:rPr>
              <a:t>5bZ0hxGK6k&amp;t=90s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en-US" dirty="0"/>
              <a:t>A</a:t>
            </a:r>
            <a:r>
              <a:rPr lang="en-US" dirty="0" smtClean="0"/>
              <a:t> Whistled Story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666750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0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r>
              <a:rPr lang="en-US" dirty="0"/>
              <a:t>Trujillo, R. (1990). "The </a:t>
            </a:r>
            <a:r>
              <a:rPr lang="en-US" dirty="0" err="1"/>
              <a:t>Gomeran</a:t>
            </a:r>
            <a:r>
              <a:rPr lang="en-US" dirty="0"/>
              <a:t> Whistle: Linguistic Analysis (English translation: J</a:t>
            </a:r>
            <a:r>
              <a:rPr lang="en-US" dirty="0" smtClean="0"/>
              <a:t>. Brent</a:t>
            </a:r>
            <a:r>
              <a:rPr lang="en-US" dirty="0"/>
              <a:t>)". Santa Cruz de Tenerife: Library of Congress, Washington, DC (published online).</a:t>
            </a:r>
            <a:endParaRPr lang="ru-RU" dirty="0" smtClean="0"/>
          </a:p>
          <a:p>
            <a:r>
              <a:rPr lang="fr-FR" dirty="0"/>
              <a:t>Meyer, J. (2005). "Description typologique et intelligibilité des langues sifflées: approche linguistique et bioacoustique". Ph.D thesis. Université Lyon 2.</a:t>
            </a:r>
            <a:endParaRPr lang="ru-RU" dirty="0" smtClean="0"/>
          </a:p>
          <a:p>
            <a:r>
              <a:rPr lang="en-US" dirty="0" err="1"/>
              <a:t>Hualde</a:t>
            </a:r>
            <a:r>
              <a:rPr lang="en-US" dirty="0"/>
              <a:t>, José Ignacio (2005): The sounds of Spanish, Cambridge University Press, 2005</a:t>
            </a:r>
            <a:r>
              <a:rPr lang="en-US" dirty="0" smtClean="0"/>
              <a:t>.</a:t>
            </a:r>
          </a:p>
          <a:p>
            <a:r>
              <a:rPr lang="ru-RU" dirty="0" smtClean="0"/>
              <a:t>Рыбаков, М. А. </a:t>
            </a:r>
            <a:r>
              <a:rPr lang="ru-RU" dirty="0"/>
              <a:t>(1996). Морфологическая структура имени существительного в русском и испанском языках в сопоставительно-типологическом </a:t>
            </a:r>
            <a:r>
              <a:rPr lang="ru-RU" dirty="0" smtClean="0"/>
              <a:t>аспекте. М., 1996.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://wals.info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6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5725</TotalTime>
  <Words>1127</Words>
  <Application>Microsoft Office PowerPoint</Application>
  <PresentationFormat>Экран (4:3)</PresentationFormat>
  <Paragraphs>97</Paragraphs>
  <Slides>16</Slides>
  <Notes>2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Паркет</vt:lpstr>
      <vt:lpstr>Сильбо гомеро </vt:lpstr>
      <vt:lpstr>Общая информация</vt:lpstr>
      <vt:lpstr>Генетическая принадлежность</vt:lpstr>
      <vt:lpstr>Ареальная принадлежность</vt:lpstr>
      <vt:lpstr>Социолингвистика</vt:lpstr>
      <vt:lpstr>Артикуляционная фонетика</vt:lpstr>
      <vt:lpstr>Фонология: дифференциальные признаки и инвентарь гласных фонем</vt:lpstr>
      <vt:lpstr>Фонология: дифференциальные признаки и инвентарь согласных фонем</vt:lpstr>
      <vt:lpstr>Фонология: согласные </vt:lpstr>
      <vt:lpstr>Полифонемия и коммуникация</vt:lpstr>
      <vt:lpstr>Полифонемия и коммуникация</vt:lpstr>
      <vt:lpstr>Reminder: типологические черты испанского языка</vt:lpstr>
      <vt:lpstr>Канарский диалект испанского языка: фонетические особенности</vt:lpstr>
      <vt:lpstr>Канарский диалект испанского языка: морфологические особенности</vt:lpstr>
      <vt:lpstr>Примеры использования silbo gomero</vt:lpstr>
      <vt:lpstr>Список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Сильбо гомеро</dc:title>
  <dc:creator>Пользователь Windows</dc:creator>
  <cp:lastModifiedBy>Пользователь Windows</cp:lastModifiedBy>
  <cp:revision>72</cp:revision>
  <dcterms:created xsi:type="dcterms:W3CDTF">2019-11-23T13:54:52Z</dcterms:created>
  <dcterms:modified xsi:type="dcterms:W3CDTF">2019-12-03T20:19:59Z</dcterms:modified>
</cp:coreProperties>
</file>