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74" r:id="rId4"/>
    <p:sldId id="258" r:id="rId5"/>
    <p:sldId id="260" r:id="rId6"/>
    <p:sldId id="280" r:id="rId7"/>
    <p:sldId id="259" r:id="rId8"/>
    <p:sldId id="262" r:id="rId9"/>
    <p:sldId id="263" r:id="rId10"/>
    <p:sldId id="264" r:id="rId11"/>
    <p:sldId id="265" r:id="rId12"/>
    <p:sldId id="270" r:id="rId13"/>
    <p:sldId id="266" r:id="rId14"/>
    <p:sldId id="278" r:id="rId15"/>
    <p:sldId id="267" r:id="rId16"/>
    <p:sldId id="273" r:id="rId17"/>
    <p:sldId id="275" r:id="rId18"/>
    <p:sldId id="276" r:id="rId19"/>
    <p:sldId id="277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 snapToGrid="0">
      <p:cViewPr varScale="1">
        <p:scale>
          <a:sx n="69" d="100"/>
          <a:sy n="69" d="100"/>
        </p:scale>
        <p:origin x="-756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497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45958-A760-4BA1-84FF-B90AB875F841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97E33-E092-423A-80BE-5D8618145A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Pavuvu</a:t>
            </a:r>
            <a:r>
              <a:rPr lang="en-GB" baseline="0" dirty="0" smtClean="0"/>
              <a:t> Island – </a:t>
            </a:r>
            <a:r>
              <a:rPr lang="ru-RU" baseline="0" dirty="0" smtClean="0"/>
              <a:t>остров, изначально считавшийся центром расселения </a:t>
            </a:r>
            <a:r>
              <a:rPr lang="ru-RU" baseline="0" dirty="0" err="1" smtClean="0"/>
              <a:t>лавукал</a:t>
            </a:r>
            <a:r>
              <a:rPr lang="ru-RU" baseline="0" dirty="0" smtClean="0"/>
              <a:t>. </a:t>
            </a:r>
          </a:p>
          <a:p>
            <a:r>
              <a:rPr lang="ru-RU" baseline="0" dirty="0" smtClean="0"/>
              <a:t>В начале 1900 годов ситуация изменилась </a:t>
            </a:r>
            <a:r>
              <a:rPr lang="ru-RU" baseline="0" dirty="0" smtClean="0">
                <a:sym typeface="Wingdings" pitchFamily="2" charset="2"/>
              </a:rPr>
              <a:t></a:t>
            </a:r>
            <a:r>
              <a:rPr lang="en-GB" baseline="0" dirty="0" smtClean="0">
                <a:sym typeface="Wingdings" pitchFamily="2" charset="2"/>
              </a:rPr>
              <a:t> </a:t>
            </a:r>
            <a:r>
              <a:rPr lang="ru-RU" baseline="0" dirty="0" smtClean="0">
                <a:sym typeface="Wingdings" pitchFamily="2" charset="2"/>
              </a:rPr>
              <a:t>британские плантации на </a:t>
            </a:r>
            <a:r>
              <a:rPr lang="en-GB" baseline="0" dirty="0" err="1" smtClean="0">
                <a:sym typeface="Wingdings" pitchFamily="2" charset="2"/>
              </a:rPr>
              <a:t>Pavuvu</a:t>
            </a:r>
            <a:r>
              <a:rPr lang="en-GB" baseline="0" dirty="0" smtClean="0">
                <a:sym typeface="Wingdings" pitchFamily="2" charset="2"/>
              </a:rPr>
              <a:t> </a:t>
            </a:r>
            <a:r>
              <a:rPr lang="ru-RU" baseline="0" dirty="0" smtClean="0">
                <a:sym typeface="Wingdings" pitchFamily="2" charset="2"/>
              </a:rPr>
              <a:t>против воли </a:t>
            </a:r>
            <a:r>
              <a:rPr lang="ru-RU" baseline="0" dirty="0" err="1" smtClean="0">
                <a:sym typeface="Wingdings" pitchFamily="2" charset="2"/>
              </a:rPr>
              <a:t>лавукал</a:t>
            </a:r>
            <a:endParaRPr lang="ru-RU" baseline="0" dirty="0" smtClean="0">
              <a:sym typeface="Wingdings" pitchFamily="2" charset="2"/>
            </a:endParaRPr>
          </a:p>
          <a:p>
            <a:r>
              <a:rPr lang="ru-RU" baseline="0" dirty="0" err="1" smtClean="0"/>
              <a:t>Лавукалы</a:t>
            </a:r>
            <a:r>
              <a:rPr lang="ru-RU" baseline="0" dirty="0" smtClean="0"/>
              <a:t> были переселены на более мелкие острова, окружающие </a:t>
            </a:r>
            <a:r>
              <a:rPr lang="ru-RU" baseline="0" dirty="0" err="1" smtClean="0"/>
              <a:t>Павуву</a:t>
            </a:r>
            <a:r>
              <a:rPr lang="ru-RU" baseline="0" dirty="0" smtClean="0"/>
              <a:t>. Борьба за право занимать этот остров продолжается и сегодня</a:t>
            </a:r>
          </a:p>
          <a:p>
            <a:r>
              <a:rPr lang="en-GB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97E33-E092-423A-80BE-5D8618145A7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Present Tense:</a:t>
            </a:r>
            <a:r>
              <a:rPr lang="en-GB" baseline="0" dirty="0" smtClean="0"/>
              <a:t> </a:t>
            </a:r>
          </a:p>
          <a:p>
            <a:r>
              <a:rPr lang="pt-BR" dirty="0" smtClean="0"/>
              <a:t>Singular -nu </a:t>
            </a:r>
          </a:p>
          <a:p>
            <a:r>
              <a:rPr lang="pt-BR" dirty="0" smtClean="0"/>
              <a:t>Dual -nul </a:t>
            </a:r>
          </a:p>
          <a:p>
            <a:r>
              <a:rPr lang="pt-BR" dirty="0" smtClean="0"/>
              <a:t>Plural -nuv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97E33-E092-423A-80BE-5D8618145A7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Иерархия</a:t>
            </a:r>
            <a:r>
              <a:rPr lang="ru-RU" baseline="0" dirty="0" smtClean="0"/>
              <a:t> присоединения показателей глагольных аргументов к корню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97E33-E092-423A-80BE-5D8618145A7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Irunu</a:t>
            </a:r>
            <a:r>
              <a:rPr lang="en-GB" dirty="0" smtClean="0"/>
              <a:t>. </a:t>
            </a:r>
            <a:r>
              <a:rPr lang="en-GB" dirty="0" err="1" smtClean="0"/>
              <a:t>iru</a:t>
            </a:r>
            <a:r>
              <a:rPr lang="en-GB" dirty="0" smtClean="0"/>
              <a:t> -nu sleep -</a:t>
            </a:r>
            <a:r>
              <a:rPr lang="en-GB" dirty="0" err="1" smtClean="0"/>
              <a:t>PRES.sg</a:t>
            </a:r>
            <a:r>
              <a:rPr lang="en-GB" dirty="0" smtClean="0"/>
              <a:t> He is sleeping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97E33-E092-423A-80BE-5D8618145A7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5397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1190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1232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5072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531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575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1924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304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9517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396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543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0AF33-4693-4A30-9699-02A0B689589E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7B1CE-64A3-43E5-BE52-E99CAE9A9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317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thnologue.com/language/lvk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Lavukaleve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72284" y="5152102"/>
            <a:ext cx="3982064" cy="1472381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Презентацию подготовила 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Дрожжина Анастасия,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Студентка 2ого курса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ОТиПЛ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159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345" y="198871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Общая информация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3617" y="1326861"/>
            <a:ext cx="3605981" cy="3955743"/>
          </a:xfrm>
        </p:spPr>
        <p:txBody>
          <a:bodyPr/>
          <a:lstStyle/>
          <a:p>
            <a:pPr marL="0" indent="0">
              <a:buNone/>
            </a:pPr>
            <a:r>
              <a:rPr lang="ru-RU" u="sng" dirty="0" err="1">
                <a:solidFill>
                  <a:schemeClr val="accent1">
                    <a:lumMod val="50000"/>
                  </a:schemeClr>
                </a:solidFill>
              </a:rPr>
              <a:t>Лавукалеве</a:t>
            </a:r>
            <a:r>
              <a:rPr lang="ru-RU" dirty="0"/>
              <a:t> – язык коренного народа островов Рассел, входящих в архипелаг Соломоновых островов.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2" descr="ÐÐ°ÑÑÐ¸Ð½ÐºÐ¸ Ð¿Ð¾ Ð·Ð°Ð¿ÑÐ¾ÑÑ Ð¾ÑÑÑÐ¾Ð²Ð° ÑÐ°ÑÑÐµÐ» ÐºÐ°ÑÑÐ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57461" y="1385456"/>
            <a:ext cx="4526865" cy="4951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7493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Расселение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6525491" y="1819663"/>
            <a:ext cx="4826604" cy="32379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868680" y="1783422"/>
            <a:ext cx="51816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en-GB" u="sng" dirty="0" err="1" smtClean="0">
                <a:solidFill>
                  <a:schemeClr val="accent1">
                    <a:lumMod val="50000"/>
                  </a:schemeClr>
                </a:solidFill>
              </a:rPr>
              <a:t>Pavuvu</a:t>
            </a:r>
            <a:r>
              <a:rPr lang="en-GB" u="sng" dirty="0" smtClean="0">
                <a:solidFill>
                  <a:schemeClr val="accent1">
                    <a:lumMod val="50000"/>
                  </a:schemeClr>
                </a:solidFill>
              </a:rPr>
              <a:t> Island </a:t>
            </a:r>
            <a:r>
              <a:rPr lang="en-GB" dirty="0" smtClean="0"/>
              <a:t>– </a:t>
            </a:r>
            <a:r>
              <a:rPr lang="ru-RU" dirty="0" smtClean="0"/>
              <a:t>остров, изначально считавшийся центром расселения </a:t>
            </a:r>
            <a:r>
              <a:rPr lang="ru-RU" dirty="0" err="1" smtClean="0"/>
              <a:t>лавукал</a:t>
            </a:r>
            <a:r>
              <a:rPr lang="ru-RU" dirty="0" smtClean="0"/>
              <a:t> .</a:t>
            </a:r>
          </a:p>
          <a:p>
            <a:pPr>
              <a:buNone/>
            </a:pPr>
            <a:r>
              <a:rPr lang="ru-RU" dirty="0" smtClean="0"/>
              <a:t>	В начале 1900 годов ситуация изменилась </a:t>
            </a:r>
            <a:r>
              <a:rPr lang="ru-RU" dirty="0" smtClean="0">
                <a:sym typeface="Wingdings" pitchFamily="2" charset="2"/>
              </a:rPr>
              <a:t>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ru-RU" dirty="0" smtClean="0">
                <a:sym typeface="Wingdings" pitchFamily="2" charset="2"/>
              </a:rPr>
              <a:t>появление британских плантаций на </a:t>
            </a:r>
            <a:r>
              <a:rPr lang="ru-RU" dirty="0" err="1" smtClean="0">
                <a:sym typeface="Wingdings" pitchFamily="2" charset="2"/>
              </a:rPr>
              <a:t>Павуву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ru-RU" dirty="0" smtClean="0">
                <a:sym typeface="Wingdings" pitchFamily="2" charset="2"/>
              </a:rPr>
              <a:t>против воли </a:t>
            </a:r>
            <a:r>
              <a:rPr lang="ru-RU" dirty="0" err="1" smtClean="0">
                <a:sym typeface="Wingdings" pitchFamily="2" charset="2"/>
              </a:rPr>
              <a:t>лавукал</a:t>
            </a:r>
            <a:r>
              <a:rPr lang="ru-RU" dirty="0" smtClean="0">
                <a:sym typeface="Wingdings" pitchFamily="2" charset="2"/>
              </a:rPr>
              <a:t>.</a:t>
            </a:r>
          </a:p>
          <a:p>
            <a:pPr>
              <a:buNone/>
            </a:pPr>
            <a:r>
              <a:rPr lang="ru-RU" dirty="0" smtClean="0"/>
              <a:t>	Борьба за право занимать этот остров продолжается и сегодня.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45462"/>
            <a:ext cx="7617542" cy="52961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Название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66864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В более ранней литературе, посвященной описанию этого языка, можно встретить и другое его название – </a:t>
            </a:r>
            <a:r>
              <a:rPr lang="ru-RU" u="sng" dirty="0" err="1">
                <a:solidFill>
                  <a:schemeClr val="accent1">
                    <a:lumMod val="50000"/>
                  </a:schemeClr>
                </a:solidFill>
              </a:rPr>
              <a:t>ламбе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laumbe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u="sng" dirty="0" err="1" smtClean="0">
                <a:solidFill>
                  <a:schemeClr val="accent1">
                    <a:lumMod val="50000"/>
                  </a:schemeClr>
                </a:solidFill>
              </a:rPr>
              <a:t>Ламбе</a:t>
            </a:r>
            <a:r>
              <a:rPr lang="ru-RU" dirty="0" smtClean="0"/>
              <a:t> – форма обращения к народу, проживающему на островах Рассел, жителями острова Санта. Такое название не является верным.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Словообразовательный анализ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названия:</a:t>
            </a:r>
          </a:p>
          <a:p>
            <a:pPr marL="0" indent="0">
              <a:buNone/>
            </a:pPr>
            <a:r>
              <a:rPr lang="en-US" dirty="0" smtClean="0"/>
              <a:t>L</a:t>
            </a:r>
            <a:r>
              <a:rPr lang="en-GB" dirty="0" err="1" smtClean="0"/>
              <a:t>avu</a:t>
            </a:r>
            <a:r>
              <a:rPr lang="en-GB" dirty="0" smtClean="0"/>
              <a:t> </a:t>
            </a:r>
            <a:r>
              <a:rPr lang="en-GB" dirty="0" smtClean="0">
                <a:sym typeface="Wingdings" panose="05000000000000000000" pitchFamily="2" charset="2"/>
              </a:rPr>
              <a:t> </a:t>
            </a:r>
            <a:r>
              <a:rPr lang="en-GB" dirty="0" err="1" smtClean="0">
                <a:sym typeface="Wingdings" panose="05000000000000000000" pitchFamily="2" charset="2"/>
              </a:rPr>
              <a:t>lavukal</a:t>
            </a:r>
            <a:r>
              <a:rPr lang="en-GB" dirty="0" smtClean="0">
                <a:sym typeface="Wingdings" panose="05000000000000000000" pitchFamily="2" charset="2"/>
              </a:rPr>
              <a:t>  </a:t>
            </a:r>
            <a:r>
              <a:rPr lang="en-GB" dirty="0" err="1" smtClean="0">
                <a:sym typeface="Wingdings" panose="05000000000000000000" pitchFamily="2" charset="2"/>
              </a:rPr>
              <a:t>lavukaleve</a:t>
            </a:r>
            <a:r>
              <a:rPr lang="en-GB" dirty="0" smtClean="0">
                <a:sym typeface="Wingdings" panose="05000000000000000000" pitchFamily="2" charset="2"/>
              </a:rPr>
              <a:t>.  </a:t>
            </a:r>
          </a:p>
          <a:p>
            <a:pPr marL="0" indent="0">
              <a:buNone/>
            </a:pPr>
            <a:r>
              <a:rPr lang="ru-RU" dirty="0" smtClean="0">
                <a:sym typeface="Wingdings" panose="05000000000000000000" pitchFamily="2" charset="2"/>
              </a:rPr>
              <a:t>Значение суффиксов:</a:t>
            </a:r>
          </a:p>
          <a:p>
            <a:pPr marL="0" indent="0">
              <a:buNone/>
            </a:pPr>
            <a:r>
              <a:rPr lang="en-US" dirty="0" err="1" smtClean="0"/>
              <a:t>Kal</a:t>
            </a:r>
            <a:r>
              <a:rPr lang="en-US" dirty="0" smtClean="0"/>
              <a:t> – </a:t>
            </a:r>
            <a:r>
              <a:rPr lang="ru-RU" dirty="0" smtClean="0"/>
              <a:t>образование форм множественного числа( </a:t>
            </a:r>
            <a:r>
              <a:rPr lang="en-GB" dirty="0" err="1" smtClean="0">
                <a:sym typeface="Wingdings" panose="05000000000000000000" pitchFamily="2" charset="2"/>
              </a:rPr>
              <a:t>lavukal</a:t>
            </a:r>
            <a:r>
              <a:rPr lang="ru-RU" dirty="0" smtClean="0">
                <a:sym typeface="Wingdings" panose="05000000000000000000" pitchFamily="2" charset="2"/>
              </a:rPr>
              <a:t> – народ )</a:t>
            </a:r>
            <a:r>
              <a:rPr lang="en-GB" dirty="0" smtClean="0">
                <a:sym typeface="Wingdings" panose="05000000000000000000" pitchFamily="2" charset="2"/>
              </a:rPr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Ve</a:t>
            </a:r>
            <a:r>
              <a:rPr lang="en-US" dirty="0" smtClean="0"/>
              <a:t> – </a:t>
            </a:r>
            <a:r>
              <a:rPr lang="ru-RU" dirty="0" smtClean="0"/>
              <a:t>«относящийся к»</a:t>
            </a:r>
            <a:r>
              <a:rPr lang="en-GB" dirty="0" smtClean="0"/>
              <a:t> </a:t>
            </a:r>
            <a:r>
              <a:rPr lang="ru-RU" dirty="0" smtClean="0"/>
              <a:t>(</a:t>
            </a:r>
            <a:r>
              <a:rPr lang="en-US" dirty="0" err="1" smtClean="0"/>
              <a:t>lavukaleve</a:t>
            </a:r>
            <a:r>
              <a:rPr lang="en-US" dirty="0" smtClean="0"/>
              <a:t> – </a:t>
            </a:r>
            <a:r>
              <a:rPr lang="ru-RU" dirty="0" smtClean="0"/>
              <a:t>язык народа </a:t>
            </a:r>
            <a:r>
              <a:rPr lang="en-US" dirty="0" err="1" smtClean="0"/>
              <a:t>lavukal</a:t>
            </a:r>
            <a:r>
              <a:rPr lang="en-US" dirty="0" smtClean="0"/>
              <a:t>)</a:t>
            </a:r>
            <a:endParaRPr lang="ru-RU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777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3006" y="1612491"/>
            <a:ext cx="7321250" cy="47588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39631" cy="99172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Генеалогия и ареальная лингвистика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941" y="1612491"/>
            <a:ext cx="4363065" cy="36182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Восточная ветвь папуасской семьи языков 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 Новая Гвинея и   Соломоновы острова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Число языков – 27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Типологически различны – требуется подтверждение родства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311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Папуасские языки Соломоновых островов: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4994" y="1503061"/>
            <a:ext cx="8101781" cy="4808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Левая фигурная скобка 6"/>
          <p:cNvSpPr/>
          <p:nvPr/>
        </p:nvSpPr>
        <p:spPr>
          <a:xfrm>
            <a:off x="4729316" y="5437239"/>
            <a:ext cx="802803" cy="648929"/>
          </a:xfrm>
          <a:prstGeom prst="leftBrac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7964" y="5458692"/>
            <a:ext cx="2909454" cy="73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u="sng" dirty="0" smtClean="0">
                <a:solidFill>
                  <a:schemeClr val="accent1">
                    <a:lumMod val="50000"/>
                  </a:schemeClr>
                </a:solidFill>
              </a:rPr>
              <a:t>Наиболее близкие к </a:t>
            </a:r>
            <a:r>
              <a:rPr lang="ru-RU" sz="2000" u="sng" dirty="0" err="1" smtClean="0">
                <a:solidFill>
                  <a:schemeClr val="accent1">
                    <a:lumMod val="50000"/>
                  </a:schemeClr>
                </a:solidFill>
              </a:rPr>
              <a:t>Лавукалеве</a:t>
            </a:r>
            <a:r>
              <a:rPr lang="ru-RU" sz="2000" u="sng" dirty="0" smtClean="0">
                <a:solidFill>
                  <a:schemeClr val="accent1">
                    <a:lumMod val="50000"/>
                  </a:schemeClr>
                </a:solidFill>
              </a:rPr>
              <a:t> языки</a:t>
            </a:r>
            <a:endParaRPr lang="ru-RU" sz="20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552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Внутриязыковое членения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914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Диалектное членение </a:t>
            </a:r>
            <a:r>
              <a:rPr lang="ru-RU" dirty="0"/>
              <a:t>языка на три ветви: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Запад – наиболее консервативный и «чистый» язык</a:t>
            </a:r>
          </a:p>
          <a:p>
            <a:pPr marL="514350" indent="-514350">
              <a:buAutoNum type="arabicParenR"/>
            </a:pPr>
            <a:r>
              <a:rPr lang="ru-RU" dirty="0" smtClean="0"/>
              <a:t>Центр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dirty="0" smtClean="0"/>
              <a:t>Восток </a:t>
            </a:r>
            <a:r>
              <a:rPr lang="ru-RU" dirty="0"/>
              <a:t>– наибольшие контакты с </a:t>
            </a:r>
            <a:r>
              <a:rPr lang="ru-RU" dirty="0" smtClean="0"/>
              <a:t>более </a:t>
            </a:r>
            <a:r>
              <a:rPr lang="ru-RU" dirty="0"/>
              <a:t>развитыми </a:t>
            </a:r>
            <a:r>
              <a:rPr lang="ru-RU" dirty="0" smtClean="0"/>
              <a:t>народами</a:t>
            </a:r>
          </a:p>
          <a:p>
            <a:pPr marL="514350" indent="-514350">
              <a:buNone/>
            </a:pPr>
            <a:endParaRPr lang="ru-RU" dirty="0"/>
          </a:p>
          <a:p>
            <a:pPr marL="0" indent="0">
              <a:spcBef>
                <a:spcPts val="300"/>
              </a:spcBef>
              <a:buNone/>
            </a:pPr>
            <a:r>
              <a:rPr lang="ru-RU" dirty="0" smtClean="0"/>
              <a:t>Главные </a:t>
            </a:r>
            <a:r>
              <a:rPr lang="ru-RU" dirty="0"/>
              <a:t>отличия между диалектами </a:t>
            </a:r>
            <a:r>
              <a:rPr lang="ru-RU" dirty="0" smtClean="0"/>
              <a:t>базируются на </a:t>
            </a:r>
            <a:r>
              <a:rPr lang="ru-RU" dirty="0"/>
              <a:t>интонации. </a:t>
            </a:r>
            <a:endParaRPr lang="ru-RU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dirty="0" smtClean="0"/>
              <a:t>При </a:t>
            </a:r>
            <a:r>
              <a:rPr lang="ru-RU" dirty="0"/>
              <a:t>этом специфических лексических или грамматических отличий между тремя данными вариантами языка не наблюдается.</a:t>
            </a:r>
          </a:p>
        </p:txBody>
      </p:sp>
    </p:spTree>
    <p:extLst>
      <p:ext uri="{BB962C8B-B14F-4D97-AF65-F5344CB8AC3E}">
        <p14:creationId xmlns:p14="http://schemas.microsoft.com/office/powerpoint/2010/main" xmlns="" val="223887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92148" cy="4571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Социолингвистическая информация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795" y="855406"/>
            <a:ext cx="11641392" cy="5643717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Число носителей </a:t>
            </a:r>
            <a:r>
              <a:rPr lang="en-US" dirty="0" smtClean="0"/>
              <a:t>  ~1780 </a:t>
            </a:r>
            <a:r>
              <a:rPr lang="ru-RU" dirty="0" smtClean="0"/>
              <a:t>чел. (данные 1999 года)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Тенденция к сокращению числа говорящих на языке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0" indent="0" algn="ctr">
              <a:buNone/>
            </a:pPr>
            <a:r>
              <a:rPr lang="ru-RU" sz="3800" dirty="0" smtClean="0"/>
              <a:t>С чем это связано?</a:t>
            </a:r>
          </a:p>
          <a:p>
            <a:pPr marL="0" indent="0">
              <a:buNone/>
            </a:pPr>
            <a:r>
              <a:rPr lang="ru-RU" sz="3800" dirty="0" err="1"/>
              <a:t>Лавукалеве</a:t>
            </a:r>
            <a:r>
              <a:rPr lang="ru-RU" sz="3800" dirty="0"/>
              <a:t> подвергается серьезному влиянию английского языка, а также языка </a:t>
            </a:r>
            <a:r>
              <a:rPr lang="en-US" sz="3800" dirty="0" err="1" smtClean="0"/>
              <a:t>pijin</a:t>
            </a:r>
            <a:r>
              <a:rPr lang="en-GB" sz="3800" dirty="0" smtClean="0"/>
              <a:t>, </a:t>
            </a:r>
            <a:r>
              <a:rPr lang="ru-RU" sz="3800" dirty="0"/>
              <a:t>который в данный момент является наиболее значимым языком Соломоновых островов</a:t>
            </a:r>
            <a:r>
              <a:rPr lang="ru-RU" sz="3800" dirty="0" smtClean="0"/>
              <a:t>:</a:t>
            </a:r>
          </a:p>
          <a:p>
            <a:pPr algn="r">
              <a:buFont typeface="Courier New" panose="02070309020205020404" pitchFamily="49" charset="0"/>
              <a:buChar char="o"/>
            </a:pPr>
            <a:r>
              <a:rPr lang="ru-RU" sz="3800" dirty="0" smtClean="0"/>
              <a:t>В школах преподают на английском и языке </a:t>
            </a:r>
            <a:r>
              <a:rPr lang="en-US" sz="3800" dirty="0" err="1" smtClean="0"/>
              <a:t>pijin</a:t>
            </a:r>
            <a:endParaRPr lang="en-US" sz="3800" dirty="0" smtClean="0"/>
          </a:p>
          <a:p>
            <a:pPr algn="r">
              <a:buFont typeface="Courier New" panose="02070309020205020404" pitchFamily="49" charset="0"/>
              <a:buChar char="o"/>
            </a:pPr>
            <a:r>
              <a:rPr lang="ru-RU" sz="3800" dirty="0" smtClean="0"/>
              <a:t>Языком церкви по большей части является английский</a:t>
            </a:r>
            <a:endParaRPr lang="en-US" sz="3800" dirty="0" smtClean="0"/>
          </a:p>
          <a:p>
            <a:pPr algn="r">
              <a:buFont typeface="Courier New" panose="02070309020205020404" pitchFamily="49" charset="0"/>
              <a:buChar char="o"/>
            </a:pPr>
            <a:r>
              <a:rPr lang="ru-RU" sz="3800" dirty="0" smtClean="0"/>
              <a:t>Особо сильное влияние </a:t>
            </a:r>
            <a:r>
              <a:rPr lang="en-US" sz="3800" dirty="0" err="1" smtClean="0"/>
              <a:t>pijin</a:t>
            </a:r>
            <a:r>
              <a:rPr lang="ru-RU" sz="3800" dirty="0" smtClean="0"/>
              <a:t> на восточную часть островов</a:t>
            </a:r>
          </a:p>
          <a:p>
            <a:pPr marL="0" indent="0">
              <a:buNone/>
            </a:pPr>
            <a:endParaRPr lang="ru-RU" sz="3800" dirty="0" smtClean="0"/>
          </a:p>
          <a:p>
            <a:pPr marL="0" indent="0" algn="ctr">
              <a:buNone/>
            </a:pPr>
            <a:r>
              <a:rPr lang="ru-RU" sz="3300" dirty="0" smtClean="0">
                <a:solidFill>
                  <a:schemeClr val="accent1">
                    <a:lumMod val="50000"/>
                  </a:schemeClr>
                </a:solidFill>
              </a:rPr>
              <a:t>С </a:t>
            </a:r>
            <a:r>
              <a:rPr lang="ru-RU" sz="3300" dirty="0">
                <a:solidFill>
                  <a:schemeClr val="accent1">
                    <a:lumMod val="50000"/>
                  </a:schemeClr>
                </a:solidFill>
              </a:rPr>
              <a:t>развитием общества все меньше и меньше людей будут усваивать </a:t>
            </a:r>
            <a:r>
              <a:rPr lang="ru-RU" sz="3300" dirty="0" err="1">
                <a:solidFill>
                  <a:schemeClr val="accent1">
                    <a:lumMod val="50000"/>
                  </a:schemeClr>
                </a:solidFill>
              </a:rPr>
              <a:t>лавукалеве</a:t>
            </a:r>
            <a:r>
              <a:rPr lang="ru-RU" sz="3300" dirty="0">
                <a:solidFill>
                  <a:schemeClr val="accent1">
                    <a:lumMod val="50000"/>
                  </a:schemeClr>
                </a:solidFill>
              </a:rPr>
              <a:t> как первый язык, что может привести к его вымиранию</a:t>
            </a:r>
            <a:endParaRPr lang="en-US" sz="33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6870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Типология. Параметры межъязыкового варьирования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702636" cy="4602884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Степень </a:t>
            </a:r>
            <a:r>
              <a:rPr lang="ru-RU" dirty="0"/>
              <a:t>свободы выражения </a:t>
            </a:r>
            <a:r>
              <a:rPr lang="ru-RU" dirty="0" smtClean="0"/>
              <a:t>грамматических значений: </a:t>
            </a:r>
            <a:r>
              <a:rPr lang="ru-RU" u="sng" dirty="0" err="1" smtClean="0">
                <a:solidFill>
                  <a:schemeClr val="accent1">
                    <a:lumMod val="50000"/>
                  </a:schemeClr>
                </a:solidFill>
              </a:rPr>
              <a:t>синтетизм</a:t>
            </a:r>
            <a:endParaRPr lang="ru-RU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None/>
            </a:pPr>
            <a:r>
              <a:rPr lang="ru-RU" u="sng" dirty="0" smtClean="0"/>
              <a:t>Внутрисловное выражение словоизменительных показателей</a:t>
            </a:r>
          </a:p>
          <a:p>
            <a:pPr marL="0" indent="0">
              <a:buNone/>
            </a:pPr>
            <a:r>
              <a:rPr lang="en-US" b="1" dirty="0" err="1" smtClean="0"/>
              <a:t>Malav</a:t>
            </a:r>
            <a:r>
              <a:rPr lang="en-US" b="1" dirty="0" smtClean="0"/>
              <a:t>   </a:t>
            </a:r>
            <a:r>
              <a:rPr lang="en-US" b="1" dirty="0" err="1" smtClean="0"/>
              <a:t>va</a:t>
            </a:r>
            <a:r>
              <a:rPr lang="en-US" b="1" dirty="0" smtClean="0"/>
              <a:t>      </a:t>
            </a:r>
            <a:r>
              <a:rPr lang="ru-RU" b="1" dirty="0" smtClean="0"/>
              <a:t>    </a:t>
            </a:r>
            <a:r>
              <a:rPr lang="en-US" b="1" dirty="0" err="1" smtClean="0"/>
              <a:t>keleanuv</a:t>
            </a:r>
            <a:endParaRPr lang="en-US" b="1" dirty="0" smtClean="0"/>
          </a:p>
          <a:p>
            <a:pPr marL="0" indent="0">
              <a:buNone/>
            </a:pPr>
            <a:r>
              <a:rPr lang="en-US" dirty="0" err="1" smtClean="0"/>
              <a:t>Malav</a:t>
            </a:r>
            <a:r>
              <a:rPr lang="en-US" dirty="0" smtClean="0"/>
              <a:t>   </a:t>
            </a:r>
            <a:r>
              <a:rPr lang="en-US" dirty="0" err="1" smtClean="0"/>
              <a:t>va</a:t>
            </a:r>
            <a:r>
              <a:rPr lang="en-US" dirty="0" smtClean="0"/>
              <a:t>      </a:t>
            </a:r>
            <a:r>
              <a:rPr lang="ru-RU" dirty="0" smtClean="0"/>
              <a:t>    </a:t>
            </a:r>
            <a:r>
              <a:rPr lang="en-US" dirty="0" err="1" smtClean="0"/>
              <a:t>kelea</a:t>
            </a:r>
            <a:r>
              <a:rPr lang="en-US" dirty="0" smtClean="0"/>
              <a:t>  -</a:t>
            </a:r>
            <a:r>
              <a:rPr lang="en-US" dirty="0" err="1" smtClean="0"/>
              <a:t>nuv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People  </a:t>
            </a:r>
            <a:r>
              <a:rPr lang="en-US" dirty="0" err="1" smtClean="0"/>
              <a:t>plArt</a:t>
            </a:r>
            <a:r>
              <a:rPr lang="ru-RU" dirty="0" smtClean="0"/>
              <a:t>    </a:t>
            </a:r>
            <a:r>
              <a:rPr lang="en-US" dirty="0" smtClean="0"/>
              <a:t> walk   -Pres.pl</a:t>
            </a:r>
          </a:p>
          <a:p>
            <a:pPr marL="0" indent="0">
              <a:buNone/>
            </a:pPr>
            <a:r>
              <a:rPr lang="en-US" i="1" dirty="0" smtClean="0"/>
              <a:t>The people </a:t>
            </a:r>
            <a:r>
              <a:rPr lang="ru-RU" i="1" dirty="0" smtClean="0"/>
              <a:t>       </a:t>
            </a:r>
            <a:r>
              <a:rPr lang="en-US" i="1" dirty="0" smtClean="0"/>
              <a:t>are wandering around</a:t>
            </a:r>
            <a:endParaRPr lang="ru-RU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r>
              <a:rPr lang="en-US" b="1" i="1" dirty="0" err="1" smtClean="0"/>
              <a:t>Mola</a:t>
            </a:r>
            <a:r>
              <a:rPr lang="en-US" b="1" i="1" dirty="0" smtClean="0"/>
              <a:t>    </a:t>
            </a:r>
            <a:r>
              <a:rPr lang="en-US" b="1" i="1" dirty="0" err="1" smtClean="0"/>
              <a:t>ga</a:t>
            </a:r>
            <a:r>
              <a:rPr lang="en-US" b="1" i="1" dirty="0" smtClean="0"/>
              <a:t>          </a:t>
            </a:r>
            <a:r>
              <a:rPr lang="en-US" b="1" i="1" dirty="0" err="1" smtClean="0"/>
              <a:t>earulai</a:t>
            </a:r>
            <a:endParaRPr lang="en-US" b="1" i="1" dirty="0" smtClean="0"/>
          </a:p>
          <a:p>
            <a:pPr marL="0" indent="0">
              <a:buNone/>
            </a:pPr>
            <a:r>
              <a:rPr lang="en-US" dirty="0" err="1" smtClean="0"/>
              <a:t>Mola</a:t>
            </a:r>
            <a:r>
              <a:rPr lang="en-US" dirty="0" smtClean="0"/>
              <a:t>    </a:t>
            </a:r>
            <a:r>
              <a:rPr lang="en-US" dirty="0" err="1" smtClean="0"/>
              <a:t>ga</a:t>
            </a:r>
            <a:r>
              <a:rPr lang="en-US" dirty="0" smtClean="0"/>
              <a:t>          e-           a-              </a:t>
            </a:r>
            <a:r>
              <a:rPr lang="en-US" dirty="0" err="1" smtClean="0"/>
              <a:t>rulai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С</a:t>
            </a:r>
            <a:r>
              <a:rPr lang="en-US" dirty="0" err="1" smtClean="0"/>
              <a:t>anoe</a:t>
            </a:r>
            <a:r>
              <a:rPr lang="en-US" dirty="0" smtClean="0"/>
              <a:t>  </a:t>
            </a:r>
            <a:r>
              <a:rPr lang="en-US" dirty="0" err="1" smtClean="0"/>
              <a:t>sgnArt</a:t>
            </a:r>
            <a:r>
              <a:rPr lang="en-US" dirty="0" smtClean="0"/>
              <a:t>   3sgnO-  3sgmO-   push</a:t>
            </a:r>
          </a:p>
          <a:p>
            <a:pPr marL="0" indent="0">
              <a:buNone/>
            </a:pPr>
            <a:r>
              <a:rPr lang="en-US" i="1" dirty="0" smtClean="0"/>
              <a:t>He pushed the canoe</a:t>
            </a:r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6095999" y="4655127"/>
            <a:ext cx="886691" cy="6927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107382" y="4267200"/>
            <a:ext cx="38654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Отсутствие </a:t>
            </a:r>
            <a:r>
              <a:rPr lang="ru-RU" sz="2400" dirty="0" smtClean="0"/>
              <a:t>грамматического выражения форм прошедшего </a:t>
            </a:r>
            <a:r>
              <a:rPr lang="ru-RU" sz="2400" dirty="0" smtClean="0"/>
              <a:t>времени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7591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6581" y="580103"/>
            <a:ext cx="10567219" cy="559686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 smtClean="0"/>
              <a:t>2) </a:t>
            </a:r>
            <a:r>
              <a:rPr lang="ru-RU" dirty="0" smtClean="0"/>
              <a:t>Характер </a:t>
            </a:r>
            <a:r>
              <a:rPr lang="ru-RU" dirty="0"/>
              <a:t>границ между морфемами: 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агглютинация</a:t>
            </a:r>
            <a:endParaRPr lang="en-GB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>
              <a:buNone/>
            </a:pPr>
            <a:endParaRPr lang="ru-RU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dirty="0" err="1"/>
              <a:t>Лавукалеве</a:t>
            </a:r>
            <a:r>
              <a:rPr lang="ru-RU" dirty="0"/>
              <a:t> обладает достаточно развитой словообразовательной </a:t>
            </a:r>
            <a:r>
              <a:rPr lang="ru-RU" dirty="0" smtClean="0"/>
              <a:t>системой.</a:t>
            </a:r>
            <a:r>
              <a:rPr lang="en-GB" dirty="0" smtClean="0"/>
              <a:t> </a:t>
            </a:r>
            <a:r>
              <a:rPr lang="ru-RU" dirty="0" smtClean="0"/>
              <a:t>Аффиксы служат для обозначения конкретных грамматических значений.</a:t>
            </a:r>
            <a:r>
              <a:rPr lang="en-GB" dirty="0" smtClean="0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 smtClean="0"/>
              <a:t>Внутрисловных </a:t>
            </a:r>
            <a:r>
              <a:rPr lang="ru-RU" dirty="0"/>
              <a:t>фонетических процессов не так много. </a:t>
            </a:r>
            <a:r>
              <a:rPr lang="en-GB" dirty="0" smtClean="0"/>
              <a:t> </a:t>
            </a:r>
            <a:endParaRPr lang="ru-RU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ru-RU" dirty="0" smtClean="0"/>
              <a:t>Пример:</a:t>
            </a:r>
            <a:endParaRPr lang="en-GB" dirty="0" smtClean="0"/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Удаление финального гласного существительного при присоединении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посессивных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показателей</a:t>
            </a:r>
          </a:p>
          <a:p>
            <a:pPr marL="0" indent="0" algn="ctr">
              <a:buNone/>
            </a:pPr>
            <a:r>
              <a:rPr lang="en-US" dirty="0" err="1" smtClean="0"/>
              <a:t>Beko</a:t>
            </a:r>
            <a:r>
              <a:rPr lang="en-US" dirty="0" smtClean="0"/>
              <a:t>   “stone”     </a:t>
            </a:r>
            <a:r>
              <a:rPr lang="en-US" b="1" dirty="0" smtClean="0"/>
              <a:t>o-</a:t>
            </a:r>
            <a:r>
              <a:rPr lang="en-US" b="1" dirty="0" err="1" smtClean="0"/>
              <a:t>bek</a:t>
            </a:r>
            <a:r>
              <a:rPr lang="en-US" dirty="0" smtClean="0"/>
              <a:t> “his stone”</a:t>
            </a:r>
          </a:p>
          <a:p>
            <a:pPr marL="0" indent="0" algn="ctr">
              <a:buNone/>
            </a:pPr>
            <a:r>
              <a:rPr lang="en-US" dirty="0" err="1" smtClean="0"/>
              <a:t>Rara</a:t>
            </a:r>
            <a:r>
              <a:rPr lang="en-US" dirty="0" smtClean="0"/>
              <a:t>    “side”       </a:t>
            </a:r>
            <a:r>
              <a:rPr lang="en-US" b="1" dirty="0" smtClean="0"/>
              <a:t>o-</a:t>
            </a:r>
            <a:r>
              <a:rPr lang="en-US" b="1" dirty="0" err="1" smtClean="0"/>
              <a:t>rar</a:t>
            </a:r>
            <a:r>
              <a:rPr lang="en-US" dirty="0" smtClean="0"/>
              <a:t>   “his side”</a:t>
            </a: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lvl="0" indent="0">
              <a:buNone/>
            </a:pPr>
            <a:endParaRPr lang="ru-RU" u="sng" dirty="0" smtClean="0"/>
          </a:p>
          <a:p>
            <a:pPr marL="0" lv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1355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877" y="409780"/>
            <a:ext cx="11042220" cy="5864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3) Тип </a:t>
            </a:r>
            <a:r>
              <a:rPr lang="ru-RU" dirty="0"/>
              <a:t>маркировки в именной группе и предикации: 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вершинный</a:t>
            </a:r>
            <a:endParaRPr lang="en-GB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u="sng" dirty="0" err="1" smtClean="0">
                <a:solidFill>
                  <a:schemeClr val="accent1">
                    <a:lumMod val="50000"/>
                  </a:schemeClr>
                </a:solidFill>
              </a:rPr>
              <a:t>Посессивные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 группы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 err="1" smtClean="0"/>
              <a:t>лавукалеве</a:t>
            </a:r>
            <a:r>
              <a:rPr lang="ru-RU" dirty="0" smtClean="0"/>
              <a:t> </a:t>
            </a:r>
            <a:r>
              <a:rPr lang="ru-RU" dirty="0" err="1" smtClean="0"/>
              <a:t>сущетствует</a:t>
            </a:r>
            <a:r>
              <a:rPr lang="ru-RU" dirty="0" smtClean="0"/>
              <a:t> развитая система словообразовательных </a:t>
            </a:r>
            <a:r>
              <a:rPr lang="ru-RU" dirty="0" err="1" smtClean="0"/>
              <a:t>посессивных</a:t>
            </a:r>
            <a:r>
              <a:rPr lang="ru-RU" dirty="0" smtClean="0"/>
              <a:t> префиксов, присоединяемых к вершине именной группы (существительному, личному</a:t>
            </a:r>
            <a:r>
              <a:rPr lang="en-GB" dirty="0" smtClean="0"/>
              <a:t>/</a:t>
            </a:r>
            <a:r>
              <a:rPr lang="ru-RU" dirty="0" smtClean="0"/>
              <a:t>указат. местоимению)  </a:t>
            </a:r>
          </a:p>
          <a:p>
            <a:pPr marL="0" indent="0"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ru-RU" i="1" dirty="0" smtClean="0"/>
          </a:p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Левая фигурная скобка 4"/>
          <p:cNvSpPr/>
          <p:nvPr/>
        </p:nvSpPr>
        <p:spPr>
          <a:xfrm rot="16200000">
            <a:off x="9191104" y="3111732"/>
            <a:ext cx="473827" cy="4419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096724" y="5653934"/>
            <a:ext cx="4867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основе – семантические различия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190509" y="2798615"/>
          <a:ext cx="4419600" cy="1957475"/>
        </p:xfrm>
        <a:graphic>
          <a:graphicData uri="http://schemas.openxmlformats.org/drawingml/2006/table">
            <a:tbl>
              <a:tblPr/>
              <a:tblGrid>
                <a:gridCol w="1104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1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Sg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Du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Pl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1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1Excl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nga-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le-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e-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1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2Incl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-me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1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ngo-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mele-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1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Times New Roman"/>
                          <a:cs typeface="Times New Roman"/>
                        </a:rPr>
                        <a:t>o-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lo-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Times New Roman"/>
                          <a:cs typeface="Times New Roman"/>
                        </a:rPr>
                        <a:t>ma-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761999" y="3020291"/>
            <a:ext cx="616527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malav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GB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va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    </a:t>
            </a:r>
            <a:r>
              <a:rPr kumimoji="0" lang="en-GB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mavatuv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malav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GB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va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    ma-             vatu    -v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people(pl)    </a:t>
            </a:r>
            <a:r>
              <a:rPr kumimoji="0" lang="en-GB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plArt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GB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plPOSS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   head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-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pl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people’s heads 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81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Вершинное маркирование в предикации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Глагол, являясь вершинной клаузы, обладает грамматическими показателями, показывающими устройство синтаксических отношений в группе.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en-US" b="1" dirty="0" smtClean="0"/>
              <a:t>Ali            </a:t>
            </a:r>
            <a:r>
              <a:rPr lang="en-US" b="1" dirty="0" err="1" smtClean="0"/>
              <a:t>na</a:t>
            </a:r>
            <a:r>
              <a:rPr lang="en-US" b="1" dirty="0" smtClean="0"/>
              <a:t>           </a:t>
            </a:r>
            <a:r>
              <a:rPr lang="en-US" b="1" dirty="0" err="1" smtClean="0"/>
              <a:t>mola</a:t>
            </a:r>
            <a:r>
              <a:rPr lang="en-US" b="1" dirty="0" smtClean="0"/>
              <a:t>         </a:t>
            </a:r>
            <a:r>
              <a:rPr lang="en-US" b="1" dirty="0" err="1" smtClean="0"/>
              <a:t>ga</a:t>
            </a:r>
            <a:r>
              <a:rPr lang="en-US" b="1" dirty="0" smtClean="0"/>
              <a:t>          </a:t>
            </a:r>
            <a:r>
              <a:rPr lang="en-US" b="1" dirty="0" err="1" smtClean="0"/>
              <a:t>eole</a:t>
            </a:r>
            <a:r>
              <a:rPr lang="en-US" b="1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Ali            </a:t>
            </a:r>
            <a:r>
              <a:rPr lang="en-US" dirty="0" err="1" smtClean="0"/>
              <a:t>na</a:t>
            </a:r>
            <a:r>
              <a:rPr lang="en-US" dirty="0" smtClean="0"/>
              <a:t>           </a:t>
            </a:r>
            <a:r>
              <a:rPr lang="en-US" dirty="0" err="1" smtClean="0"/>
              <a:t>mola</a:t>
            </a:r>
            <a:r>
              <a:rPr lang="en-US" dirty="0" smtClean="0"/>
              <a:t>         </a:t>
            </a:r>
            <a:r>
              <a:rPr lang="en-US" dirty="0" err="1" smtClean="0"/>
              <a:t>ga</a:t>
            </a:r>
            <a:r>
              <a:rPr lang="en-US" dirty="0" smtClean="0"/>
              <a:t>           e-           o-           le</a:t>
            </a:r>
          </a:p>
          <a:p>
            <a:pPr marL="0" indent="0">
              <a:buNone/>
            </a:pPr>
            <a:r>
              <a:rPr lang="en-US" dirty="0" smtClean="0"/>
              <a:t>Man(m)  </a:t>
            </a:r>
            <a:r>
              <a:rPr lang="en-US" dirty="0" err="1" smtClean="0"/>
              <a:t>sgmArt</a:t>
            </a:r>
            <a:r>
              <a:rPr lang="en-US" dirty="0" smtClean="0"/>
              <a:t>   canoe(n)  </a:t>
            </a:r>
            <a:r>
              <a:rPr lang="en-US" dirty="0" err="1" smtClean="0"/>
              <a:t>sgnArt</a:t>
            </a:r>
            <a:r>
              <a:rPr lang="en-US" dirty="0" smtClean="0"/>
              <a:t>   3sgnO-  3sg</a:t>
            </a:r>
            <a:r>
              <a:rPr lang="en-GB" dirty="0" smtClean="0"/>
              <a:t>m</a:t>
            </a:r>
            <a:r>
              <a:rPr lang="en-US" dirty="0" smtClean="0"/>
              <a:t>S-  see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The man saw the canoe</a:t>
            </a:r>
            <a:endParaRPr lang="ru-RU" i="1" dirty="0" smtClean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01286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759" y="335313"/>
            <a:ext cx="11006768" cy="60654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4) Тип ролевой кодировки: 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трехчастный</a:t>
            </a:r>
          </a:p>
          <a:p>
            <a:pPr marL="0" indent="0">
              <a:buNone/>
            </a:pPr>
            <a:r>
              <a:rPr lang="ru-RU" dirty="0" smtClean="0"/>
              <a:t>Грамматические отношения аргументов выражаются префиксально на предикате – вершине глагольной группы. </a:t>
            </a:r>
            <a:r>
              <a:rPr lang="en-GB" dirty="0" smtClean="0"/>
              <a:t> </a:t>
            </a:r>
            <a:r>
              <a:rPr lang="ru-RU" dirty="0" smtClean="0"/>
              <a:t>В одноместном </a:t>
            </a:r>
            <a:r>
              <a:rPr lang="ru-RU" dirty="0" err="1" smtClean="0"/>
              <a:t>агентивном</a:t>
            </a:r>
            <a:r>
              <a:rPr lang="ru-RU" dirty="0" smtClean="0"/>
              <a:t> глаголе не требуются грамматические показатели, маркирующие наличие </a:t>
            </a:r>
            <a:r>
              <a:rPr lang="ru-RU" dirty="0" err="1" smtClean="0"/>
              <a:t>агенса</a:t>
            </a:r>
            <a:r>
              <a:rPr lang="ru-RU" dirty="0" smtClean="0"/>
              <a:t>.</a:t>
            </a:r>
            <a:endParaRPr lang="ru-RU" b="1" dirty="0" smtClean="0"/>
          </a:p>
          <a:p>
            <a:pPr>
              <a:buNone/>
            </a:pPr>
            <a:r>
              <a:rPr lang="en-GB" b="1" dirty="0" err="1" smtClean="0"/>
              <a:t>Aira</a:t>
            </a:r>
            <a:r>
              <a:rPr lang="en-GB" b="1" dirty="0" smtClean="0"/>
              <a:t>             la          </a:t>
            </a:r>
            <a:r>
              <a:rPr lang="en-GB" b="1" dirty="0" err="1" smtClean="0"/>
              <a:t>ali</a:t>
            </a:r>
            <a:r>
              <a:rPr lang="en-GB" b="1" dirty="0" smtClean="0"/>
              <a:t>            </a:t>
            </a:r>
            <a:r>
              <a:rPr lang="en-GB" b="1" dirty="0" err="1" smtClean="0"/>
              <a:t>na</a:t>
            </a:r>
            <a:r>
              <a:rPr lang="en-GB" b="1" dirty="0" smtClean="0"/>
              <a:t>                </a:t>
            </a:r>
            <a:r>
              <a:rPr lang="en-GB" b="1" dirty="0" err="1" smtClean="0"/>
              <a:t>aole</a:t>
            </a:r>
            <a:endParaRPr lang="ru-RU" dirty="0" smtClean="0"/>
          </a:p>
          <a:p>
            <a:pPr>
              <a:buNone/>
            </a:pPr>
            <a:r>
              <a:rPr lang="en-GB" dirty="0" err="1" smtClean="0"/>
              <a:t>aira</a:t>
            </a:r>
            <a:r>
              <a:rPr lang="en-GB" dirty="0" smtClean="0"/>
              <a:t>             la          </a:t>
            </a:r>
            <a:r>
              <a:rPr lang="ru-RU" dirty="0" smtClean="0"/>
              <a:t> </a:t>
            </a:r>
            <a:r>
              <a:rPr lang="en-GB" dirty="0" err="1" smtClean="0"/>
              <a:t>ali</a:t>
            </a:r>
            <a:r>
              <a:rPr lang="en-GB" dirty="0" smtClean="0"/>
              <a:t>            </a:t>
            </a:r>
            <a:r>
              <a:rPr lang="en-GB" dirty="0" err="1" smtClean="0"/>
              <a:t>na</a:t>
            </a:r>
            <a:r>
              <a:rPr lang="en-GB" dirty="0" smtClean="0"/>
              <a:t>                a-              o-      </a:t>
            </a:r>
            <a:r>
              <a:rPr lang="ru-RU" dirty="0" smtClean="0"/>
              <a:t>   </a:t>
            </a:r>
            <a:r>
              <a:rPr lang="en-GB" dirty="0" smtClean="0"/>
              <a:t>le</a:t>
            </a:r>
            <a:endParaRPr lang="ru-RU" dirty="0" smtClean="0"/>
          </a:p>
          <a:p>
            <a:pPr>
              <a:buNone/>
            </a:pPr>
            <a:r>
              <a:rPr lang="en-GB" dirty="0" smtClean="0"/>
              <a:t>woman(f)  </a:t>
            </a:r>
            <a:r>
              <a:rPr lang="en-GB" dirty="0" err="1" smtClean="0"/>
              <a:t>sgfArt</a:t>
            </a:r>
            <a:r>
              <a:rPr lang="en-GB" dirty="0" smtClean="0"/>
              <a:t>  </a:t>
            </a:r>
            <a:r>
              <a:rPr lang="ru-RU" dirty="0" smtClean="0"/>
              <a:t>  </a:t>
            </a:r>
            <a:r>
              <a:rPr lang="en-GB" dirty="0" smtClean="0"/>
              <a:t>man(m)  </a:t>
            </a:r>
            <a:r>
              <a:rPr lang="en-GB" dirty="0" err="1" smtClean="0"/>
              <a:t>sgmArt</a:t>
            </a:r>
            <a:r>
              <a:rPr lang="en-GB" dirty="0" smtClean="0"/>
              <a:t>       3sgmO-   3sgfS</a:t>
            </a:r>
            <a:r>
              <a:rPr lang="ru-RU" dirty="0" smtClean="0"/>
              <a:t>-</a:t>
            </a:r>
            <a:r>
              <a:rPr lang="en-GB" dirty="0" smtClean="0"/>
              <a:t>   see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GB" i="1" dirty="0" smtClean="0"/>
              <a:t>The woman saw the man</a:t>
            </a: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en-GB" b="1" dirty="0" err="1" smtClean="0"/>
              <a:t>Malav</a:t>
            </a:r>
            <a:r>
              <a:rPr lang="en-GB" b="1" dirty="0" smtClean="0"/>
              <a:t> </a:t>
            </a:r>
            <a:r>
              <a:rPr lang="en-GB" b="1" dirty="0" err="1" smtClean="0"/>
              <a:t>va</a:t>
            </a:r>
            <a:r>
              <a:rPr lang="en-GB" b="1" dirty="0" smtClean="0"/>
              <a:t> </a:t>
            </a:r>
            <a:r>
              <a:rPr lang="en-GB" b="1" dirty="0" err="1" smtClean="0"/>
              <a:t>keleanuv</a:t>
            </a:r>
            <a:r>
              <a:rPr lang="en-GB" b="1" dirty="0" smtClean="0"/>
              <a:t>.</a:t>
            </a:r>
            <a:endParaRPr lang="ru-RU" b="1" dirty="0" smtClean="0"/>
          </a:p>
          <a:p>
            <a:pPr>
              <a:buNone/>
            </a:pPr>
            <a:r>
              <a:rPr lang="en-GB" dirty="0" err="1" smtClean="0"/>
              <a:t>malav</a:t>
            </a:r>
            <a:r>
              <a:rPr lang="en-GB" dirty="0" smtClean="0"/>
              <a:t>          </a:t>
            </a:r>
            <a:r>
              <a:rPr lang="en-GB" dirty="0" err="1" smtClean="0"/>
              <a:t>va</a:t>
            </a:r>
            <a:r>
              <a:rPr lang="en-GB" dirty="0" smtClean="0"/>
              <a:t>           </a:t>
            </a:r>
            <a:r>
              <a:rPr lang="en-GB" dirty="0" err="1" smtClean="0"/>
              <a:t>kelea</a:t>
            </a:r>
            <a:r>
              <a:rPr lang="en-GB" dirty="0" smtClean="0"/>
              <a:t>  -</a:t>
            </a:r>
            <a:r>
              <a:rPr lang="en-GB" dirty="0" err="1" smtClean="0"/>
              <a:t>nuv</a:t>
            </a:r>
            <a:endParaRPr lang="ru-RU" dirty="0" smtClean="0"/>
          </a:p>
          <a:p>
            <a:pPr>
              <a:buNone/>
            </a:pPr>
            <a:r>
              <a:rPr lang="en-GB" dirty="0" smtClean="0"/>
              <a:t>people(pl)  </a:t>
            </a:r>
            <a:r>
              <a:rPr lang="en-GB" dirty="0" err="1" smtClean="0"/>
              <a:t>plArt</a:t>
            </a:r>
            <a:r>
              <a:rPr lang="en-GB" dirty="0" smtClean="0"/>
              <a:t>      walk   -PRES.pl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GB" i="1" dirty="0" smtClean="0"/>
              <a:t>The people are wandering around</a:t>
            </a:r>
            <a:endParaRPr lang="ru-RU" i="1" dirty="0" smtClean="0"/>
          </a:p>
          <a:p>
            <a:pPr marL="0" indent="0" algn="ctr">
              <a:spcBef>
                <a:spcPts val="600"/>
              </a:spcBef>
              <a:buNone/>
            </a:pPr>
            <a:endParaRPr lang="en-US" i="1" dirty="0"/>
          </a:p>
          <a:p>
            <a:pPr marL="0" indent="0">
              <a:buNone/>
            </a:pPr>
            <a:endParaRPr lang="en-US" b="1" i="1" dirty="0" smtClean="0"/>
          </a:p>
          <a:p>
            <a:pPr marL="0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75019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Обликвус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           P</a:t>
            </a:r>
          </a:p>
          <a:p>
            <a:pPr>
              <a:buNone/>
            </a:pPr>
            <a:r>
              <a:rPr lang="en-GB" dirty="0" smtClean="0"/>
              <a:t>T                     G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5340928" y="1617807"/>
            <a:ext cx="4869872" cy="2053648"/>
          </a:xfrm>
        </p:spPr>
        <p:txBody>
          <a:bodyPr/>
          <a:lstStyle/>
          <a:p>
            <a:pPr marL="0">
              <a:buNone/>
            </a:pPr>
            <a:r>
              <a:rPr lang="ru-RU" dirty="0" smtClean="0"/>
              <a:t>Существительные, не выполняющие в предложении субъектно-объектных ролей являются адъюнктами и не маркируются при глаголе.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692728" y="2189019"/>
            <a:ext cx="692727" cy="6373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634837" y="1690255"/>
            <a:ext cx="692727" cy="6373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563092" y="2161310"/>
            <a:ext cx="692727" cy="6373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>
            <a:off x="3366655" y="2535382"/>
            <a:ext cx="169025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4000" y="4142509"/>
            <a:ext cx="85898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 smtClean="0"/>
              <a:t>Lokala</a:t>
            </a:r>
            <a:r>
              <a:rPr lang="en-GB" sz="2400" b="1" dirty="0" smtClean="0"/>
              <a:t>                               la           </a:t>
            </a:r>
            <a:r>
              <a:rPr lang="en-GB" sz="2400" b="1" dirty="0" err="1" smtClean="0"/>
              <a:t>onam</a:t>
            </a:r>
            <a:r>
              <a:rPr lang="en-GB" sz="2400" b="1" dirty="0" smtClean="0"/>
              <a:t>                         </a:t>
            </a:r>
            <a:r>
              <a:rPr lang="en-GB" sz="2400" b="1" dirty="0" err="1" smtClean="0"/>
              <a:t>lovau</a:t>
            </a:r>
            <a:endParaRPr lang="en-GB" sz="2400" b="1" dirty="0" smtClean="0"/>
          </a:p>
          <a:p>
            <a:r>
              <a:rPr lang="en-GB" sz="2400" dirty="0" smtClean="0"/>
              <a:t>Lo-                </a:t>
            </a:r>
            <a:r>
              <a:rPr lang="en-GB" sz="2400" dirty="0" err="1" smtClean="0"/>
              <a:t>kala</a:t>
            </a:r>
            <a:r>
              <a:rPr lang="en-GB" sz="2400" dirty="0" smtClean="0"/>
              <a:t>              la           o-          </a:t>
            </a:r>
            <a:r>
              <a:rPr lang="en-GB" sz="2400" dirty="0" err="1" smtClean="0"/>
              <a:t>nam</a:t>
            </a:r>
            <a:r>
              <a:rPr lang="en-GB" sz="2400" dirty="0" smtClean="0"/>
              <a:t>              lo-        </a:t>
            </a:r>
            <a:r>
              <a:rPr lang="en-GB" sz="2400" dirty="0" err="1" smtClean="0"/>
              <a:t>vau</a:t>
            </a:r>
            <a:endParaRPr lang="en-GB" sz="2400" dirty="0" smtClean="0"/>
          </a:p>
          <a:p>
            <a:r>
              <a:rPr lang="en-GB" sz="2400" dirty="0" smtClean="0"/>
              <a:t>3duPOSS-    mother(f)    </a:t>
            </a:r>
            <a:r>
              <a:rPr lang="en-GB" sz="2400" dirty="0" err="1" smtClean="0"/>
              <a:t>sgfArt</a:t>
            </a:r>
            <a:r>
              <a:rPr lang="en-GB" sz="2400" dirty="0" smtClean="0"/>
              <a:t>   3sgfO-  to                  3duS-  </a:t>
            </a:r>
            <a:r>
              <a:rPr lang="en-GB" sz="2400" dirty="0" err="1" smtClean="0"/>
              <a:t>go.out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i="1" dirty="0" smtClean="0"/>
              <a:t>They  go out to their mother</a:t>
            </a:r>
            <a:endParaRPr lang="ru-RU" sz="2400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91552"/>
            <a:ext cx="8873836" cy="71982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Базовый порядок слов –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SOV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8981" y="969818"/>
            <a:ext cx="8160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предложении предикат обычно занимает последнее место</a:t>
            </a:r>
            <a:r>
              <a:rPr lang="ru-RU" sz="2400" dirty="0" smtClean="0"/>
              <a:t>. Исключение составляют случаи наличия показателя фокусного выделения.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Адъюнкты могут располагаться между именными группами и предикатом, но не после него.</a:t>
            </a:r>
            <a:endParaRPr lang="en-US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879763" y="2978727"/>
            <a:ext cx="9788237" cy="32952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 smtClean="0"/>
              <a:t>[Aka]      [</a:t>
            </a:r>
            <a:r>
              <a:rPr lang="en-GB" b="1" dirty="0" err="1" smtClean="0"/>
              <a:t>taragau</a:t>
            </a:r>
            <a:r>
              <a:rPr lang="en-GB" b="1" dirty="0" smtClean="0"/>
              <a:t>             </a:t>
            </a:r>
            <a:r>
              <a:rPr lang="en-GB" b="1" dirty="0" err="1" smtClean="0"/>
              <a:t>na</a:t>
            </a:r>
            <a:r>
              <a:rPr lang="en-GB" b="1" dirty="0" smtClean="0"/>
              <a:t>            ne       </a:t>
            </a:r>
            <a:r>
              <a:rPr lang="en-GB" b="1" dirty="0" err="1" smtClean="0"/>
              <a:t>ruia</a:t>
            </a:r>
            <a:r>
              <a:rPr lang="en-GB" b="1" dirty="0" smtClean="0"/>
              <a:t>                    la]         [</a:t>
            </a:r>
            <a:r>
              <a:rPr lang="en-GB" b="1" dirty="0" err="1" smtClean="0"/>
              <a:t>nikol</a:t>
            </a:r>
            <a:r>
              <a:rPr lang="en-GB" b="1" dirty="0" smtClean="0"/>
              <a:t>] </a:t>
            </a:r>
            <a:endParaRPr lang="ru-RU" dirty="0" smtClean="0"/>
          </a:p>
          <a:p>
            <a:pPr marL="0" indent="0">
              <a:buNone/>
            </a:pPr>
            <a:r>
              <a:rPr lang="en-GB" dirty="0" smtClean="0"/>
              <a:t>aka          </a:t>
            </a:r>
            <a:r>
              <a:rPr lang="en-GB" dirty="0" err="1" smtClean="0"/>
              <a:t>taragau</a:t>
            </a:r>
            <a:r>
              <a:rPr lang="en-GB" dirty="0" smtClean="0"/>
              <a:t>              </a:t>
            </a:r>
            <a:r>
              <a:rPr lang="en-GB" dirty="0" err="1" smtClean="0"/>
              <a:t>na</a:t>
            </a:r>
            <a:r>
              <a:rPr lang="en-GB" dirty="0" smtClean="0"/>
              <a:t>            ne        </a:t>
            </a:r>
            <a:r>
              <a:rPr lang="en-GB" dirty="0" err="1" smtClean="0"/>
              <a:t>ruia</a:t>
            </a:r>
            <a:r>
              <a:rPr lang="en-GB" dirty="0" smtClean="0"/>
              <a:t>                  </a:t>
            </a:r>
            <a:r>
              <a:rPr lang="ru-RU" dirty="0" smtClean="0"/>
              <a:t> </a:t>
            </a:r>
            <a:r>
              <a:rPr lang="en-GB" dirty="0" smtClean="0"/>
              <a:t> la           </a:t>
            </a:r>
            <a:r>
              <a:rPr lang="en-GB" dirty="0" err="1" smtClean="0"/>
              <a:t>nikol</a:t>
            </a:r>
            <a:endParaRPr lang="ru-RU" dirty="0" smtClean="0"/>
          </a:p>
          <a:p>
            <a:pPr marL="0" indent="0">
              <a:buNone/>
            </a:pPr>
            <a:r>
              <a:rPr lang="en-GB" dirty="0" smtClean="0"/>
              <a:t>then        </a:t>
            </a:r>
            <a:r>
              <a:rPr lang="en-GB" dirty="0" err="1" smtClean="0"/>
              <a:t>sea.eagle</a:t>
            </a:r>
            <a:r>
              <a:rPr lang="en-GB" dirty="0" smtClean="0"/>
              <a:t>(m)    </a:t>
            </a:r>
            <a:r>
              <a:rPr lang="en-GB" dirty="0" err="1" smtClean="0"/>
              <a:t>sgmArt</a:t>
            </a:r>
            <a:r>
              <a:rPr lang="en-GB" dirty="0" smtClean="0"/>
              <a:t>    with    </a:t>
            </a:r>
            <a:r>
              <a:rPr lang="en-GB" dirty="0" err="1" smtClean="0"/>
              <a:t>old.woman</a:t>
            </a:r>
            <a:r>
              <a:rPr lang="en-GB" dirty="0" smtClean="0"/>
              <a:t>(f)   </a:t>
            </a:r>
            <a:r>
              <a:rPr lang="en-US" dirty="0" smtClean="0"/>
              <a:t>sg</a:t>
            </a:r>
            <a:r>
              <a:rPr lang="en-GB" dirty="0" err="1" smtClean="0"/>
              <a:t>fArt</a:t>
            </a:r>
            <a:r>
              <a:rPr lang="en-GB" dirty="0" smtClean="0"/>
              <a:t>    first</a:t>
            </a:r>
            <a:endParaRPr lang="ru-RU" dirty="0" smtClean="0"/>
          </a:p>
          <a:p>
            <a:pPr marL="0" indent="0">
              <a:buNone/>
            </a:pPr>
            <a:r>
              <a:rPr lang="en-GB" b="1" dirty="0" smtClean="0"/>
              <a:t>[tail            fi]               [ </a:t>
            </a:r>
            <a:r>
              <a:rPr lang="en-GB" b="1" dirty="0" err="1" smtClean="0"/>
              <a:t>lovolori</a:t>
            </a:r>
            <a:r>
              <a:rPr lang="en-GB" b="1" dirty="0" smtClean="0"/>
              <a:t>                 hi]                            </a:t>
            </a:r>
            <a:endParaRPr lang="ru-RU" dirty="0" smtClean="0"/>
          </a:p>
          <a:p>
            <a:pPr marL="0" indent="0">
              <a:buNone/>
            </a:pPr>
            <a:r>
              <a:rPr lang="en-GB" dirty="0" smtClean="0"/>
              <a:t>tail              fi                 lo-    </a:t>
            </a:r>
            <a:r>
              <a:rPr lang="en-GB" dirty="0" err="1" smtClean="0"/>
              <a:t>volori</a:t>
            </a:r>
            <a:r>
              <a:rPr lang="en-GB" dirty="0" smtClean="0"/>
              <a:t>-ᴓ          hi        </a:t>
            </a:r>
            <a:endParaRPr lang="ru-RU" dirty="0" smtClean="0"/>
          </a:p>
          <a:p>
            <a:pPr marL="0" indent="0">
              <a:buNone/>
            </a:pPr>
            <a:r>
              <a:rPr lang="en-GB" dirty="0" smtClean="0"/>
              <a:t>house(n)    3sgnFOC    3duS-  make-</a:t>
            </a:r>
            <a:r>
              <a:rPr lang="en-GB" dirty="0" err="1" smtClean="0"/>
              <a:t>sgn</a:t>
            </a:r>
            <a:r>
              <a:rPr lang="en-GB" dirty="0" smtClean="0"/>
              <a:t>   3sgnEFOC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en-GB" i="1" dirty="0" smtClean="0"/>
              <a:t>So the eagle and the woman built a house first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1494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10161147" cy="8651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Дополнительные сведения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223340" y="1611923"/>
            <a:ext cx="6565660" cy="190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867923" y="1649437"/>
            <a:ext cx="3932237" cy="381158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Фонетические особенности:</a:t>
            </a:r>
          </a:p>
          <a:p>
            <a:pPr lvl="1">
              <a:buFont typeface="Arial" pitchFamily="34" charset="0"/>
              <a:buChar char="•"/>
            </a:pPr>
            <a:r>
              <a:rPr lang="ru-RU" sz="2200" dirty="0" smtClean="0"/>
              <a:t> Среднее количество согласных фонем, пятикомпонентная система гласных</a:t>
            </a:r>
          </a:p>
          <a:p>
            <a:pPr lvl="1">
              <a:buFont typeface="Arial" pitchFamily="34" charset="0"/>
              <a:buChar char="•"/>
            </a:pPr>
            <a:r>
              <a:rPr lang="ru-RU" sz="2200" dirty="0" smtClean="0"/>
              <a:t> 3 основных места артикуляции для взрывных и носовых  и фрикативных</a:t>
            </a:r>
          </a:p>
          <a:p>
            <a:pPr lvl="1">
              <a:buFont typeface="Arial" pitchFamily="34" charset="0"/>
              <a:buChar char="•"/>
            </a:pPr>
            <a:r>
              <a:rPr lang="ru-RU" sz="2200" dirty="0" smtClean="0"/>
              <a:t> Ударение не фиксировано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1813" y="4248443"/>
            <a:ext cx="3473885" cy="13328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16135" y="281572"/>
            <a:ext cx="9726638" cy="106978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Морфологические особенности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35530" y="1330037"/>
            <a:ext cx="6830288" cy="307570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Стоит отметить наличие в языке определенного артикля, нехарактерного для большинства остальных папуасских языков. </a:t>
            </a:r>
          </a:p>
          <a:p>
            <a:pPr>
              <a:buNone/>
            </a:pPr>
            <a:r>
              <a:rPr lang="ru-RU" dirty="0" smtClean="0"/>
              <a:t>    Особенности: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sym typeface="Wingdings" pitchFamily="2" charset="2"/>
              </a:rPr>
              <a:t>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ru-RU" dirty="0" smtClean="0">
                <a:sym typeface="Wingdings" pitchFamily="2" charset="2"/>
              </a:rPr>
              <a:t>маркировка рода и числа</a:t>
            </a:r>
          </a:p>
          <a:p>
            <a:pPr>
              <a:buNone/>
            </a:pPr>
            <a:r>
              <a:rPr lang="ru-RU" dirty="0" smtClean="0">
                <a:sym typeface="Wingdings" pitchFamily="2" charset="2"/>
              </a:rPr>
              <a:t>	</a:t>
            </a:r>
            <a:r>
              <a:rPr lang="en-GB" dirty="0" smtClean="0">
                <a:sym typeface="Wingdings" pitchFamily="2" charset="2"/>
              </a:rPr>
              <a:t> </a:t>
            </a:r>
            <a:r>
              <a:rPr lang="ru-RU" dirty="0" smtClean="0">
                <a:sym typeface="Wingdings" pitchFamily="2" charset="2"/>
              </a:rPr>
              <a:t>заключительный член именной группы, постпозитивное употребление (отличная от прочих языков Океании черта)</a:t>
            </a:r>
          </a:p>
          <a:p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047018" y="4876801"/>
            <a:ext cx="1813454" cy="132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024255" y="1398752"/>
          <a:ext cx="4876800" cy="2106448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26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sg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du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pl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6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masc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nala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va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6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Times New Roman"/>
                          <a:cs typeface="Times New Roman"/>
                        </a:rPr>
                        <a:t>fem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la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6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neut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ga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Times New Roman"/>
                          <a:cs typeface="Times New Roman"/>
                        </a:rPr>
                        <a:t>gala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073236" y="4475018"/>
            <a:ext cx="3740728" cy="1594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Kui</a:t>
            </a: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en-GB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na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kui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na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sun(m)    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sgmArt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 sun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Есть ли неопределенный артикль?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997527" y="3990108"/>
            <a:ext cx="8285018" cy="246610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Почему это все же не так?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Синтаксическая дистрибуция прилагательного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обладает частотностью употреблению, свойственной определенному артиклю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Необязателен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!!! В определенных обстоятельствах может употребляться с определенным артиклем</a:t>
            </a:r>
            <a:endParaRPr lang="ru-RU" dirty="0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5611091" y="1496291"/>
            <a:ext cx="452084" cy="2230582"/>
          </a:xfrm>
          <a:prstGeom prst="righ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20265" y="2008482"/>
            <a:ext cx="4515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 роль неопределенного артикля могло  бы претендовать прилагательное «</a:t>
            </a:r>
            <a:r>
              <a:rPr lang="en-GB" sz="2400" dirty="0" err="1" smtClean="0"/>
              <a:t>ro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1"/>
          </p:nvPr>
        </p:nvGraphicFramePr>
        <p:xfrm>
          <a:off x="900547" y="1496290"/>
          <a:ext cx="4475016" cy="2258291"/>
        </p:xfrm>
        <a:graphic>
          <a:graphicData uri="http://schemas.openxmlformats.org/drawingml/2006/table">
            <a:tbl>
              <a:tblPr/>
              <a:tblGrid>
                <a:gridCol w="11187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51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Times New Roman"/>
                          <a:cs typeface="Times New Roman"/>
                        </a:rPr>
                        <a:t>Singular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Times New Roman"/>
                          <a:cs typeface="Times New Roman"/>
                        </a:rPr>
                        <a:t>Dual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Plural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51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Masc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roa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roal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51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Fem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ro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latin typeface="Calibri"/>
                          <a:ea typeface="Times New Roman"/>
                          <a:cs typeface="Times New Roman"/>
                        </a:rPr>
                        <a:t>rol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latin typeface="Calibri"/>
                          <a:ea typeface="Times New Roman"/>
                          <a:cs typeface="Times New Roman"/>
                        </a:rPr>
                        <a:t>rovo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Neut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Times New Roman"/>
                          <a:cs typeface="Times New Roman"/>
                        </a:rPr>
                        <a:t>roge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latin typeface="Calibri"/>
                          <a:ea typeface="Times New Roman"/>
                          <a:cs typeface="Times New Roman"/>
                        </a:rPr>
                        <a:t>rogel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Примеры употребления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116290" y="4086453"/>
            <a:ext cx="663527" cy="6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6286499" y="2052208"/>
            <a:ext cx="873270" cy="51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897082" y="1590099"/>
            <a:ext cx="7232506" cy="1781751"/>
          </a:xfrm>
        </p:spPr>
        <p:txBody>
          <a:bodyPr>
            <a:normAutofit fontScale="92500"/>
          </a:bodyPr>
          <a:lstStyle/>
          <a:p>
            <a:pPr>
              <a:spcBef>
                <a:spcPts val="400"/>
              </a:spcBef>
              <a:buNone/>
            </a:pPr>
            <a:r>
              <a:rPr lang="en-GB" b="1" dirty="0" smtClean="0"/>
              <a:t>Ali               </a:t>
            </a:r>
            <a:r>
              <a:rPr lang="en-GB" b="1" dirty="0" err="1" smtClean="0"/>
              <a:t>rua</a:t>
            </a:r>
            <a:r>
              <a:rPr lang="en-GB" b="1" dirty="0" smtClean="0"/>
              <a:t>            </a:t>
            </a:r>
            <a:r>
              <a:rPr lang="en-GB" b="1" dirty="0" err="1" smtClean="0"/>
              <a:t>folufolum</a:t>
            </a:r>
            <a:r>
              <a:rPr lang="en-GB" b="1" dirty="0" smtClean="0"/>
              <a:t>                  </a:t>
            </a:r>
            <a:r>
              <a:rPr lang="en-GB" b="1" dirty="0" err="1" smtClean="0"/>
              <a:t>roa</a:t>
            </a:r>
            <a:r>
              <a:rPr lang="en-GB" b="1" dirty="0" smtClean="0"/>
              <a:t>        </a:t>
            </a:r>
            <a:endParaRPr lang="ru-RU" dirty="0" smtClean="0"/>
          </a:p>
          <a:p>
            <a:pPr>
              <a:spcBef>
                <a:spcPts val="400"/>
              </a:spcBef>
              <a:buNone/>
            </a:pPr>
            <a:r>
              <a:rPr lang="en-GB" dirty="0" err="1" smtClean="0"/>
              <a:t>ali</a:t>
            </a:r>
            <a:r>
              <a:rPr lang="en-GB" dirty="0" smtClean="0"/>
              <a:t>                </a:t>
            </a:r>
            <a:r>
              <a:rPr lang="en-GB" dirty="0" err="1" smtClean="0"/>
              <a:t>rua</a:t>
            </a:r>
            <a:r>
              <a:rPr lang="en-GB" dirty="0" smtClean="0"/>
              <a:t>            </a:t>
            </a:r>
            <a:r>
              <a:rPr lang="en-GB" dirty="0" err="1" smtClean="0"/>
              <a:t>folufolu</a:t>
            </a:r>
            <a:r>
              <a:rPr lang="en-GB" dirty="0" smtClean="0"/>
              <a:t>       -m          </a:t>
            </a:r>
            <a:r>
              <a:rPr lang="en-GB" dirty="0" err="1" smtClean="0"/>
              <a:t>roa</a:t>
            </a:r>
            <a:endParaRPr lang="ru-RU" dirty="0" smtClean="0"/>
          </a:p>
          <a:p>
            <a:pPr>
              <a:spcBef>
                <a:spcPts val="400"/>
              </a:spcBef>
              <a:buNone/>
            </a:pPr>
            <a:r>
              <a:rPr lang="en-GB" dirty="0" smtClean="0"/>
              <a:t>man(m)      big.sgm    fat                 -</a:t>
            </a:r>
            <a:r>
              <a:rPr lang="en-GB" dirty="0" err="1" smtClean="0"/>
              <a:t>sgm</a:t>
            </a:r>
            <a:r>
              <a:rPr lang="en-GB" dirty="0" smtClean="0"/>
              <a:t>     one.sgm</a:t>
            </a:r>
            <a:endParaRPr lang="ru-RU" dirty="0" smtClean="0"/>
          </a:p>
          <a:p>
            <a:pPr>
              <a:spcBef>
                <a:spcPts val="400"/>
              </a:spcBef>
              <a:buNone/>
            </a:pPr>
            <a:r>
              <a:rPr lang="en-GB" i="1" dirty="0" smtClean="0"/>
              <a:t>a big fat man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886689" y="3643745"/>
            <a:ext cx="6528524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kaneol</a:t>
            </a: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kumimoji="0" lang="en-GB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rol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kaneol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rol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two.female.relatives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one.duf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two sisters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Использованная литература</a:t>
            </a:r>
            <a:r>
              <a:rPr lang="en-US" dirty="0" smtClean="0"/>
              <a:t> </a:t>
            </a:r>
            <a:r>
              <a:rPr lang="ru-RU" dirty="0" smtClean="0"/>
              <a:t>и иные 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en-US" dirty="0" smtClean="0"/>
              <a:t>Angela </a:t>
            </a:r>
            <a:r>
              <a:rPr lang="en-US" dirty="0" err="1" smtClean="0"/>
              <a:t>Terril</a:t>
            </a:r>
            <a:r>
              <a:rPr lang="en-US" dirty="0" smtClean="0"/>
              <a:t> “The grammar of </a:t>
            </a:r>
            <a:r>
              <a:rPr lang="en-US" dirty="0" err="1" smtClean="0"/>
              <a:t>Lavukaleve</a:t>
            </a:r>
            <a:r>
              <a:rPr lang="en-US" dirty="0" smtClean="0"/>
              <a:t>: a </a:t>
            </a:r>
            <a:r>
              <a:rPr lang="en-US" dirty="0" err="1" smtClean="0"/>
              <a:t>papua</a:t>
            </a:r>
            <a:r>
              <a:rPr lang="en-US" dirty="0" smtClean="0"/>
              <a:t> language of Solomon Islands”, 1999</a:t>
            </a:r>
          </a:p>
          <a:p>
            <a:pPr marL="0" indent="0">
              <a:buNone/>
            </a:pPr>
            <a:r>
              <a:rPr lang="en-US" dirty="0" smtClean="0"/>
              <a:t>Ch</a:t>
            </a:r>
            <a:r>
              <a:rPr lang="en-US" dirty="0"/>
              <a:t>. I. </a:t>
            </a:r>
            <a:r>
              <a:rPr lang="en-US" dirty="0" smtClean="0"/>
              <a:t>Introduction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2</a:t>
            </a:r>
            <a:r>
              <a:rPr lang="en-US" dirty="0"/>
              <a:t>. Phonology and </a:t>
            </a:r>
            <a:r>
              <a:rPr lang="en-US" dirty="0" smtClean="0"/>
              <a:t>Morphophonology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3</a:t>
            </a:r>
            <a:r>
              <a:rPr lang="en-US" dirty="0"/>
              <a:t>. Word </a:t>
            </a:r>
            <a:r>
              <a:rPr lang="en-US" dirty="0" smtClean="0"/>
              <a:t>Classes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4</a:t>
            </a:r>
            <a:r>
              <a:rPr lang="en-US" dirty="0"/>
              <a:t>. Noun Phrases and </a:t>
            </a:r>
            <a:r>
              <a:rPr lang="en-US" dirty="0" smtClean="0"/>
              <a:t>Possession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9</a:t>
            </a:r>
            <a:r>
              <a:rPr lang="en-US" dirty="0"/>
              <a:t>. Overview of Clause Structure, Predicate Types and Core Participant </a:t>
            </a:r>
            <a:r>
              <a:rPr lang="en-US" dirty="0" smtClean="0"/>
              <a:t>Marking</a:t>
            </a:r>
            <a:endParaRPr lang="en-US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2) Данные о числе говорящих: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www.ethnologue.com/language/lvk</a:t>
            </a:r>
            <a:endParaRPr lang="ru-RU" dirty="0" smtClean="0"/>
          </a:p>
          <a:p>
            <a:pPr marL="514350" lvl="0" indent="-514350">
              <a:buNone/>
            </a:pPr>
            <a:r>
              <a:rPr lang="ru-RU" dirty="0" smtClean="0"/>
              <a:t>3)   Текстовые примеры взяты из указанных глав грамматики </a:t>
            </a:r>
            <a:r>
              <a:rPr lang="en-GB" dirty="0" err="1" smtClean="0"/>
              <a:t>Terril</a:t>
            </a:r>
            <a:r>
              <a:rPr lang="ru-RU" dirty="0" smtClean="0"/>
              <a:t>, а также текстов, приведенных в конце книги:</a:t>
            </a:r>
          </a:p>
          <a:p>
            <a:pPr lvl="0">
              <a:buNone/>
            </a:pPr>
            <a:r>
              <a:rPr lang="en-US" dirty="0" err="1" smtClean="0"/>
              <a:t>TagoilaOko’mua</a:t>
            </a:r>
            <a:r>
              <a:rPr lang="en-US" dirty="0" smtClean="0"/>
              <a:t> - </a:t>
            </a:r>
            <a:r>
              <a:rPr lang="en-US" dirty="0" err="1" smtClean="0"/>
              <a:t>Tagoilas</a:t>
            </a:r>
            <a:r>
              <a:rPr lang="en-US" dirty="0" smtClean="0"/>
              <a:t> story</a:t>
            </a:r>
            <a:endParaRPr lang="ru-RU" dirty="0" smtClean="0"/>
          </a:p>
          <a:p>
            <a:pPr lvl="0">
              <a:buNone/>
            </a:pPr>
            <a:r>
              <a:rPr lang="en-US" dirty="0" smtClean="0"/>
              <a:t>This story was told by Janet </a:t>
            </a:r>
            <a:r>
              <a:rPr lang="en-US" dirty="0" err="1" smtClean="0"/>
              <a:t>Tokilo</a:t>
            </a:r>
            <a:r>
              <a:rPr lang="en-US" dirty="0" smtClean="0"/>
              <a:t>, of</a:t>
            </a:r>
            <a:r>
              <a:rPr lang="ru-RU" dirty="0" smtClean="0"/>
              <a:t> </a:t>
            </a:r>
            <a:r>
              <a:rPr lang="en-US" dirty="0" err="1" smtClean="0"/>
              <a:t>Karumulun</a:t>
            </a:r>
            <a:r>
              <a:rPr lang="en-US" dirty="0" smtClean="0"/>
              <a:t> Village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4) </a:t>
            </a:r>
            <a:r>
              <a:rPr lang="en-GB" dirty="0" smtClean="0"/>
              <a:t>krugosvet.ru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615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1527</TotalTime>
  <Words>1077</Words>
  <Application>Microsoft Office PowerPoint</Application>
  <PresentationFormat>Произвольный</PresentationFormat>
  <Paragraphs>221</Paragraphs>
  <Slides>21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Lavukaleve</vt:lpstr>
      <vt:lpstr>Общая информация</vt:lpstr>
      <vt:lpstr>Расселение</vt:lpstr>
      <vt:lpstr>Название</vt:lpstr>
      <vt:lpstr>Генеалогия и ареальная лингвистика</vt:lpstr>
      <vt:lpstr>Папуасские языки Соломоновых островов:</vt:lpstr>
      <vt:lpstr>Внутриязыковое членения</vt:lpstr>
      <vt:lpstr>Социолингвистическая информация</vt:lpstr>
      <vt:lpstr>Типология. Параметры межъязыкового варьирования</vt:lpstr>
      <vt:lpstr>Слайд 10</vt:lpstr>
      <vt:lpstr>Слайд 11</vt:lpstr>
      <vt:lpstr>Вершинное маркирование в предикации</vt:lpstr>
      <vt:lpstr>Слайд 13</vt:lpstr>
      <vt:lpstr>Обликвус</vt:lpstr>
      <vt:lpstr>Базовый порядок слов – SOV</vt:lpstr>
      <vt:lpstr>Дополнительные сведения</vt:lpstr>
      <vt:lpstr>Морфологические особенности</vt:lpstr>
      <vt:lpstr>Есть ли неопределенный артикль?</vt:lpstr>
      <vt:lpstr>Примеры употребления</vt:lpstr>
      <vt:lpstr>Использованная литература и иные источники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Lavukaleve</dc:title>
  <dc:creator>Windows User</dc:creator>
  <cp:lastModifiedBy>Администраттор</cp:lastModifiedBy>
  <cp:revision>200</cp:revision>
  <dcterms:created xsi:type="dcterms:W3CDTF">2018-10-31T05:45:42Z</dcterms:created>
  <dcterms:modified xsi:type="dcterms:W3CDTF">2018-11-14T17:47:15Z</dcterms:modified>
</cp:coreProperties>
</file>