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57" r:id="rId4"/>
    <p:sldId id="261" r:id="rId5"/>
    <p:sldId id="262" r:id="rId6"/>
    <p:sldId id="263" r:id="rId7"/>
    <p:sldId id="266" r:id="rId8"/>
    <p:sldId id="267" r:id="rId9"/>
    <p:sldId id="264" r:id="rId10"/>
    <p:sldId id="268" r:id="rId11"/>
    <p:sldId id="265" r:id="rId12"/>
    <p:sldId id="269" r:id="rId13"/>
    <p:sldId id="25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50" y="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40BBA-1362-4949-8FBC-0EBDACC310AF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C8F88-CA69-4CE7-8D6D-05CE5A0D2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C8F88-CA69-4CE7-8D6D-05CE5A0D2FC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3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3%D0%BB%D0%B0%D1%81%D0%BD%D1%8B%D0%B5_%D0%B7%D0%B0%D0%B4%D0%BD%D0%B5%D0%B3%D0%BE_%D1%80%D1%8F%D0%B4%D0%B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Лобанова А. </a:t>
            </a:r>
          </a:p>
          <a:p>
            <a:r>
              <a:rPr lang="ru-RU" dirty="0" err="1"/>
              <a:t>Ф</a:t>
            </a:r>
            <a:r>
              <a:rPr lang="ru-RU" dirty="0" err="1" smtClean="0"/>
              <a:t>иПЛ</a:t>
            </a:r>
            <a:r>
              <a:rPr lang="ru-RU" dirty="0" smtClean="0"/>
              <a:t>, 2 курс</a:t>
            </a:r>
          </a:p>
          <a:p>
            <a:r>
              <a:rPr lang="ru-RU" dirty="0" smtClean="0"/>
              <a:t>2016 г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Язык </a:t>
            </a:r>
            <a:r>
              <a:rPr lang="ru-RU" dirty="0" err="1" smtClean="0"/>
              <a:t>туюка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48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nta-runeta.ru/wp-content/uploads/2015/03/3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5184576" cy="320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469644"/>
              </p:ext>
            </p:extLst>
          </p:nvPr>
        </p:nvGraphicFramePr>
        <p:xfrm>
          <a:off x="6012160" y="1988840"/>
          <a:ext cx="2736304" cy="2746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</a:tblGrid>
              <a:tr h="443770">
                <a:tc>
                  <a:txBody>
                    <a:bodyPr/>
                    <a:lstStyle/>
                    <a:p>
                      <a:pPr marL="72000"/>
                      <a:r>
                        <a:rPr lang="ru-RU" dirty="0" err="1" smtClean="0"/>
                        <a:t>Туканские</a:t>
                      </a:r>
                      <a:r>
                        <a:rPr lang="ru-RU" dirty="0" smtClean="0"/>
                        <a:t> языки </a:t>
                      </a:r>
                      <a:endParaRPr lang="ru-RU" dirty="0"/>
                    </a:p>
                  </a:txBody>
                  <a:tcPr/>
                </a:tc>
              </a:tr>
              <a:tr h="513298">
                <a:tc>
                  <a:txBody>
                    <a:bodyPr/>
                    <a:lstStyle/>
                    <a:p>
                      <a:pPr marL="7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Восточнотуканские</a:t>
                      </a:r>
                      <a:r>
                        <a:rPr lang="ru-RU" dirty="0" smtClean="0"/>
                        <a:t> языки </a:t>
                      </a:r>
                      <a:endParaRPr lang="ru-RU" dirty="0"/>
                    </a:p>
                  </a:txBody>
                  <a:tcPr/>
                </a:tc>
              </a:tr>
              <a:tr h="733283">
                <a:tc>
                  <a:txBody>
                    <a:bodyPr/>
                    <a:lstStyle/>
                    <a:p>
                      <a:pPr marL="7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Центрально-восточные </a:t>
                      </a:r>
                      <a:r>
                        <a:rPr lang="ru-RU" dirty="0" err="1" smtClean="0"/>
                        <a:t>туканские</a:t>
                      </a:r>
                      <a:r>
                        <a:rPr lang="ru-RU" dirty="0" smtClean="0"/>
                        <a:t> языки</a:t>
                      </a:r>
                      <a:endParaRPr lang="ru-RU" dirty="0"/>
                    </a:p>
                  </a:txBody>
                  <a:tcPr/>
                </a:tc>
              </a:tr>
              <a:tr h="416205">
                <a:tc>
                  <a:txBody>
                    <a:bodyPr/>
                    <a:lstStyle/>
                    <a:p>
                      <a:pPr marL="7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Языки бара́ </a:t>
                      </a:r>
                    </a:p>
                  </a:txBody>
                  <a:tcPr/>
                </a:tc>
              </a:tr>
              <a:tr h="513298">
                <a:tc>
                  <a:txBody>
                    <a:bodyPr/>
                    <a:lstStyle/>
                    <a:p>
                      <a:pPr marL="7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Туюка</a:t>
                      </a:r>
                      <a:endParaRPr lang="ru-RU" dirty="0" smtClean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>
            <a:off x="6012160" y="1971785"/>
            <a:ext cx="0" cy="2808312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54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4088" y="609159"/>
            <a:ext cx="3322712" cy="5695197"/>
          </a:xfrm>
        </p:spPr>
        <p:txBody>
          <a:bodyPr>
            <a:normAutofit fontScale="92500"/>
          </a:bodyPr>
          <a:lstStyle/>
          <a:p>
            <a:r>
              <a:rPr lang="ru-RU" sz="2400" b="1" dirty="0" smtClean="0"/>
              <a:t>Где: </a:t>
            </a:r>
            <a:r>
              <a:rPr lang="ru-RU" sz="2400" dirty="0" smtClean="0"/>
              <a:t>юго-восток </a:t>
            </a:r>
            <a:r>
              <a:rPr lang="ru-RU" sz="2400" dirty="0"/>
              <a:t>Колумбии </a:t>
            </a:r>
            <a:r>
              <a:rPr lang="ru-RU" sz="2400" dirty="0" smtClean="0"/>
              <a:t>и северо-запад штата</a:t>
            </a:r>
            <a:r>
              <a:rPr lang="ru-RU" sz="2400" dirty="0"/>
              <a:t> </a:t>
            </a:r>
            <a:r>
              <a:rPr lang="ru-RU" sz="2400" dirty="0" err="1"/>
              <a:t>Амазонас</a:t>
            </a:r>
            <a:r>
              <a:rPr lang="ru-RU" sz="2400" dirty="0"/>
              <a:t> в Бразилии</a:t>
            </a:r>
            <a:r>
              <a:rPr lang="ru-RU" sz="2400" dirty="0" smtClean="0"/>
              <a:t>.</a:t>
            </a:r>
          </a:p>
          <a:p>
            <a:r>
              <a:rPr lang="ru-RU" sz="2400" b="1" dirty="0" smtClean="0"/>
              <a:t>Общее число носителей:</a:t>
            </a:r>
            <a:r>
              <a:rPr lang="ru-RU" sz="2400" dirty="0" smtClean="0"/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~</a:t>
            </a:r>
            <a:r>
              <a:rPr lang="ru-RU" sz="2400" dirty="0" smtClean="0"/>
              <a:t>1000 (по данным 1995-2006).</a:t>
            </a:r>
          </a:p>
          <a:p>
            <a:r>
              <a:rPr lang="ru-RU" sz="2400" b="1" dirty="0"/>
              <a:t>Исчезающий язык: </a:t>
            </a:r>
            <a:r>
              <a:rPr lang="ru-RU" sz="2400" dirty="0"/>
              <a:t>на территории его распространения активнее используются испанский и </a:t>
            </a:r>
            <a:r>
              <a:rPr lang="ru-RU" sz="2400" dirty="0" err="1"/>
              <a:t>ваймаха</a:t>
            </a:r>
            <a:r>
              <a:rPr lang="ru-RU" sz="2400" dirty="0"/>
              <a:t>.</a:t>
            </a:r>
          </a:p>
          <a:p>
            <a:r>
              <a:rPr lang="ru-RU" sz="2400" b="1" dirty="0"/>
              <a:t>Письменность: </a:t>
            </a:r>
            <a:r>
              <a:rPr lang="ru-RU" sz="2400" dirty="0"/>
              <a:t>латиница.</a:t>
            </a:r>
          </a:p>
          <a:p>
            <a:endParaRPr lang="ru-RU" sz="2400" dirty="0" smtClean="0"/>
          </a:p>
          <a:p>
            <a:endParaRPr lang="ru-RU" sz="2400" dirty="0" smtClean="0"/>
          </a:p>
        </p:txBody>
      </p:sp>
      <p:grpSp>
        <p:nvGrpSpPr>
          <p:cNvPr id="5" name="Группа 4"/>
          <p:cNvGrpSpPr/>
          <p:nvPr/>
        </p:nvGrpSpPr>
        <p:grpSpPr>
          <a:xfrm>
            <a:off x="446955" y="602825"/>
            <a:ext cx="4758083" cy="5701532"/>
            <a:chOff x="446955" y="602825"/>
            <a:chExt cx="4758083" cy="5701532"/>
          </a:xfrm>
        </p:grpSpPr>
        <p:pic>
          <p:nvPicPr>
            <p:cNvPr id="1026" name="Picture 2" descr="http://bintel.com.ua/uploads/images/geopol/geo_samerik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955" y="602825"/>
              <a:ext cx="4758083" cy="5701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Овал 3"/>
            <p:cNvSpPr/>
            <p:nvPr/>
          </p:nvSpPr>
          <p:spPr>
            <a:xfrm rot="1690648">
              <a:off x="1988151" y="1502684"/>
              <a:ext cx="391046" cy="438871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6014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22920"/>
          </a:xfrm>
        </p:spPr>
        <p:txBody>
          <a:bodyPr/>
          <a:lstStyle/>
          <a:p>
            <a:r>
              <a:rPr lang="ru-RU" dirty="0" smtClean="0"/>
              <a:t>Фонологи</a:t>
            </a:r>
            <a:r>
              <a:rPr lang="ru-RU" dirty="0"/>
              <a:t>я</a:t>
            </a:r>
          </a:p>
        </p:txBody>
      </p:sp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9532351"/>
              </p:ext>
            </p:extLst>
          </p:nvPr>
        </p:nvGraphicFramePr>
        <p:xfrm>
          <a:off x="611560" y="1628800"/>
          <a:ext cx="6408712" cy="1584960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2088232"/>
                <a:gridCol w="1296144"/>
                <a:gridCol w="1512168"/>
                <a:gridCol w="1512168"/>
              </a:tblGrid>
              <a:tr h="55252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  <a:hlinkClick r:id="rId2" tooltip="Гласные заднего ряда"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  <a:hlinkClick r:id="rId2" tooltip="Гласные заднего ряда"/>
                        </a:rPr>
                      </a:b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</a:rPr>
                        <a:t>Задний ряд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</a:rPr>
                        <a:t>Средний ряд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</a:rPr>
                        <a:t>Передний ряд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319882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Верхний подъём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>
                          <a:effectLst/>
                        </a:rPr>
                        <a:t>i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</a:rPr>
                        <a:t>ɨ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effectLst/>
                        </a:rPr>
                        <a:t>u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319882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Средний подъём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</a:rPr>
                        <a:t>e</a:t>
                      </a:r>
                      <a:endParaRPr lang="en-GB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</a:rPr>
                        <a:t>o</a:t>
                      </a:r>
                      <a:endParaRPr lang="en-GB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319882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Нижний подъём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</a:rPr>
                        <a:t>a</a:t>
                      </a:r>
                      <a:endParaRPr lang="en-GB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833461"/>
              </p:ext>
            </p:extLst>
          </p:nvPr>
        </p:nvGraphicFramePr>
        <p:xfrm>
          <a:off x="628286" y="3933056"/>
          <a:ext cx="5671906" cy="2286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54744"/>
                <a:gridCol w="1065536"/>
                <a:gridCol w="1207410"/>
                <a:gridCol w="1080120"/>
                <a:gridCol w="864096"/>
              </a:tblGrid>
              <a:tr h="542143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 smtClean="0">
                          <a:effectLst/>
                        </a:rPr>
                        <a:t>Губ.-губ.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err="1" smtClean="0">
                          <a:effectLst/>
                        </a:rPr>
                        <a:t>Альвеоляр</a:t>
                      </a:r>
                      <a:r>
                        <a:rPr lang="ru-RU" sz="1600" u="none" strike="noStrike" dirty="0" smtClean="0">
                          <a:effectLst/>
                        </a:rPr>
                        <a:t>.</a:t>
                      </a:r>
                      <a:endParaRPr lang="ru-RU" sz="1600" dirty="0" smtClean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</a:rPr>
                        <a:t>Палат.</a:t>
                      </a:r>
                      <a:endParaRPr lang="ru-RU" sz="1600" dirty="0" smtClean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err="1" smtClean="0">
                          <a:effectLst/>
                        </a:rPr>
                        <a:t>Веляр</a:t>
                      </a:r>
                      <a:r>
                        <a:rPr lang="ru-RU" sz="1600" u="none" strike="noStrike" dirty="0" smtClean="0">
                          <a:effectLst/>
                        </a:rPr>
                        <a:t>.</a:t>
                      </a:r>
                      <a:endParaRPr lang="ru-RU" sz="1600" dirty="0" smtClean="0">
                        <a:effectLst/>
                      </a:endParaRPr>
                    </a:p>
                  </a:txBody>
                  <a:tcPr anchor="ctr"/>
                </a:tc>
              </a:tr>
              <a:tr h="313872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глух. взрыв.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effectLst/>
                        </a:rPr>
                        <a:t>p</a:t>
                      </a:r>
                      <a:endParaRPr lang="en-GB" sz="160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</a:rPr>
                        <a:t>t</a:t>
                      </a:r>
                      <a:endParaRPr lang="en-GB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</a:rPr>
                        <a:t>k</a:t>
                      </a:r>
                      <a:endParaRPr lang="en-GB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313872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звон. взрыв.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 smtClean="0">
                          <a:solidFill>
                            <a:schemeClr val="bg1"/>
                          </a:solidFill>
                          <a:effectLst/>
                        </a:rPr>
                        <a:t>b ~ m</a:t>
                      </a:r>
                      <a:endParaRPr lang="en-GB" sz="160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 ~ n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ɡ ~ ŋ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313872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 err="1">
                          <a:effectLst/>
                        </a:rPr>
                        <a:t>фрикатив</a:t>
                      </a:r>
                      <a:r>
                        <a:rPr lang="ru-RU" sz="1600" u="none" strike="noStrike" dirty="0">
                          <a:effectLst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</a:rPr>
                        <a:t>s</a:t>
                      </a:r>
                      <a:endParaRPr lang="en-GB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31387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</a:rPr>
                        <a:t>R-</a:t>
                      </a:r>
                      <a:r>
                        <a:rPr lang="ru-RU" sz="1600" dirty="0">
                          <a:effectLst/>
                        </a:rPr>
                        <a:t>образные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vi-VN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ɺ ~ r ~ r̃</a:t>
                      </a:r>
                      <a:endParaRPr lang="vi-VN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313872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 err="1">
                          <a:effectLst/>
                        </a:rPr>
                        <a:t>аппрокс</a:t>
                      </a:r>
                      <a:r>
                        <a:rPr lang="ru-RU" sz="1600" u="none" strike="noStrike" dirty="0">
                          <a:effectLst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vi-VN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 ~ w̃</a:t>
                      </a:r>
                      <a:endParaRPr lang="vi-VN" sz="160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dʒ</a:t>
                      </a:r>
                      <a:r>
                        <a:rPr kumimoji="0" lang="en-GB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~ j ~ ɲ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dirty="0">
                          <a:effectLst/>
                        </a:rPr>
                        <a:t>h ~ h̃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4360" y="1145841"/>
            <a:ext cx="1132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Гласные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04360" y="3436706"/>
            <a:ext cx="1424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Согласные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0097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Тоны: высокий и низкий (немаркированный)</a:t>
            </a:r>
          </a:p>
          <a:p>
            <a:pPr marL="0" indent="0">
              <a:buNone/>
            </a:pPr>
            <a:r>
              <a:rPr lang="en-GB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GB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díi</a:t>
            </a:r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 </a:t>
            </a:r>
            <a:r>
              <a:rPr lang="en-GB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</a:t>
            </a:r>
            <a:r>
              <a:rPr lang="en-GB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</a:p>
          <a:p>
            <a:pPr marL="0" indent="0">
              <a:buNone/>
            </a:pPr>
            <a:r>
              <a:rPr lang="en-GB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GB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dií</a:t>
            </a:r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 </a:t>
            </a:r>
            <a:r>
              <a:rPr lang="en-GB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mud</a:t>
            </a:r>
            <a:r>
              <a:rPr lang="en-GB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endParaRPr lang="ru-RU" dirty="0"/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Фонологическая назализация</a:t>
            </a:r>
          </a:p>
          <a:p>
            <a:pPr marL="0" indent="0">
              <a:buNone/>
            </a:pPr>
            <a:r>
              <a:rPr lang="pl-PL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/sĩã/ 'to </a:t>
            </a:r>
            <a: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kill‘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/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waa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 'to go‘</a:t>
            </a:r>
            <a:b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pl-PL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sia/ 'to </a:t>
            </a:r>
            <a: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tie‘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/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w̃ãã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 'to illuminate'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Просодия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01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4572000"/>
          </a:xfrm>
        </p:spPr>
        <p:txBody>
          <a:bodyPr/>
          <a:lstStyle/>
          <a:p>
            <a:r>
              <a:rPr lang="ru-RU" dirty="0" err="1" smtClean="0"/>
              <a:t>Полисинтетизм</a:t>
            </a:r>
            <a:r>
              <a:rPr lang="ru-RU" dirty="0" smtClean="0"/>
              <a:t> (частичная инкорпорация</a:t>
            </a:r>
            <a:r>
              <a:rPr lang="ru-RU" smtClean="0"/>
              <a:t>), агглютинация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8063" y="90872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Тип </a:t>
            </a:r>
            <a:r>
              <a:rPr lang="ru-RU" dirty="0" smtClean="0">
                <a:effectLst/>
              </a:rPr>
              <a:t>выражения </a:t>
            </a:r>
            <a:r>
              <a:rPr lang="ru-RU" dirty="0">
                <a:effectLst/>
              </a:rPr>
              <a:t>грамматических </a:t>
            </a:r>
            <a:r>
              <a:rPr lang="ru-RU" dirty="0" smtClean="0">
                <a:effectLst/>
              </a:rPr>
              <a:t>значений и характер границы между морфемами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48" y="3356992"/>
            <a:ext cx="80391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6323" y="1196752"/>
            <a:ext cx="8229600" cy="4572000"/>
          </a:xfrm>
        </p:spPr>
        <p:txBody>
          <a:bodyPr/>
          <a:lstStyle/>
          <a:p>
            <a:r>
              <a:rPr lang="ru-RU" dirty="0" smtClean="0"/>
              <a:t>В именной группе: определить проблемно (из-за классификаторов</a:t>
            </a:r>
            <a:r>
              <a:rPr lang="ru-RU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В предикации: </a:t>
            </a:r>
            <a:r>
              <a:rPr lang="ru-RU" dirty="0" smtClean="0"/>
              <a:t>двойное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640" y="188640"/>
            <a:ext cx="8229600" cy="966936"/>
          </a:xfrm>
        </p:spPr>
        <p:txBody>
          <a:bodyPr/>
          <a:lstStyle/>
          <a:p>
            <a:r>
              <a:rPr lang="ru-RU" dirty="0" smtClean="0"/>
              <a:t>Тип маркирования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3" y="4407433"/>
            <a:ext cx="6413636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8411832" cy="9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0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82777"/>
            <a:ext cx="7848872" cy="17301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Определить проблемно: </a:t>
            </a:r>
          </a:p>
          <a:p>
            <a:pPr lvl="0"/>
            <a:r>
              <a:rPr lang="ru-RU" dirty="0"/>
              <a:t>Нет отдельного показателя ACC, есть только морфема </a:t>
            </a:r>
            <a:r>
              <a:rPr lang="ru-RU" i="1" dirty="0"/>
              <a:t>-</a:t>
            </a:r>
            <a:r>
              <a:rPr lang="ru-RU" i="1" dirty="0" err="1"/>
              <a:t>re</a:t>
            </a:r>
            <a:r>
              <a:rPr lang="ru-RU" dirty="0"/>
              <a:t>, объединяющая в себе </a:t>
            </a:r>
            <a:r>
              <a:rPr lang="ru-RU" dirty="0" smtClean="0"/>
              <a:t>значения ACC </a:t>
            </a:r>
            <a:r>
              <a:rPr lang="ru-RU" dirty="0"/>
              <a:t>и </a:t>
            </a:r>
            <a:r>
              <a:rPr lang="ru-RU" dirty="0" smtClean="0"/>
              <a:t>определенности.</a:t>
            </a:r>
            <a:endParaRPr lang="ru-RU" dirty="0"/>
          </a:p>
          <a:p>
            <a:pPr lvl="0"/>
            <a:r>
              <a:rPr lang="ru-RU" dirty="0"/>
              <a:t>В доступных материалах нет </a:t>
            </a:r>
            <a:r>
              <a:rPr lang="ru-RU" dirty="0" smtClean="0"/>
              <a:t>примеров с </a:t>
            </a:r>
            <a:r>
              <a:rPr lang="ru-RU" dirty="0" err="1"/>
              <a:t>пациенсом</a:t>
            </a:r>
            <a:r>
              <a:rPr lang="ru-RU" dirty="0"/>
              <a:t> при непереходном глаголе.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ролевой кодировки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370" y="3212976"/>
            <a:ext cx="5943600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365104"/>
            <a:ext cx="5472980" cy="1868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90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72000"/>
          </a:xfrm>
        </p:spPr>
        <p:txBody>
          <a:bodyPr/>
          <a:lstStyle/>
          <a:p>
            <a:r>
              <a:rPr lang="en-US" dirty="0" smtClean="0"/>
              <a:t>SOV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Базовый порядок слов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20888"/>
            <a:ext cx="646747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8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11291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- (</a:t>
            </a:r>
            <a:r>
              <a:rPr lang="ru-RU" dirty="0"/>
              <a:t>не)включение адресата речи в </a:t>
            </a:r>
            <a:r>
              <a:rPr lang="ru-RU" dirty="0" smtClean="0"/>
              <a:t>дейктическую </a:t>
            </a:r>
            <a:r>
              <a:rPr lang="ru-RU" dirty="0"/>
              <a:t>сферу местоимения 1-го лица множественного числа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Эксклюзивность/</a:t>
            </a:r>
            <a:r>
              <a:rPr lang="ru-RU" dirty="0" err="1" smtClean="0"/>
              <a:t>инклюзивность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23" y="2881312"/>
            <a:ext cx="7683776" cy="1267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16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79751" y="2260371"/>
            <a:ext cx="8229600" cy="2553072"/>
          </a:xfrm>
        </p:spPr>
        <p:txBody>
          <a:bodyPr/>
          <a:lstStyle/>
          <a:p>
            <a:r>
              <a:rPr lang="en-US" dirty="0" smtClean="0"/>
              <a:t>Visual</a:t>
            </a:r>
          </a:p>
          <a:p>
            <a:r>
              <a:rPr lang="en-US" dirty="0" smtClean="0"/>
              <a:t>Nonvisual</a:t>
            </a:r>
          </a:p>
          <a:p>
            <a:r>
              <a:rPr lang="en-US" dirty="0" smtClean="0"/>
              <a:t>Apparent (</a:t>
            </a:r>
            <a:r>
              <a:rPr lang="ru-RU" dirty="0" smtClean="0"/>
              <a:t>нельзя </a:t>
            </a:r>
            <a:r>
              <a:rPr lang="ru-RU" dirty="0"/>
              <a:t>в </a:t>
            </a:r>
            <a:r>
              <a:rPr lang="en-US" dirty="0"/>
              <a:t>PRES</a:t>
            </a:r>
            <a:r>
              <a:rPr lang="ru-RU" dirty="0"/>
              <a:t>.1</a:t>
            </a:r>
            <a:r>
              <a:rPr lang="en-US" dirty="0"/>
              <a:t>SG</a:t>
            </a:r>
            <a:r>
              <a:rPr lang="ru-RU" dirty="0"/>
              <a:t>!)</a:t>
            </a:r>
            <a:endParaRPr lang="en-US" dirty="0" smtClean="0"/>
          </a:p>
          <a:p>
            <a:pPr lvl="0"/>
            <a:r>
              <a:rPr lang="en-US" dirty="0" smtClean="0"/>
              <a:t>Secondhand (</a:t>
            </a:r>
            <a:r>
              <a:rPr lang="ru-RU" dirty="0"/>
              <a:t>только в прошедшем времени!)</a:t>
            </a:r>
          </a:p>
          <a:p>
            <a:r>
              <a:rPr lang="en-US" dirty="0" smtClean="0"/>
              <a:t>Assumed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5572" y="0"/>
            <a:ext cx="8229600" cy="1219200"/>
          </a:xfrm>
        </p:spPr>
        <p:txBody>
          <a:bodyPr/>
          <a:lstStyle/>
          <a:p>
            <a:r>
              <a:rPr lang="ru-RU" dirty="0" err="1" smtClean="0"/>
              <a:t>Эвиденциальность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797152"/>
            <a:ext cx="3907113" cy="148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913" y="4782980"/>
            <a:ext cx="395143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5285" y="1268760"/>
            <a:ext cx="84249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- указание </a:t>
            </a:r>
            <a:r>
              <a:rPr lang="ru-RU" sz="2600" dirty="0"/>
              <a:t>на источник </a:t>
            </a:r>
            <a:r>
              <a:rPr lang="ru-RU" sz="2600" dirty="0" smtClean="0"/>
              <a:t>сведений говорящего</a:t>
            </a:r>
            <a:r>
              <a:rPr lang="ru-RU" sz="2600" dirty="0"/>
              <a:t> </a:t>
            </a: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относительно сообщаемой </a:t>
            </a:r>
            <a:r>
              <a:rPr lang="ru-RU" sz="2600" dirty="0"/>
              <a:t>им ситуации</a:t>
            </a:r>
          </a:p>
        </p:txBody>
      </p:sp>
    </p:spTree>
    <p:extLst>
      <p:ext uri="{BB962C8B-B14F-4D97-AF65-F5344CB8AC3E}">
        <p14:creationId xmlns:p14="http://schemas.microsoft.com/office/powerpoint/2010/main" val="99029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4186808" cy="464130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3 одушевленных: </a:t>
            </a:r>
            <a:r>
              <a:rPr lang="en-US" dirty="0" smtClean="0"/>
              <a:t>F-SG, M-SG, PL</a:t>
            </a:r>
          </a:p>
          <a:p>
            <a:r>
              <a:rPr lang="en-US" dirty="0" smtClean="0"/>
              <a:t>90+ </a:t>
            </a:r>
            <a:r>
              <a:rPr lang="ru-RU" dirty="0" smtClean="0"/>
              <a:t>неодушевленных.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10 семантических групп: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tx1"/>
                </a:solidFill>
              </a:rPr>
              <a:t>shape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tx1"/>
                </a:solidFill>
              </a:rPr>
              <a:t>collection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tx1"/>
                </a:solidFill>
              </a:rPr>
              <a:t>arrangement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a</a:t>
            </a:r>
            <a:r>
              <a:rPr lang="ru-RU" dirty="0" err="1" smtClean="0">
                <a:solidFill>
                  <a:schemeClr val="tx1"/>
                </a:solidFill>
              </a:rPr>
              <a:t>natomical</a:t>
            </a:r>
            <a:endParaRPr lang="ru-RU" dirty="0" smtClean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tx1"/>
                </a:solidFill>
              </a:rPr>
              <a:t>b</a:t>
            </a:r>
            <a:r>
              <a:rPr lang="ru-RU" dirty="0" err="1" smtClean="0">
                <a:solidFill>
                  <a:schemeClr val="tx1"/>
                </a:solidFill>
              </a:rPr>
              <a:t>otanical</a:t>
            </a:r>
            <a:endParaRPr lang="en-US" dirty="0" smtClean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tx1"/>
                </a:solidFill>
              </a:rPr>
              <a:t>geographical</a:t>
            </a:r>
            <a:endParaRPr lang="ru-RU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ru-RU" dirty="0" err="1" smtClean="0">
                <a:solidFill>
                  <a:schemeClr val="tx1"/>
                </a:solidFill>
              </a:rPr>
              <a:t>ontainer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en-US" dirty="0" smtClean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m</a:t>
            </a:r>
            <a:r>
              <a:rPr lang="ru-RU" dirty="0" err="1" smtClean="0">
                <a:solidFill>
                  <a:schemeClr val="tx1"/>
                </a:solidFill>
              </a:rPr>
              <a:t>anufactured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item</a:t>
            </a:r>
            <a:endParaRPr lang="ru-RU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ru-RU" dirty="0" err="1" smtClean="0">
                <a:solidFill>
                  <a:schemeClr val="tx1"/>
                </a:solidFill>
              </a:rPr>
              <a:t>onsistency</a:t>
            </a:r>
            <a:endParaRPr lang="ru-RU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ru-RU" dirty="0" err="1" smtClean="0">
                <a:solidFill>
                  <a:schemeClr val="tx1"/>
                </a:solidFill>
              </a:rPr>
              <a:t>ime</a:t>
            </a:r>
            <a:endParaRPr lang="ru-RU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Классификаторы</a:t>
            </a:r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230912"/>
            <a:ext cx="1663537" cy="956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780" y="1230912"/>
            <a:ext cx="2188968" cy="97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424" y="2492896"/>
            <a:ext cx="2284512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846" y="3789040"/>
            <a:ext cx="3110971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431" y="5120982"/>
            <a:ext cx="2279386" cy="106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1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www.wikipedia.org</a:t>
            </a:r>
          </a:p>
          <a:p>
            <a:r>
              <a:rPr lang="es-ES" dirty="0" smtClean="0"/>
              <a:t>Janet Barnes, "</a:t>
            </a:r>
            <a:r>
              <a:rPr lang="es-ES" dirty="0"/>
              <a:t>Sistemas fonológicos de idiomas </a:t>
            </a:r>
            <a:r>
              <a:rPr lang="es-ES" dirty="0" smtClean="0"/>
              <a:t>colombianos”, tomo III, Fonología </a:t>
            </a:r>
            <a:r>
              <a:rPr lang="es-ES" dirty="0"/>
              <a:t>del </a:t>
            </a:r>
            <a:r>
              <a:rPr lang="es-ES" dirty="0" smtClean="0"/>
              <a:t>tuyuca (1976)</a:t>
            </a:r>
          </a:p>
          <a:p>
            <a:r>
              <a:rPr lang="es-ES" dirty="0" smtClean="0"/>
              <a:t>Janet Barnes, “Classifiers in tuyuca” (1990)</a:t>
            </a:r>
          </a:p>
          <a:p>
            <a:r>
              <a:rPr lang="en-GB" dirty="0"/>
              <a:t>J</a:t>
            </a:r>
            <a:r>
              <a:rPr lang="en-GB" dirty="0" smtClean="0"/>
              <a:t>oshua Wayne Bowles, “Agreement in </a:t>
            </a:r>
            <a:r>
              <a:rPr lang="en-GB" dirty="0" err="1"/>
              <a:t>t</a:t>
            </a:r>
            <a:r>
              <a:rPr lang="en-GB" dirty="0" err="1" smtClean="0"/>
              <a:t>uyuca</a:t>
            </a:r>
            <a:r>
              <a:rPr lang="en-GB" dirty="0" smtClean="0"/>
              <a:t>” (2008)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37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2471</TotalTime>
  <Words>275</Words>
  <Application>Microsoft Office PowerPoint</Application>
  <PresentationFormat>Экран (4:3)</PresentationFormat>
  <Paragraphs>95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Язык туюка</vt:lpstr>
      <vt:lpstr>Презентация PowerPoint</vt:lpstr>
      <vt:lpstr>Презентация PowerPoint</vt:lpstr>
      <vt:lpstr>Фонология</vt:lpstr>
      <vt:lpstr>Просодия</vt:lpstr>
      <vt:lpstr>Тип выражения грамматических значений и характер границы между морфемами</vt:lpstr>
      <vt:lpstr>Тип маркирования</vt:lpstr>
      <vt:lpstr>Тип ролевой кодировки</vt:lpstr>
      <vt:lpstr>Базовый порядок слов</vt:lpstr>
      <vt:lpstr>Эксклюзивность/инклюзивность</vt:lpstr>
      <vt:lpstr>Эвиденциальность</vt:lpstr>
      <vt:lpstr>Классификаторы</vt:lpstr>
      <vt:lpstr>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Лобанова</dc:creator>
  <cp:lastModifiedBy>1</cp:lastModifiedBy>
  <cp:revision>78</cp:revision>
  <dcterms:created xsi:type="dcterms:W3CDTF">2016-12-07T08:42:17Z</dcterms:created>
  <dcterms:modified xsi:type="dcterms:W3CDTF">2016-12-21T20:53:40Z</dcterms:modified>
</cp:coreProperties>
</file>