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46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B01CE1-672C-4401-904B-A37F03E2A8CE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CAAC06-EADE-4A7A-807C-90B239EE099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5877272"/>
            <a:ext cx="5637010" cy="882119"/>
          </a:xfrm>
        </p:spPr>
        <p:txBody>
          <a:bodyPr/>
          <a:lstStyle/>
          <a:p>
            <a:pPr algn="ctr"/>
            <a:r>
              <a:rPr lang="ru-RU" dirty="0" smtClean="0"/>
              <a:t>Салихова Наталия, </a:t>
            </a:r>
            <a:r>
              <a:rPr lang="ru-RU" dirty="0" err="1" smtClean="0"/>
              <a:t>ОТиПЛ</a:t>
            </a:r>
            <a:r>
              <a:rPr lang="ru-RU" dirty="0" smtClean="0"/>
              <a:t>, 2 курс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34888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Язык </a:t>
            </a:r>
            <a:r>
              <a:rPr lang="ru-RU" dirty="0" err="1" smtClean="0"/>
              <a:t>мапуче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83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1.Общие сведения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7664" y="2492896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Мапуче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мапудунгун</a:t>
            </a:r>
            <a:r>
              <a:rPr lang="ru-RU" dirty="0"/>
              <a:t>, </a:t>
            </a:r>
            <a:r>
              <a:rPr lang="ru-RU" dirty="0" err="1"/>
              <a:t>арауканский</a:t>
            </a:r>
            <a:r>
              <a:rPr lang="ru-RU" dirty="0"/>
              <a:t>) — язык </a:t>
            </a:r>
            <a:r>
              <a:rPr lang="ru-RU" dirty="0" err="1"/>
              <a:t>арауканов</a:t>
            </a:r>
            <a:r>
              <a:rPr lang="ru-RU" dirty="0"/>
              <a:t>. Распространён в центрально-южном Чили и соседних районах Аргентины.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• Само название языка происходит от слов </a:t>
            </a:r>
            <a:r>
              <a:rPr lang="en-US" i="1" dirty="0" err="1" smtClean="0"/>
              <a:t>mapu</a:t>
            </a:r>
            <a:r>
              <a:rPr lang="en-US" i="1" dirty="0" smtClean="0"/>
              <a:t> ‘</a:t>
            </a:r>
            <a:r>
              <a:rPr lang="ru-RU" dirty="0" smtClean="0"/>
              <a:t>земля</a:t>
            </a:r>
            <a:r>
              <a:rPr lang="en-US" dirty="0" smtClean="0"/>
              <a:t>’ </a:t>
            </a:r>
            <a:r>
              <a:rPr lang="ru-RU" dirty="0" smtClean="0"/>
              <a:t>и </a:t>
            </a:r>
            <a:r>
              <a:rPr lang="en-US" i="1" dirty="0" err="1" smtClean="0"/>
              <a:t>che</a:t>
            </a:r>
            <a:r>
              <a:rPr lang="ru-RU" i="1" dirty="0" smtClean="0"/>
              <a:t> </a:t>
            </a:r>
            <a:r>
              <a:rPr lang="en-US" i="1" dirty="0" smtClean="0"/>
              <a:t>‘</a:t>
            </a:r>
            <a:r>
              <a:rPr lang="ru-RU" dirty="0" smtClean="0"/>
              <a:t>люди</a:t>
            </a:r>
            <a:r>
              <a:rPr lang="en-US" dirty="0" smtClean="0"/>
              <a:t>’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00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8640"/>
            <a:ext cx="5400600" cy="6408712"/>
          </a:xfrm>
        </p:spPr>
      </p:pic>
    </p:spTree>
    <p:extLst>
      <p:ext uri="{BB962C8B-B14F-4D97-AF65-F5344CB8AC3E}">
        <p14:creationId xmlns:p14="http://schemas.microsoft.com/office/powerpoint/2010/main" val="368812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2.Генеалогическая и ареальная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924944"/>
            <a:ext cx="7632848" cy="4104456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/>
              <a:t>•</a:t>
            </a:r>
            <a:r>
              <a:rPr lang="ru-RU" dirty="0" err="1"/>
              <a:t>Мапуче</a:t>
            </a:r>
            <a:r>
              <a:rPr lang="ru-RU" dirty="0"/>
              <a:t> — один из южноамериканских индейских языков, является изолированным, хотя некоторые лингвисты сближают его с кечуа и </a:t>
            </a:r>
            <a:r>
              <a:rPr lang="ru-RU" dirty="0" err="1"/>
              <a:t>аймара</a:t>
            </a:r>
            <a:r>
              <a:rPr lang="ru-RU" dirty="0"/>
              <a:t> в андскую семью, а затем с </a:t>
            </a:r>
            <a:r>
              <a:rPr lang="ru-RU" dirty="0" err="1"/>
              <a:t>аравакскими</a:t>
            </a:r>
            <a:r>
              <a:rPr lang="ru-RU" dirty="0"/>
              <a:t> языками и языками тупи-гуарани в </a:t>
            </a:r>
            <a:r>
              <a:rPr lang="ru-RU" dirty="0" err="1"/>
              <a:t>андо</a:t>
            </a:r>
            <a:r>
              <a:rPr lang="ru-RU" dirty="0"/>
              <a:t>-экваториальную </a:t>
            </a:r>
            <a:r>
              <a:rPr lang="ru-RU" dirty="0" err="1"/>
              <a:t>надсемью</a:t>
            </a:r>
            <a:r>
              <a:rPr lang="ru-RU" dirty="0"/>
              <a:t> и включают в </a:t>
            </a:r>
            <a:r>
              <a:rPr lang="ru-RU" dirty="0" err="1"/>
              <a:t>америндскую</a:t>
            </a:r>
            <a:r>
              <a:rPr lang="ru-RU" dirty="0"/>
              <a:t> </a:t>
            </a:r>
            <a:r>
              <a:rPr lang="ru-RU" dirty="0" err="1"/>
              <a:t>макросемью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720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484784"/>
            <a:ext cx="7128792" cy="4320480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/>
              <a:t>• Включает 3 наречия:</a:t>
            </a:r>
          </a:p>
          <a:p>
            <a:pPr marL="502920" indent="-457200">
              <a:buAutoNum type="arabicParenR"/>
            </a:pPr>
            <a:r>
              <a:rPr lang="ru-RU" u="sng" dirty="0" smtClean="0"/>
              <a:t>Северное</a:t>
            </a:r>
            <a:r>
              <a:rPr lang="ru-RU" dirty="0" smtClean="0"/>
              <a:t> – </a:t>
            </a:r>
            <a:r>
              <a:rPr lang="ru-RU" b="1" i="1" dirty="0" err="1" smtClean="0"/>
              <a:t>пикунче</a:t>
            </a:r>
            <a:r>
              <a:rPr lang="ru-RU" b="1" i="1" dirty="0" smtClean="0"/>
              <a:t> </a:t>
            </a:r>
            <a:r>
              <a:rPr lang="ru-RU" dirty="0" smtClean="0"/>
              <a:t>(ныне исчезнувшее)</a:t>
            </a:r>
            <a:r>
              <a:rPr lang="en-US" dirty="0" smtClean="0"/>
              <a:t>;</a:t>
            </a:r>
          </a:p>
          <a:p>
            <a:pPr marL="502920" indent="-457200">
              <a:buAutoNum type="arabicParenR"/>
            </a:pPr>
            <a:r>
              <a:rPr lang="ru-RU" u="sng" dirty="0" smtClean="0"/>
              <a:t>Южное</a:t>
            </a:r>
            <a:r>
              <a:rPr lang="ru-RU" dirty="0"/>
              <a:t> - </a:t>
            </a:r>
            <a:r>
              <a:rPr lang="ru-RU" b="1" i="1" dirty="0" err="1"/>
              <a:t>уильиче</a:t>
            </a:r>
            <a:r>
              <a:rPr lang="ru-RU" dirty="0"/>
              <a:t> или </a:t>
            </a:r>
            <a:r>
              <a:rPr lang="ru-RU" b="1" i="1" dirty="0" err="1" smtClean="0"/>
              <a:t>цесунгун</a:t>
            </a:r>
            <a:r>
              <a:rPr lang="en-US" b="1" i="1" dirty="0" smtClean="0"/>
              <a:t>;</a:t>
            </a:r>
          </a:p>
          <a:p>
            <a:pPr marL="502920" indent="-457200">
              <a:buAutoNum type="arabicParenR"/>
            </a:pPr>
            <a:r>
              <a:rPr lang="ru-RU" u="sng" dirty="0" smtClean="0"/>
              <a:t>Центральное</a:t>
            </a:r>
            <a:r>
              <a:rPr lang="ru-RU" dirty="0" smtClean="0"/>
              <a:t> (наиболее крупное) </a:t>
            </a:r>
            <a:r>
              <a:rPr lang="ru-RU" dirty="0"/>
              <a:t>– собственно </a:t>
            </a:r>
            <a:r>
              <a:rPr lang="ru-RU" b="1" i="1" dirty="0" err="1"/>
              <a:t>мапудунгу</a:t>
            </a:r>
            <a:r>
              <a:rPr lang="ru-RU" dirty="0"/>
              <a:t> или </a:t>
            </a:r>
            <a:r>
              <a:rPr lang="ru-RU" b="1" i="1" dirty="0" err="1" smtClean="0"/>
              <a:t>мапуче</a:t>
            </a:r>
            <a:r>
              <a:rPr lang="ru-RU" b="1" i="1" dirty="0"/>
              <a:t> </a:t>
            </a:r>
            <a:r>
              <a:rPr lang="ru-RU" dirty="0"/>
              <a:t>с большим числом диалектов (</a:t>
            </a:r>
            <a:r>
              <a:rPr lang="ru-RU" dirty="0" err="1"/>
              <a:t>пеуэнский</a:t>
            </a:r>
            <a:r>
              <a:rPr lang="ru-RU" dirty="0"/>
              <a:t>, </a:t>
            </a:r>
            <a:r>
              <a:rPr lang="ru-RU" dirty="0" err="1" smtClean="0"/>
              <a:t>лафкенский</a:t>
            </a:r>
            <a:r>
              <a:rPr lang="ru-RU" dirty="0" smtClean="0"/>
              <a:t>, </a:t>
            </a:r>
            <a:r>
              <a:rPr lang="ru-RU" dirty="0" err="1" smtClean="0"/>
              <a:t>нагский</a:t>
            </a:r>
            <a:r>
              <a:rPr lang="ru-RU" dirty="0" smtClean="0"/>
              <a:t> </a:t>
            </a:r>
            <a:r>
              <a:rPr lang="ru-RU" dirty="0"/>
              <a:t>и другие в Чили; </a:t>
            </a:r>
            <a:r>
              <a:rPr lang="ru-RU" dirty="0" err="1"/>
              <a:t>ранкыльский</a:t>
            </a:r>
            <a:r>
              <a:rPr lang="ru-RU" dirty="0"/>
              <a:t>, </a:t>
            </a:r>
            <a:r>
              <a:rPr lang="ru-RU" dirty="0" err="1" smtClean="0"/>
              <a:t>телуче</a:t>
            </a:r>
            <a:r>
              <a:rPr lang="ru-RU" dirty="0"/>
              <a:t>, </a:t>
            </a:r>
            <a:r>
              <a:rPr lang="ru-RU" dirty="0" err="1" smtClean="0"/>
              <a:t>мансанеро</a:t>
            </a:r>
            <a:r>
              <a:rPr lang="ru-RU" dirty="0" smtClean="0"/>
              <a:t> </a:t>
            </a:r>
            <a:r>
              <a:rPr lang="ru-RU" dirty="0"/>
              <a:t>и другие в Аргентине). 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34043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56084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3.Социолингвистическая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348880"/>
            <a:ext cx="7848872" cy="397877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• Общее число говорящих около </a:t>
            </a:r>
            <a:r>
              <a:rPr lang="ru-RU" dirty="0" smtClean="0"/>
              <a:t>400 тыс</a:t>
            </a:r>
            <a:r>
              <a:rPr lang="ru-RU" dirty="0"/>
              <a:t>. человек (</a:t>
            </a:r>
            <a:r>
              <a:rPr lang="ru-RU" dirty="0" smtClean="0"/>
              <a:t>2006 </a:t>
            </a:r>
            <a:r>
              <a:rPr lang="ru-RU" dirty="0"/>
              <a:t>г., оценка), из них около </a:t>
            </a:r>
            <a:r>
              <a:rPr lang="ru-RU" dirty="0" smtClean="0"/>
              <a:t>360 тыс</a:t>
            </a:r>
            <a:r>
              <a:rPr lang="ru-RU" dirty="0"/>
              <a:t>. человек в Чили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Мапуче</a:t>
            </a:r>
            <a:r>
              <a:rPr lang="ru-RU" dirty="0" smtClean="0"/>
              <a:t> продолжает использоваться как язык общения в семьях и национальных сообществах, однако новое поколение уже не знает родного языка – для юных </a:t>
            </a:r>
            <a:r>
              <a:rPr lang="ru-RU" dirty="0" err="1" smtClean="0"/>
              <a:t>арауканцев</a:t>
            </a:r>
            <a:r>
              <a:rPr lang="ru-RU" dirty="0" smtClean="0"/>
              <a:t> </a:t>
            </a:r>
            <a:r>
              <a:rPr lang="ru-RU" dirty="0" err="1" smtClean="0"/>
              <a:t>мапудунгун</a:t>
            </a:r>
            <a:r>
              <a:rPr lang="ru-RU" dirty="0" smtClean="0"/>
              <a:t> имеет преимущественно символическое значение.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/>
              <a:t>•Массовый билингвизм - почти все носители </a:t>
            </a:r>
            <a:r>
              <a:rPr lang="ru-RU" dirty="0" err="1"/>
              <a:t>мапуче</a:t>
            </a:r>
            <a:r>
              <a:rPr lang="ru-RU" dirty="0"/>
              <a:t> владеют также испанским языком.</a:t>
            </a:r>
            <a:endParaRPr lang="ru-RU" dirty="0" smtClean="0"/>
          </a:p>
          <a:p>
            <a:pPr marL="4572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24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4522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Семья </a:t>
            </a:r>
            <a:r>
              <a:rPr lang="ru-RU" dirty="0" err="1" smtClean="0"/>
              <a:t>арауканцев</a:t>
            </a:r>
            <a:r>
              <a:rPr lang="ru-RU" dirty="0" smtClean="0"/>
              <a:t>, 1908 г.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4392488" cy="5395529"/>
          </a:xfrm>
        </p:spPr>
      </p:pic>
    </p:spTree>
    <p:extLst>
      <p:ext uri="{BB962C8B-B14F-4D97-AF65-F5344CB8AC3E}">
        <p14:creationId xmlns:p14="http://schemas.microsoft.com/office/powerpoint/2010/main" val="18032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6632"/>
            <a:ext cx="7200800" cy="6556693"/>
          </a:xfrm>
        </p:spPr>
      </p:pic>
    </p:spTree>
    <p:extLst>
      <p:ext uri="{BB962C8B-B14F-4D97-AF65-F5344CB8AC3E}">
        <p14:creationId xmlns:p14="http://schemas.microsoft.com/office/powerpoint/2010/main" val="158410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7" y="1916832"/>
            <a:ext cx="7237356" cy="4608512"/>
          </a:xfrm>
        </p:spPr>
        <p:txBody>
          <a:bodyPr>
            <a:normAutofit/>
          </a:bodyPr>
          <a:lstStyle/>
          <a:p>
            <a:pPr algn="l"/>
            <a:endParaRPr lang="en-US" dirty="0" smtClean="0"/>
          </a:p>
          <a:p>
            <a:pPr algn="l"/>
            <a:r>
              <a:rPr lang="ru-RU" dirty="0" smtClean="0"/>
              <a:t>• </a:t>
            </a:r>
            <a:r>
              <a:rPr lang="ru-RU" dirty="0" err="1" smtClean="0"/>
              <a:t>Мапуче</a:t>
            </a:r>
            <a:r>
              <a:rPr lang="ru-RU" dirty="0" smtClean="0"/>
              <a:t> – </a:t>
            </a:r>
            <a:r>
              <a:rPr lang="ru-RU" b="1" i="1" u="sng" dirty="0" smtClean="0"/>
              <a:t>полисинтетический агглютинативный язык суффиксального типа</a:t>
            </a:r>
            <a:r>
              <a:rPr lang="en-US" dirty="0" smtClean="0"/>
              <a:t>.</a:t>
            </a:r>
          </a:p>
          <a:p>
            <a:pPr algn="l"/>
            <a:endParaRPr lang="en-US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(1) </a:t>
            </a:r>
            <a:r>
              <a:rPr lang="en-US" i="1" dirty="0" err="1" smtClean="0"/>
              <a:t>Pataka</a:t>
            </a:r>
            <a:r>
              <a:rPr lang="en-US" i="1" dirty="0" smtClean="0"/>
              <a:t>   </a:t>
            </a:r>
            <a:r>
              <a:rPr lang="en-US" i="1" dirty="0" err="1" smtClean="0"/>
              <a:t>aylla</a:t>
            </a:r>
            <a:r>
              <a:rPr lang="en-US" i="1" dirty="0" smtClean="0"/>
              <a:t> </a:t>
            </a:r>
            <a:r>
              <a:rPr lang="en-US" i="1" dirty="0" err="1" smtClean="0"/>
              <a:t>tripantu</a:t>
            </a:r>
            <a:r>
              <a:rPr lang="en-US" i="1" dirty="0" smtClean="0"/>
              <a:t>  </a:t>
            </a:r>
            <a:r>
              <a:rPr lang="en-US" i="1" dirty="0" err="1" smtClean="0"/>
              <a:t>nie</a:t>
            </a:r>
            <a:r>
              <a:rPr lang="en-US" i="1" dirty="0" smtClean="0"/>
              <a:t>-   n,       pi-  e-   n-       </a:t>
            </a:r>
            <a:r>
              <a:rPr lang="en-US" i="1" dirty="0" err="1" smtClean="0"/>
              <a:t>ew</a:t>
            </a:r>
            <a:endParaRPr lang="en-US" i="1" dirty="0" smtClean="0"/>
          </a:p>
          <a:p>
            <a:pPr algn="l"/>
            <a:r>
              <a:rPr lang="en-US" dirty="0" smtClean="0"/>
              <a:t>         hundred nine  year       have- IND1s  say-IDO-IND1s- DS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 ‘</a:t>
            </a:r>
            <a:r>
              <a:rPr lang="ru-RU" dirty="0" smtClean="0"/>
              <a:t>«</a:t>
            </a:r>
            <a:r>
              <a:rPr lang="en-US" dirty="0" smtClean="0"/>
              <a:t>I am 109 years</a:t>
            </a:r>
            <a:r>
              <a:rPr lang="ru-RU" dirty="0" smtClean="0"/>
              <a:t>»</a:t>
            </a:r>
            <a:r>
              <a:rPr lang="en-US" dirty="0" smtClean="0"/>
              <a:t>,- he told me’</a:t>
            </a:r>
          </a:p>
          <a:p>
            <a:pPr algn="l"/>
            <a:r>
              <a:rPr lang="en-US" dirty="0"/>
              <a:t>    </a:t>
            </a:r>
            <a:r>
              <a:rPr lang="en-US" dirty="0" smtClean="0"/>
              <a:t>(</a:t>
            </a:r>
            <a:r>
              <a:rPr lang="en-US" dirty="0"/>
              <a:t>2) </a:t>
            </a:r>
            <a:r>
              <a:rPr lang="en-US" dirty="0" smtClean="0"/>
              <a:t> </a:t>
            </a:r>
            <a:r>
              <a:rPr lang="en-US" i="1" dirty="0" err="1" smtClean="0"/>
              <a:t>leli</a:t>
            </a:r>
            <a:r>
              <a:rPr lang="en-US" i="1" dirty="0" smtClean="0"/>
              <a:t>-        fi-    </a:t>
            </a:r>
            <a:r>
              <a:rPr lang="en-US" i="1" dirty="0" err="1" smtClean="0"/>
              <a:t>nge</a:t>
            </a:r>
            <a:r>
              <a:rPr lang="en-US" i="1" dirty="0" smtClean="0"/>
              <a:t>!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  look.at-  EDO- IMP2s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  ‘look at him!’</a:t>
            </a:r>
          </a:p>
          <a:p>
            <a:pPr algn="l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35" y="188640"/>
            <a:ext cx="7486650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89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568" y="548680"/>
            <a:ext cx="7992888" cy="6048672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• </a:t>
            </a:r>
            <a:r>
              <a:rPr lang="ru-RU" b="1" i="1" u="sng" dirty="0" smtClean="0"/>
              <a:t>Маркирование в именной группе</a:t>
            </a:r>
            <a:r>
              <a:rPr lang="ru-RU" dirty="0" smtClean="0"/>
              <a:t> – нулевое. </a:t>
            </a:r>
            <a:r>
              <a:rPr lang="ru-RU" b="1" i="1" u="sng" dirty="0" smtClean="0"/>
              <a:t>Маркирование в </a:t>
            </a:r>
            <a:r>
              <a:rPr lang="ru-RU" b="1" i="1" u="sng" dirty="0" err="1" smtClean="0"/>
              <a:t>посессивной</a:t>
            </a:r>
            <a:r>
              <a:rPr lang="ru-RU" b="1" i="1" u="sng" dirty="0" smtClean="0"/>
              <a:t> именной группе </a:t>
            </a:r>
            <a:r>
              <a:rPr lang="ru-RU" dirty="0" smtClean="0"/>
              <a:t>– вершинное, но выражается оно аналитически с помощью </a:t>
            </a:r>
            <a:r>
              <a:rPr lang="ru-RU" dirty="0" err="1" smtClean="0"/>
              <a:t>посессивного</a:t>
            </a:r>
            <a:r>
              <a:rPr lang="ru-RU" dirty="0" smtClean="0"/>
              <a:t> местоимения </a:t>
            </a:r>
            <a:r>
              <a:rPr lang="en-US" i="1" dirty="0" err="1" smtClean="0"/>
              <a:t>ñi</a:t>
            </a:r>
            <a:r>
              <a:rPr lang="en-US" dirty="0" smtClean="0"/>
              <a:t> </a:t>
            </a:r>
            <a:r>
              <a:rPr lang="ru-RU" dirty="0" smtClean="0"/>
              <a:t>в соответствующей форме.</a:t>
            </a:r>
          </a:p>
          <a:p>
            <a:pPr algn="l"/>
            <a:r>
              <a:rPr lang="en-US" dirty="0" smtClean="0"/>
              <a:t>(1) </a:t>
            </a:r>
            <a:r>
              <a:rPr lang="en-US" i="1" dirty="0" err="1" smtClean="0"/>
              <a:t>Küme</a:t>
            </a:r>
            <a:r>
              <a:rPr lang="en-US" i="1" dirty="0" smtClean="0"/>
              <a:t>́  </a:t>
            </a:r>
            <a:r>
              <a:rPr lang="en-US" i="1" dirty="0" err="1" smtClean="0"/>
              <a:t>wentru</a:t>
            </a:r>
            <a:endParaRPr lang="en-US" i="1" dirty="0" smtClean="0"/>
          </a:p>
          <a:p>
            <a:pPr algn="l"/>
            <a:r>
              <a:rPr lang="en-US" dirty="0" smtClean="0"/>
              <a:t>     good    man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‘a good man’</a:t>
            </a:r>
          </a:p>
          <a:p>
            <a:pPr algn="l"/>
            <a:r>
              <a:rPr lang="en-US" dirty="0"/>
              <a:t> (2) </a:t>
            </a:r>
            <a:r>
              <a:rPr lang="en-US" i="1" dirty="0"/>
              <a:t>man </a:t>
            </a:r>
            <a:r>
              <a:rPr lang="en-US" i="1" dirty="0" smtClean="0"/>
              <a:t>  </a:t>
            </a:r>
            <a:r>
              <a:rPr lang="en-US" i="1" dirty="0" err="1" smtClean="0"/>
              <a:t>kuwü</a:t>
            </a:r>
            <a:r>
              <a:rPr lang="en-US" i="1" dirty="0" smtClean="0"/>
              <a:t> –mew    </a:t>
            </a:r>
            <a:r>
              <a:rPr lang="en-US" i="1" dirty="0" err="1" smtClean="0"/>
              <a:t>nü</a:t>
            </a:r>
            <a:r>
              <a:rPr lang="en-US" i="1" dirty="0" smtClean="0"/>
              <a:t> –    fi-     </a:t>
            </a:r>
            <a:r>
              <a:rPr lang="en-US" i="1" dirty="0" err="1" smtClean="0"/>
              <a:t>nge</a:t>
            </a:r>
            <a:r>
              <a:rPr lang="en-US" dirty="0" smtClean="0"/>
              <a:t>!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right   hand- INSTR   take-  EDO- IMP2s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‘take it with the right hand!’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(3</a:t>
            </a:r>
            <a:r>
              <a:rPr lang="en-US" dirty="0"/>
              <a:t>) </a:t>
            </a:r>
            <a:r>
              <a:rPr lang="en-US" i="1" dirty="0"/>
              <a:t>chaw </a:t>
            </a:r>
            <a:r>
              <a:rPr lang="en-US" i="1" dirty="0" smtClean="0"/>
              <a:t>   </a:t>
            </a:r>
            <a:r>
              <a:rPr lang="en-US" i="1" dirty="0" err="1" smtClean="0"/>
              <a:t>ñi</a:t>
            </a:r>
            <a:r>
              <a:rPr lang="en-US" i="1" dirty="0" smtClean="0"/>
              <a:t>       </a:t>
            </a:r>
            <a:r>
              <a:rPr lang="en-US" i="1" dirty="0" err="1" smtClean="0"/>
              <a:t>wenüy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father   poss3  friend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‘father’s friend’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(4</a:t>
            </a:r>
            <a:r>
              <a:rPr lang="en-US" dirty="0"/>
              <a:t>) </a:t>
            </a:r>
            <a:r>
              <a:rPr lang="en-US" i="1" dirty="0" err="1" smtClean="0"/>
              <a:t>tüfa</a:t>
            </a:r>
            <a:r>
              <a:rPr lang="en-US" i="1" dirty="0" smtClean="0"/>
              <a:t>-chi  </a:t>
            </a:r>
            <a:r>
              <a:rPr lang="en-US" i="1" dirty="0" err="1" smtClean="0"/>
              <a:t>kawellu</a:t>
            </a:r>
            <a:r>
              <a:rPr lang="en-US" i="1" dirty="0" smtClean="0"/>
              <a:t>  </a:t>
            </a:r>
            <a:r>
              <a:rPr lang="en-US" i="1" dirty="0" err="1" smtClean="0"/>
              <a:t>ñi</a:t>
            </a:r>
            <a:r>
              <a:rPr lang="en-US" i="1" dirty="0" smtClean="0"/>
              <a:t>       </a:t>
            </a:r>
            <a:r>
              <a:rPr lang="en-US" i="1" dirty="0" err="1" smtClean="0"/>
              <a:t>pilun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this-ADJ  horse     poss3  ear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‘the ear of this horse’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1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4704"/>
            <a:ext cx="7920880" cy="583264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• </a:t>
            </a:r>
            <a:r>
              <a:rPr lang="ru-RU" b="1" i="1" u="sng" dirty="0" smtClean="0"/>
              <a:t>Маркирование в предикации </a:t>
            </a:r>
            <a:r>
              <a:rPr lang="ru-RU" dirty="0" smtClean="0"/>
              <a:t>– вершинное.</a:t>
            </a:r>
          </a:p>
          <a:p>
            <a:pPr algn="l"/>
            <a:endParaRPr lang="ru-RU" dirty="0"/>
          </a:p>
          <a:p>
            <a:pPr algn="l"/>
            <a:r>
              <a:rPr lang="ru-RU" dirty="0" smtClean="0"/>
              <a:t>(5) </a:t>
            </a:r>
            <a:r>
              <a:rPr lang="en-US" i="1" dirty="0" err="1" smtClean="0"/>
              <a:t>Mangkü</a:t>
            </a:r>
            <a:r>
              <a:rPr lang="en-US" i="1" dirty="0" smtClean="0"/>
              <a:t>–  e–     n-        </a:t>
            </a:r>
            <a:r>
              <a:rPr lang="en-US" i="1" dirty="0" err="1" smtClean="0"/>
              <a:t>ew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kick–       IDO- IND1s-  DS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‘I was kicked by him/her/them’</a:t>
            </a:r>
          </a:p>
          <a:p>
            <a:pPr algn="l"/>
            <a:r>
              <a:rPr lang="en-US" dirty="0"/>
              <a:t> (6) </a:t>
            </a:r>
            <a:r>
              <a:rPr lang="en-US" i="1" dirty="0" err="1" smtClean="0"/>
              <a:t>ñi</a:t>
            </a:r>
            <a:r>
              <a:rPr lang="en-US" i="1" dirty="0" smtClean="0"/>
              <a:t>         chaw    </a:t>
            </a:r>
            <a:r>
              <a:rPr lang="en-US" i="1" dirty="0" err="1" smtClean="0"/>
              <a:t>kewa</a:t>
            </a:r>
            <a:r>
              <a:rPr lang="en-US" i="1" dirty="0" smtClean="0"/>
              <a:t>- e-     y-       </a:t>
            </a:r>
            <a:r>
              <a:rPr lang="en-US" i="1" dirty="0" err="1" smtClean="0"/>
              <a:t>ew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poss1s   father  beat-  IDO-  IND3-  DS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‘my father beat him’</a:t>
            </a:r>
          </a:p>
          <a:p>
            <a:pPr algn="l"/>
            <a:r>
              <a:rPr lang="en-US" dirty="0"/>
              <a:t> (7) </a:t>
            </a:r>
            <a:r>
              <a:rPr lang="en-US" i="1" dirty="0" err="1" smtClean="0"/>
              <a:t>kellu</a:t>
            </a:r>
            <a:r>
              <a:rPr lang="en-US" i="1" dirty="0" smtClean="0"/>
              <a:t>-  </a:t>
            </a:r>
            <a:r>
              <a:rPr lang="en-US" i="1" dirty="0" err="1" smtClean="0"/>
              <a:t>nge</a:t>
            </a:r>
            <a:r>
              <a:rPr lang="en-US" i="1" dirty="0" smtClean="0"/>
              <a:t>-   y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help-   PASS – IND-3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‘he/she/they/ were helped’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*IDO = Internal Direct Object;           IDO~EDO = ‘this’ ~‘that’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EDO = External Direct Object;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DS = Dative Subject;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58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836712"/>
            <a:ext cx="7632848" cy="525658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• </a:t>
            </a:r>
            <a:r>
              <a:rPr lang="ru-RU" b="1" i="1" u="sng" dirty="0" smtClean="0"/>
              <a:t>Тип ролевой кодировки</a:t>
            </a:r>
            <a:r>
              <a:rPr lang="ru-RU" dirty="0" smtClean="0"/>
              <a:t> – </a:t>
            </a:r>
            <a:r>
              <a:rPr lang="ru-RU" dirty="0" err="1" smtClean="0"/>
              <a:t>аккузативная</a:t>
            </a:r>
            <a:r>
              <a:rPr lang="ru-RU" dirty="0" smtClean="0"/>
              <a:t>.</a:t>
            </a:r>
          </a:p>
          <a:p>
            <a:pPr algn="l"/>
            <a:r>
              <a:rPr lang="ru-RU" dirty="0" smtClean="0"/>
              <a:t>(8) </a:t>
            </a:r>
            <a:r>
              <a:rPr lang="en-US" i="1" dirty="0" smtClean="0"/>
              <a:t>Amu-  y-    m- i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go-     IND- 2-  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‘you went’</a:t>
            </a:r>
          </a:p>
          <a:p>
            <a:pPr algn="l"/>
            <a:r>
              <a:rPr lang="en-US" dirty="0"/>
              <a:t>(9) </a:t>
            </a:r>
            <a:r>
              <a:rPr lang="en-US" i="1" dirty="0" err="1" smtClean="0"/>
              <a:t>Iñche</a:t>
            </a:r>
            <a:r>
              <a:rPr lang="en-US" i="1" dirty="0" smtClean="0"/>
              <a:t>́ </a:t>
            </a:r>
            <a:r>
              <a:rPr lang="en-US" i="1" dirty="0" err="1" smtClean="0"/>
              <a:t>umaw-tu</a:t>
            </a:r>
            <a:r>
              <a:rPr lang="en-US" i="1" dirty="0" smtClean="0"/>
              <a:t>-     n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I        sleep-VERB-  IND1s</a:t>
            </a:r>
          </a:p>
          <a:p>
            <a:pPr algn="l"/>
            <a:r>
              <a:rPr lang="en-US" dirty="0"/>
              <a:t>(10) </a:t>
            </a:r>
            <a:r>
              <a:rPr lang="en-US" i="1" dirty="0" smtClean="0"/>
              <a:t>Fey </a:t>
            </a:r>
            <a:r>
              <a:rPr lang="en-US" i="1" dirty="0" err="1" smtClean="0"/>
              <a:t>kellu</a:t>
            </a:r>
            <a:r>
              <a:rPr lang="en-US" i="1" dirty="0" smtClean="0"/>
              <a:t>-  fi-    y          </a:t>
            </a:r>
            <a:r>
              <a:rPr lang="en-US" i="1" dirty="0" err="1" smtClean="0"/>
              <a:t>ñi</a:t>
            </a:r>
            <a:r>
              <a:rPr lang="en-US" i="1" dirty="0" smtClean="0"/>
              <a:t>       chaw    </a:t>
            </a:r>
            <a:r>
              <a:rPr lang="en-US" i="1" dirty="0" err="1" smtClean="0"/>
              <a:t>engu</a:t>
            </a:r>
            <a:r>
              <a:rPr lang="en-US" i="1" dirty="0" smtClean="0"/>
              <a:t> </a:t>
            </a:r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i="1" dirty="0" err="1" smtClean="0"/>
              <a:t>ñi</a:t>
            </a:r>
            <a:r>
              <a:rPr lang="en-US" i="1" dirty="0" smtClean="0"/>
              <a:t>       </a:t>
            </a:r>
            <a:r>
              <a:rPr lang="en-US" i="1" dirty="0" err="1" smtClean="0"/>
              <a:t>ñuke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 he   help-  EDO- IND-3   poss3  father  they   poss3  mother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‘he helped his father and mother’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(11) </a:t>
            </a:r>
            <a:r>
              <a:rPr lang="en-US" i="1" dirty="0" smtClean="0"/>
              <a:t>Fey </a:t>
            </a:r>
            <a:r>
              <a:rPr lang="en-US" i="1" dirty="0" err="1" smtClean="0"/>
              <a:t>chali</a:t>
            </a:r>
            <a:r>
              <a:rPr lang="en-US" i="1" dirty="0" smtClean="0"/>
              <a:t>- fi-     y         </a:t>
            </a:r>
            <a:r>
              <a:rPr lang="en-US" i="1" dirty="0" err="1" smtClean="0"/>
              <a:t>ñi</a:t>
            </a:r>
            <a:r>
              <a:rPr lang="en-US" i="1" dirty="0" smtClean="0"/>
              <a:t>       </a:t>
            </a:r>
            <a:r>
              <a:rPr lang="en-US" i="1" dirty="0" err="1" smtClean="0"/>
              <a:t>wenüy</a:t>
            </a:r>
            <a:endParaRPr lang="en-US" i="1" dirty="0" smtClean="0"/>
          </a:p>
          <a:p>
            <a:pPr algn="l"/>
            <a:r>
              <a:rPr lang="en-US" dirty="0"/>
              <a:t> </a:t>
            </a:r>
            <a:r>
              <a:rPr lang="en-US" dirty="0" smtClean="0"/>
              <a:t>       he  greet- EDO- IND-3  poss3  friend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‘he greeted his friend’</a:t>
            </a:r>
            <a:endParaRPr lang="ru-RU" dirty="0" smtClean="0"/>
          </a:p>
          <a:p>
            <a:pPr algn="l"/>
            <a:r>
              <a:rPr lang="ru-RU" dirty="0" smtClean="0"/>
              <a:t>• </a:t>
            </a:r>
            <a:r>
              <a:rPr lang="ru-RU" b="1" i="1" u="sng" dirty="0" smtClean="0"/>
              <a:t>Базовый порядок слов </a:t>
            </a:r>
            <a:r>
              <a:rPr lang="ru-RU" dirty="0" smtClean="0"/>
              <a:t>– считается свободным, но, как правило,  </a:t>
            </a:r>
            <a:r>
              <a:rPr lang="en-US" dirty="0" smtClean="0"/>
              <a:t>SVO.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3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624736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5.Некоторые другие особенности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7848872" cy="4464496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• Характерна вербализация имен:</a:t>
            </a:r>
          </a:p>
          <a:p>
            <a:pPr algn="l"/>
            <a:r>
              <a:rPr lang="ru-RU" dirty="0" smtClean="0"/>
              <a:t> (12) </a:t>
            </a:r>
            <a:r>
              <a:rPr lang="en-US" i="1" dirty="0" err="1" smtClean="0"/>
              <a:t>Rume</a:t>
            </a:r>
            <a:r>
              <a:rPr lang="en-US" i="1" dirty="0" smtClean="0"/>
              <a:t>́ </a:t>
            </a:r>
            <a:r>
              <a:rPr lang="en-US" i="1" dirty="0" err="1" smtClean="0"/>
              <a:t>küme</a:t>
            </a:r>
            <a:r>
              <a:rPr lang="en-US" i="1" dirty="0" smtClean="0"/>
              <a:t>́ </a:t>
            </a:r>
            <a:r>
              <a:rPr lang="en-US" i="1" dirty="0" err="1" smtClean="0"/>
              <a:t>wentru</a:t>
            </a:r>
            <a:r>
              <a:rPr lang="en-US" i="1" dirty="0" smtClean="0"/>
              <a:t>-  </a:t>
            </a:r>
            <a:r>
              <a:rPr lang="en-US" i="1" dirty="0" err="1" smtClean="0"/>
              <a:t>nge</a:t>
            </a:r>
            <a:r>
              <a:rPr lang="en-US" i="1" dirty="0" smtClean="0"/>
              <a:t>-    y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very   good  man-      VERB-  IND-3 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  ‘He is a very good man’</a:t>
            </a:r>
            <a:endParaRPr lang="ru-RU" dirty="0" smtClean="0"/>
          </a:p>
          <a:p>
            <a:pPr algn="l"/>
            <a:r>
              <a:rPr lang="ru-RU" dirty="0" smtClean="0"/>
              <a:t>•Также присутствует редупликация именных основ (не является продуктивной):</a:t>
            </a:r>
          </a:p>
          <a:p>
            <a:pPr marL="342900" indent="-342900" algn="l">
              <a:buFontTx/>
              <a:buChar char="-"/>
            </a:pPr>
            <a:r>
              <a:rPr lang="en-US" i="1" dirty="0" err="1" smtClean="0"/>
              <a:t>mari-mari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‘</a:t>
            </a:r>
            <a:r>
              <a:rPr lang="en-US" dirty="0"/>
              <a:t>hello</a:t>
            </a:r>
            <a:r>
              <a:rPr lang="en-US" dirty="0" smtClean="0"/>
              <a:t>’</a:t>
            </a:r>
            <a:endParaRPr lang="ru-RU" dirty="0" smtClean="0"/>
          </a:p>
          <a:p>
            <a:pPr marL="342900" indent="-342900" algn="l">
              <a:buFontTx/>
              <a:buChar char="-"/>
            </a:pPr>
            <a:r>
              <a:rPr lang="en-US" i="1" dirty="0" err="1"/>
              <a:t>keñ-keñ-ko</a:t>
            </a:r>
            <a:r>
              <a:rPr lang="en-US" dirty="0"/>
              <a:t> ‘</a:t>
            </a:r>
            <a:r>
              <a:rPr lang="en-US" dirty="0" err="1"/>
              <a:t>waterplant</a:t>
            </a:r>
            <a:r>
              <a:rPr lang="en-US" dirty="0"/>
              <a:t>’ (</a:t>
            </a:r>
            <a:r>
              <a:rPr lang="en-US" i="1" dirty="0" err="1"/>
              <a:t>ko</a:t>
            </a:r>
            <a:r>
              <a:rPr lang="en-US" dirty="0"/>
              <a:t> ‘water</a:t>
            </a:r>
            <a:r>
              <a:rPr lang="en-US" dirty="0" smtClean="0"/>
              <a:t>’)</a:t>
            </a:r>
            <a:endParaRPr lang="ru-RU" dirty="0" smtClean="0"/>
          </a:p>
          <a:p>
            <a:pPr algn="l"/>
            <a:r>
              <a:rPr lang="ru-RU" dirty="0" smtClean="0"/>
              <a:t>• Кроме того, для </a:t>
            </a:r>
            <a:r>
              <a:rPr lang="ru-RU" dirty="0" err="1" smtClean="0"/>
              <a:t>мапуче</a:t>
            </a:r>
            <a:r>
              <a:rPr lang="ru-RU" dirty="0" smtClean="0"/>
              <a:t> характерны особые частицы, выражающее отношение говорящего к ситуации, например, частица </a:t>
            </a:r>
            <a:r>
              <a:rPr lang="en-US" i="1" dirty="0" smtClean="0"/>
              <a:t>chi</a:t>
            </a:r>
            <a:r>
              <a:rPr lang="ru-RU" dirty="0" smtClean="0"/>
              <a:t>, выражающая сомнение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4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966666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6.Литература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2276872"/>
            <a:ext cx="7128792" cy="4392488"/>
          </a:xfrm>
        </p:spPr>
        <p:txBody>
          <a:bodyPr/>
          <a:lstStyle/>
          <a:p>
            <a:pPr marL="457200" indent="-457200" algn="l">
              <a:buAutoNum type="arabicParenR"/>
            </a:pPr>
            <a:r>
              <a:rPr lang="en-US" dirty="0" smtClean="0"/>
              <a:t>Wikipedia.org</a:t>
            </a:r>
          </a:p>
          <a:p>
            <a:pPr marL="457200" indent="-457200" algn="l">
              <a:buAutoNum type="arabicParenR"/>
            </a:pPr>
            <a:r>
              <a:rPr lang="en-US" dirty="0"/>
              <a:t>“A Grammar of </a:t>
            </a:r>
            <a:r>
              <a:rPr lang="en-US" dirty="0" err="1"/>
              <a:t>Mapuche</a:t>
            </a:r>
            <a:r>
              <a:rPr lang="en-US" dirty="0"/>
              <a:t>”, </a:t>
            </a:r>
            <a:r>
              <a:rPr lang="en-US" dirty="0" err="1"/>
              <a:t>Ineke</a:t>
            </a:r>
            <a:r>
              <a:rPr lang="en-US" dirty="0"/>
              <a:t> </a:t>
            </a:r>
            <a:r>
              <a:rPr lang="en-US" dirty="0" err="1" smtClean="0"/>
              <a:t>Smeets</a:t>
            </a:r>
            <a:r>
              <a:rPr lang="en-US" dirty="0" smtClean="0"/>
              <a:t>, 2007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47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1954</TotalTime>
  <Words>691</Words>
  <Application>Microsoft Office PowerPoint</Application>
  <PresentationFormat>Экран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Язык мапуче</vt:lpstr>
      <vt:lpstr>1.Общие сведения</vt:lpstr>
      <vt:lpstr>Презентация PowerPoint</vt:lpstr>
      <vt:lpstr>2.Генеалогическая и ареальная информация</vt:lpstr>
      <vt:lpstr>Презентация PowerPoint</vt:lpstr>
      <vt:lpstr>3.Социолингвистическая информация</vt:lpstr>
      <vt:lpstr>Семья арауканцев, 1908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5.Некоторые другие особенности</vt:lpstr>
      <vt:lpstr>6.Литература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27</cp:revision>
  <dcterms:created xsi:type="dcterms:W3CDTF">2016-12-16T16:00:46Z</dcterms:created>
  <dcterms:modified xsi:type="dcterms:W3CDTF">2016-12-20T23:39:31Z</dcterms:modified>
</cp:coreProperties>
</file>