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75" r:id="rId15"/>
    <p:sldId id="278" r:id="rId16"/>
    <p:sldId id="279" r:id="rId17"/>
    <p:sldId id="276" r:id="rId18"/>
    <p:sldId id="277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>
      <p:cViewPr varScale="1">
        <p:scale>
          <a:sx n="108" d="100"/>
          <a:sy n="108" d="100"/>
        </p:scale>
        <p:origin x="80" y="1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5c5ad66b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5c5ad66b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10066196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10066196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14f41d4f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14f41d4f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14f41d4f8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14f41d4f8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14f41d4f87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14f41d4f87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14f41d4f87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14f41d4f87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14f41d4f87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14f41d4f87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10066196e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10066196e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10066196e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10066196e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10066196e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10066196e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10066196e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10066196e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10066196e9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10066196e9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14f41d4f87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14f41d4f87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14f41d4f87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14f41d4f87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14f41d4f87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14f41d4f87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0053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14f41d4f87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14f41d4f87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14f41d4f87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14f41d4f87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172OmLN3Tdkmp6lENMsMNDrH7cS3FticMkjjHUR2CNE/edit?usp=shar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3%D1%87%D0%B0%D1%81%D1%82%D0%BD%D0%B8%D0%BA:%D0%A2%D0%B8%D0%BC%D0%BE%D1%84%D0%B5%D0%B9_%D0%9A%D0%BE%D1%80%D0%BD%D0%B5%D0%B2/%D0%9C%D0%B0%D0%BE%D1%80%D0%B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2;&#1080;&#1082;&#1080;&#1087;&#1077;&#1076;&#1080;&#1103;:&#1057;&#1085;&#1086;&#1089;&#1082;&#1080;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a.mpg.de/lingua/pdf/Glossing-Rules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work@kornev.tv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17750" y="277925"/>
            <a:ext cx="8520600" cy="16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ЯЗЫКИ МИРА И ЯЗЫКОВЫЕ АРЕАЛЫ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Преподаватель — А.А.Кибрик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u="sng">
              <a:solidFill>
                <a:srgbClr val="954F7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311700" y="21989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Пошаговая презентация к и</a:t>
            </a:r>
            <a:r>
              <a:rPr lang="en" b="1" dirty="0" err="1"/>
              <a:t>нструкци</a:t>
            </a:r>
            <a:r>
              <a:rPr lang="ru-RU" b="1" dirty="0"/>
              <a:t>и</a:t>
            </a:r>
            <a:r>
              <a:rPr lang="en" b="1" dirty="0"/>
              <a:t> </a:t>
            </a:r>
            <a:r>
              <a:rPr lang="en" b="1" dirty="0" err="1"/>
              <a:t>по</a:t>
            </a:r>
            <a:r>
              <a:rPr lang="en" b="1" dirty="0"/>
              <a:t> </a:t>
            </a:r>
            <a:r>
              <a:rPr lang="en" b="1" dirty="0" err="1"/>
              <a:t>подготовке</a:t>
            </a:r>
            <a:r>
              <a:rPr lang="en" b="1" dirty="0"/>
              <a:t> </a:t>
            </a:r>
            <a:r>
              <a:rPr lang="en" b="1" dirty="0" err="1"/>
              <a:t>статей</a:t>
            </a:r>
            <a:r>
              <a:rPr lang="en" b="1" dirty="0"/>
              <a:t> </a:t>
            </a:r>
            <a:r>
              <a:rPr lang="en" b="1" dirty="0" err="1"/>
              <a:t>в</a:t>
            </a:r>
            <a:r>
              <a:rPr lang="en" b="1" dirty="0"/>
              <a:t> </a:t>
            </a:r>
            <a:r>
              <a:rPr lang="en" b="1" dirty="0" err="1"/>
              <a:t>Википедии</a:t>
            </a:r>
            <a:endParaRPr b="1" dirty="0"/>
          </a:p>
        </p:txBody>
      </p:sp>
      <p:sp>
        <p:nvSpPr>
          <p:cNvPr id="56" name="Google Shape;56;p13"/>
          <p:cNvSpPr txBox="1"/>
          <p:nvPr/>
        </p:nvSpPr>
        <p:spPr>
          <a:xfrm>
            <a:off x="2435700" y="4534425"/>
            <a:ext cx="38847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ОТиПЛ, 1 курс, весна 202</a:t>
            </a:r>
            <a:r>
              <a:rPr lang="ru-RU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lang="en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701600" y="3706088"/>
            <a:ext cx="8130600" cy="532282"/>
          </a:xfrm>
          <a:prstGeom prst="wedgeRoundRectCallout">
            <a:avLst>
              <a:gd name="adj1" fmla="val -57346"/>
              <a:gd name="adj2" fmla="val -28219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kumimoji="0" lang="ru-RU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Вы нашли достаточно материалов по этому языку для написания статьи</a:t>
            </a:r>
            <a:endParaRPr dirty="0"/>
          </a:p>
        </p:txBody>
      </p:sp>
      <p:sp>
        <p:nvSpPr>
          <p:cNvPr id="62" name="Google Shape;62;p14"/>
          <p:cNvSpPr/>
          <p:nvPr/>
        </p:nvSpPr>
        <p:spPr>
          <a:xfrm>
            <a:off x="701600" y="2811475"/>
            <a:ext cx="8130600" cy="572700"/>
          </a:xfrm>
          <a:prstGeom prst="wedgeRoundRectCallout">
            <a:avLst>
              <a:gd name="adj1" fmla="val -57989"/>
              <a:gd name="adj2" fmla="val -32004"/>
              <a:gd name="adj3" fmla="val 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По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выбранному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языку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нет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существующей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подробной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статьи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русской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Википедии</a:t>
            </a:r>
            <a:endParaRPr dirty="0"/>
          </a:p>
        </p:txBody>
      </p:sp>
      <p:sp>
        <p:nvSpPr>
          <p:cNvPr id="63" name="Google Shape;63;p14"/>
          <p:cNvSpPr/>
          <p:nvPr/>
        </p:nvSpPr>
        <p:spPr>
          <a:xfrm>
            <a:off x="660450" y="1793525"/>
            <a:ext cx="8171750" cy="651095"/>
          </a:xfrm>
          <a:prstGeom prst="wedgeRoundRectCallout">
            <a:avLst>
              <a:gd name="adj1" fmla="val -57463"/>
              <a:gd name="adj2" fmla="val -32302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Вашего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языка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нет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/>
              </a:rPr>
              <a:t>списке</a:t>
            </a:r>
            <a:r>
              <a:rPr kumimoji="0" lang="en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" sz="1629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уже</a:t>
            </a:r>
            <a:r>
              <a:rPr kumimoji="0" lang="ru-RU" sz="1629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описанных по схеме курса языка</a:t>
            </a:r>
            <a:endParaRPr dirty="0"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Какой</a:t>
            </a:r>
            <a:r>
              <a:rPr lang="en" b="1" dirty="0"/>
              <a:t> </a:t>
            </a:r>
            <a:r>
              <a:rPr lang="en" b="1" dirty="0" err="1"/>
              <a:t>язык</a:t>
            </a:r>
            <a:r>
              <a:rPr lang="en" b="1" dirty="0"/>
              <a:t> </a:t>
            </a:r>
            <a:r>
              <a:rPr lang="en" b="1" dirty="0" err="1"/>
              <a:t>я</a:t>
            </a:r>
            <a:r>
              <a:rPr lang="en" b="1" dirty="0"/>
              <a:t> </a:t>
            </a:r>
            <a:r>
              <a:rPr lang="en" b="1" dirty="0" err="1"/>
              <a:t>могу</a:t>
            </a:r>
            <a:r>
              <a:rPr lang="en" b="1" dirty="0"/>
              <a:t> </a:t>
            </a:r>
            <a:r>
              <a:rPr lang="en" b="1" dirty="0" err="1"/>
              <a:t>выбрать</a:t>
            </a:r>
            <a:r>
              <a:rPr lang="en" b="1" dirty="0"/>
              <a:t>?</a:t>
            </a:r>
            <a:endParaRPr b="1"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 rot="10800000" flipV="1">
            <a:off x="311700" y="1226333"/>
            <a:ext cx="7255429" cy="26759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629" dirty="0" err="1"/>
              <a:t>Выбранный</a:t>
            </a:r>
            <a:r>
              <a:rPr lang="en" sz="1629" dirty="0"/>
              <a:t> </a:t>
            </a:r>
            <a:r>
              <a:rPr lang="en" sz="1629" dirty="0" err="1"/>
              <a:t>Вами</a:t>
            </a:r>
            <a:r>
              <a:rPr lang="en" sz="1629" dirty="0"/>
              <a:t> </a:t>
            </a:r>
            <a:r>
              <a:rPr lang="en" sz="1629" dirty="0" err="1"/>
              <a:t>язык</a:t>
            </a:r>
            <a:r>
              <a:rPr lang="en" sz="1629" dirty="0"/>
              <a:t> </a:t>
            </a:r>
            <a:r>
              <a:rPr lang="en" sz="1629" dirty="0" err="1"/>
              <a:t>подходит</a:t>
            </a:r>
            <a:r>
              <a:rPr lang="en" sz="1629" dirty="0"/>
              <a:t> </a:t>
            </a:r>
            <a:r>
              <a:rPr lang="en" sz="1629" dirty="0" err="1"/>
              <a:t>для</a:t>
            </a:r>
            <a:r>
              <a:rPr lang="en" sz="1629" dirty="0"/>
              <a:t> </a:t>
            </a:r>
            <a:r>
              <a:rPr lang="en" sz="1629" dirty="0" err="1"/>
              <a:t>этого</a:t>
            </a:r>
            <a:r>
              <a:rPr lang="en" sz="1629" dirty="0"/>
              <a:t> </a:t>
            </a:r>
            <a:r>
              <a:rPr lang="en" sz="1629" dirty="0" err="1"/>
              <a:t>задания</a:t>
            </a:r>
            <a:r>
              <a:rPr lang="en" sz="1629" dirty="0"/>
              <a:t>, </a:t>
            </a:r>
            <a:r>
              <a:rPr lang="en" sz="1629" dirty="0" err="1"/>
              <a:t>если</a:t>
            </a:r>
            <a:r>
              <a:rPr lang="en" sz="1629" dirty="0"/>
              <a:t>:</a:t>
            </a:r>
            <a:br>
              <a:rPr lang="en" sz="1629" dirty="0"/>
            </a:br>
            <a:endParaRPr sz="1629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44AC45-804B-5F68-25B9-D56862D94FBC}"/>
              </a:ext>
            </a:extLst>
          </p:cNvPr>
          <p:cNvSpPr txBox="1"/>
          <p:nvPr/>
        </p:nvSpPr>
        <p:spPr>
          <a:xfrm>
            <a:off x="-138346" y="4458330"/>
            <a:ext cx="9282346" cy="33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05000"/>
              </a:lnSpc>
              <a:spcBef>
                <a:spcPts val="1200"/>
              </a:spcBef>
              <a:buClr>
                <a:schemeClr val="dk2"/>
              </a:buClr>
              <a:buSzPts val="935"/>
            </a:pPr>
            <a:r>
              <a:rPr lang="ru-RU" sz="1629" dirty="0">
                <a:solidFill>
                  <a:schemeClr val="dk2"/>
                </a:solidFill>
              </a:rPr>
              <a:t>После выбора языка </a:t>
            </a:r>
            <a:r>
              <a:rPr lang="ru-RU" sz="1629" b="1" dirty="0">
                <a:solidFill>
                  <a:schemeClr val="dk2"/>
                </a:solidFill>
              </a:rPr>
              <a:t>обязательно </a:t>
            </a:r>
            <a:r>
              <a:rPr lang="ru-RU" sz="1629" dirty="0">
                <a:solidFill>
                  <a:schemeClr val="dk2"/>
                </a:solidFill>
              </a:rPr>
              <a:t>нужно утвердить его у ассистента преподавателя.</a:t>
            </a:r>
            <a:endParaRPr lang="en-RU" sz="1629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Как зарегистрироваться на Википедии?</a:t>
            </a:r>
            <a:endParaRPr b="1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0000FF"/>
                </a:solidFill>
              </a:rPr>
              <a:t>1</a:t>
            </a:r>
            <a:r>
              <a:rPr lang="en" b="1"/>
              <a:t>: </a:t>
            </a:r>
            <a:r>
              <a:rPr lang="en"/>
              <a:t>зайдите на главную страницу русской Википедии (</a:t>
            </a:r>
            <a:r>
              <a:rPr lang="en" sz="1100" u="sng">
                <a:solidFill>
                  <a:schemeClr val="hlink"/>
                </a:solidFill>
                <a:hlinkClick r:id="rId3"/>
              </a:rPr>
              <a:t>https://ru.wikipedia.org/</a:t>
            </a:r>
            <a:r>
              <a:rPr lang="en"/>
              <a:t>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750" y="1727100"/>
            <a:ext cx="6180900" cy="3416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15"/>
          <p:cNvCxnSpPr/>
          <p:nvPr/>
        </p:nvCxnSpPr>
        <p:spPr>
          <a:xfrm rot="10800000">
            <a:off x="4638325" y="1836600"/>
            <a:ext cx="4051500" cy="7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" name="Google Shape;74;p15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Как зарегистрироваться на Википедии?</a:t>
            </a:r>
            <a:endParaRPr b="1"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0000FF"/>
                </a:solidFill>
              </a:rPr>
              <a:t>2</a:t>
            </a:r>
            <a:r>
              <a:rPr lang="en" b="1"/>
              <a:t>: </a:t>
            </a:r>
            <a:r>
              <a:rPr lang="en"/>
              <a:t>нажмите кнопку “</a:t>
            </a:r>
            <a:r>
              <a:rPr lang="en">
                <a:solidFill>
                  <a:srgbClr val="FF0000"/>
                </a:solidFill>
              </a:rPr>
              <a:t>Создать учётную запись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4750" y="1727100"/>
            <a:ext cx="6180900" cy="3416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6"/>
          <p:cNvCxnSpPr/>
          <p:nvPr/>
        </p:nvCxnSpPr>
        <p:spPr>
          <a:xfrm rot="10800000">
            <a:off x="6929775" y="2188550"/>
            <a:ext cx="1745700" cy="28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3" name="Google Shape;83;p16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Как зарегистрироваться на Википедии?</a:t>
            </a:r>
            <a:endParaRPr b="1"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0000FF"/>
                </a:solidFill>
              </a:rPr>
              <a:t>3</a:t>
            </a:r>
            <a:r>
              <a:rPr lang="en" b="1"/>
              <a:t>: </a:t>
            </a:r>
            <a:r>
              <a:rPr lang="en"/>
              <a:t>введите данные и нажмите “</a:t>
            </a:r>
            <a:r>
              <a:rPr lang="en">
                <a:solidFill>
                  <a:srgbClr val="FF0000"/>
                </a:solidFill>
              </a:rPr>
              <a:t>Создать учётную запись</a:t>
            </a:r>
            <a:r>
              <a:rPr lang="en"/>
              <a:t>”. В качестве логина лучше указать Ваши имя и фамилию или фамилию с инициалами.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026" y="2404850"/>
            <a:ext cx="4298527" cy="237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0225" y="2334125"/>
            <a:ext cx="4554424" cy="2517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17"/>
          <p:cNvCxnSpPr/>
          <p:nvPr/>
        </p:nvCxnSpPr>
        <p:spPr>
          <a:xfrm rot="10800000">
            <a:off x="2274725" y="3704350"/>
            <a:ext cx="10992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" name="Google Shape;93;p17"/>
          <p:cNvCxnSpPr/>
          <p:nvPr/>
        </p:nvCxnSpPr>
        <p:spPr>
          <a:xfrm rot="10800000">
            <a:off x="2274725" y="4050700"/>
            <a:ext cx="10992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4" name="Google Shape;94;p17"/>
          <p:cNvCxnSpPr/>
          <p:nvPr/>
        </p:nvCxnSpPr>
        <p:spPr>
          <a:xfrm rot="10800000">
            <a:off x="2274725" y="4641300"/>
            <a:ext cx="10992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5" name="Google Shape;95;p17"/>
          <p:cNvCxnSpPr/>
          <p:nvPr/>
        </p:nvCxnSpPr>
        <p:spPr>
          <a:xfrm rot="10800000">
            <a:off x="6861000" y="2746375"/>
            <a:ext cx="10992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6" name="Google Shape;96;p17"/>
          <p:cNvCxnSpPr/>
          <p:nvPr/>
        </p:nvCxnSpPr>
        <p:spPr>
          <a:xfrm rot="10800000">
            <a:off x="6861000" y="4641300"/>
            <a:ext cx="10992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7" name="Google Shape;97;p17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Как зарегистрироваться на Википедии?</a:t>
            </a:r>
            <a:endParaRPr b="1"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0000FF"/>
                </a:solidFill>
              </a:rPr>
              <a:t>4</a:t>
            </a:r>
            <a:r>
              <a:rPr lang="en" b="1"/>
              <a:t>: </a:t>
            </a:r>
            <a:r>
              <a:rPr lang="en"/>
              <a:t>опрос можно пропустить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150" y="1671450"/>
            <a:ext cx="6281600" cy="3472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p18"/>
          <p:cNvCxnSpPr/>
          <p:nvPr/>
        </p:nvCxnSpPr>
        <p:spPr>
          <a:xfrm rot="10800000">
            <a:off x="7443675" y="5022575"/>
            <a:ext cx="10992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" name="Google Shape;106;p18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Как зарегистрироваться на Википедии?</a:t>
            </a:r>
            <a:endParaRPr b="1"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0000FF"/>
                </a:solidFill>
              </a:rPr>
              <a:t>5</a:t>
            </a:r>
            <a:r>
              <a:rPr lang="en" b="1"/>
              <a:t>: </a:t>
            </a:r>
            <a:r>
              <a:rPr lang="en"/>
              <a:t>Вы успешно зарегистрированы! Данные профиля можно изменять в </a:t>
            </a:r>
            <a:r>
              <a:rPr lang="en">
                <a:solidFill>
                  <a:srgbClr val="FF0000"/>
                </a:solidFill>
              </a:rPr>
              <a:t>настройках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275" y="1904725"/>
            <a:ext cx="5859553" cy="3238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" name="Google Shape;114;p19"/>
          <p:cNvCxnSpPr/>
          <p:nvPr/>
        </p:nvCxnSpPr>
        <p:spPr>
          <a:xfrm rot="10800000">
            <a:off x="5575800" y="2335825"/>
            <a:ext cx="2999100" cy="25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5" name="Google Shape;115;p19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Где мне писать статью?</a:t>
            </a:r>
            <a:endParaRPr b="1"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38761D"/>
                </a:solidFill>
              </a:rPr>
              <a:t>1</a:t>
            </a:r>
            <a:r>
              <a:rPr lang="en" b="1"/>
              <a:t>:</a:t>
            </a:r>
            <a:r>
              <a:rPr lang="en"/>
              <a:t> введите в адресную строку адрес 						         </a:t>
            </a:r>
            <a:endParaRPr sz="1100">
              <a:solidFill>
                <a:srgbClr val="FF0000"/>
              </a:solidFill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4536075" y="1628300"/>
            <a:ext cx="451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en" sz="1100">
                <a:solidFill>
                  <a:srgbClr val="FF0000"/>
                </a:solidFill>
              </a:rPr>
              <a:t>Участник:Имя_участника/Имя_языка</a:t>
            </a:r>
            <a:endParaRPr/>
          </a:p>
        </p:txBody>
      </p:sp>
      <p:pic>
        <p:nvPicPr>
          <p:cNvPr id="123" name="Google Shape;123;p20"/>
          <p:cNvPicPr preferRelativeResize="0"/>
          <p:nvPr/>
        </p:nvPicPr>
        <p:blipFill rotWithShape="1">
          <a:blip r:embed="rId4">
            <a:alphaModFix/>
          </a:blip>
          <a:srcRect b="50184"/>
          <a:stretch/>
        </p:blipFill>
        <p:spPr>
          <a:xfrm>
            <a:off x="0" y="2118775"/>
            <a:ext cx="8862249" cy="2402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" name="Google Shape;124;p20"/>
          <p:cNvCxnSpPr/>
          <p:nvPr/>
        </p:nvCxnSpPr>
        <p:spPr>
          <a:xfrm flipH="1">
            <a:off x="5471375" y="2303550"/>
            <a:ext cx="3635100" cy="3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5" name="Google Shape;125;p20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Где мне писать статью?</a:t>
            </a:r>
            <a:endParaRPr b="1"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38761D"/>
                </a:solidFill>
              </a:rPr>
              <a:t>2</a:t>
            </a:r>
            <a:r>
              <a:rPr lang="en" b="1"/>
              <a:t>:</a:t>
            </a:r>
            <a:r>
              <a:rPr lang="en"/>
              <a:t> нажмите “</a:t>
            </a:r>
            <a:r>
              <a:rPr lang="en">
                <a:solidFill>
                  <a:srgbClr val="FF0000"/>
                </a:solidFill>
              </a:rPr>
              <a:t>создать такую страницу</a:t>
            </a:r>
            <a:r>
              <a:rPr lang="en"/>
              <a:t>”						         </a:t>
            </a:r>
            <a:endParaRPr sz="1100">
              <a:solidFill>
                <a:srgbClr val="FF0000"/>
              </a:solidFill>
            </a:endParaRPr>
          </a:p>
        </p:txBody>
      </p:sp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2763" y="1669625"/>
            <a:ext cx="6478464" cy="3416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21"/>
          <p:cNvCxnSpPr/>
          <p:nvPr/>
        </p:nvCxnSpPr>
        <p:spPr>
          <a:xfrm rot="10800000">
            <a:off x="4810475" y="4336525"/>
            <a:ext cx="3513000" cy="7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4" name="Google Shape;134;p21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950" y="1719900"/>
            <a:ext cx="6282675" cy="342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Где мне писать статью?</a:t>
            </a:r>
            <a:endParaRPr b="1"/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311700" y="960225"/>
            <a:ext cx="8520600" cy="36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38761D"/>
                </a:solidFill>
              </a:rPr>
              <a:t>3</a:t>
            </a:r>
            <a:r>
              <a:rPr lang="en" b="1"/>
              <a:t>:</a:t>
            </a:r>
            <a:r>
              <a:rPr lang="en"/>
              <a:t> прокрутив появившуюся страницу вниз, Вы увидите текстовый редактор – здесь Вы можете начать писать статью						         </a:t>
            </a:r>
            <a:endParaRPr sz="1100">
              <a:solidFill>
                <a:srgbClr val="FF0000"/>
              </a:solidFill>
            </a:endParaRPr>
          </a:p>
        </p:txBody>
      </p:sp>
      <p:cxnSp>
        <p:nvCxnSpPr>
          <p:cNvPr id="142" name="Google Shape;142;p22"/>
          <p:cNvCxnSpPr/>
          <p:nvPr/>
        </p:nvCxnSpPr>
        <p:spPr>
          <a:xfrm flipH="1">
            <a:off x="7231575" y="2655550"/>
            <a:ext cx="9123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3" name="Google Shape;143;p22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Где мне писать статью?</a:t>
            </a:r>
            <a:endParaRPr b="1"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>
            <a:off x="311700" y="960225"/>
            <a:ext cx="8520600" cy="36087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38761D"/>
                </a:solidFill>
              </a:rPr>
              <a:t>4</a:t>
            </a:r>
            <a:r>
              <a:rPr lang="en" b="1"/>
              <a:t>:</a:t>
            </a:r>
            <a:r>
              <a:rPr lang="en"/>
              <a:t> чтобы сохранить новую страницу нажмите “</a:t>
            </a:r>
            <a:r>
              <a:rPr lang="en">
                <a:solidFill>
                  <a:srgbClr val="FF0000"/>
                </a:solidFill>
              </a:rPr>
              <a:t>Опубликовать страницу</a:t>
            </a:r>
            <a:r>
              <a:rPr lang="en"/>
              <a:t>”					         </a:t>
            </a:r>
            <a:endParaRPr sz="1100">
              <a:solidFill>
                <a:srgbClr val="FF0000"/>
              </a:solidFill>
            </a:endParaRPr>
          </a:p>
        </p:txBody>
      </p:sp>
      <p:cxnSp>
        <p:nvCxnSpPr>
          <p:cNvPr id="150" name="Google Shape;150;p23"/>
          <p:cNvCxnSpPr/>
          <p:nvPr/>
        </p:nvCxnSpPr>
        <p:spPr>
          <a:xfrm rot="10800000">
            <a:off x="4810625" y="4336525"/>
            <a:ext cx="4095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51" name="Google Shape;1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635" y="1727075"/>
            <a:ext cx="6187366" cy="3262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23"/>
          <p:cNvCxnSpPr/>
          <p:nvPr/>
        </p:nvCxnSpPr>
        <p:spPr>
          <a:xfrm rot="10800000" flipH="1">
            <a:off x="1455900" y="3848025"/>
            <a:ext cx="861900" cy="14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3" name="Google Shape;153;p23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Где мне писать статью?</a:t>
            </a:r>
            <a:endParaRPr b="1"/>
          </a:p>
        </p:txBody>
      </p:sp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311700" y="960225"/>
            <a:ext cx="8520600" cy="36087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/>
              <a:t>Шаг №</a:t>
            </a:r>
            <a:r>
              <a:rPr lang="en" b="1">
                <a:solidFill>
                  <a:srgbClr val="38761D"/>
                </a:solidFill>
              </a:rPr>
              <a:t>5</a:t>
            </a:r>
            <a:r>
              <a:rPr lang="en" b="1"/>
              <a:t>:</a:t>
            </a:r>
            <a:r>
              <a:rPr lang="en"/>
              <a:t> чтобы вернуться к редактированию сохраненной страницы, нажмите “</a:t>
            </a:r>
            <a:r>
              <a:rPr lang="en">
                <a:solidFill>
                  <a:srgbClr val="FF0000"/>
                </a:solidFill>
              </a:rPr>
              <a:t>Править</a:t>
            </a:r>
            <a:r>
              <a:rPr lang="en"/>
              <a:t>”				         </a:t>
            </a:r>
            <a:endParaRPr sz="1100">
              <a:solidFill>
                <a:srgbClr val="FF0000"/>
              </a:solidFill>
            </a:endParaRPr>
          </a:p>
        </p:txBody>
      </p:sp>
      <p:cxnSp>
        <p:nvCxnSpPr>
          <p:cNvPr id="160" name="Google Shape;160;p24"/>
          <p:cNvCxnSpPr/>
          <p:nvPr/>
        </p:nvCxnSpPr>
        <p:spPr>
          <a:xfrm rot="10800000">
            <a:off x="4810625" y="4336525"/>
            <a:ext cx="4095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361" y="1755825"/>
            <a:ext cx="6187341" cy="326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2950" y="1755825"/>
            <a:ext cx="6264750" cy="33876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4"/>
          <p:cNvCxnSpPr/>
          <p:nvPr/>
        </p:nvCxnSpPr>
        <p:spPr>
          <a:xfrm flipH="1">
            <a:off x="5622325" y="2475975"/>
            <a:ext cx="2277300" cy="216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4" name="Google Shape;164;p24"/>
          <p:cNvSpPr/>
          <p:nvPr/>
        </p:nvSpPr>
        <p:spPr>
          <a:xfrm>
            <a:off x="0" y="0"/>
            <a:ext cx="716100" cy="687300"/>
          </a:xfrm>
          <a:prstGeom prst="diagStripe">
            <a:avLst>
              <a:gd name="adj" fmla="val 50000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Важные</a:t>
            </a:r>
            <a:r>
              <a:rPr lang="en" b="1" dirty="0"/>
              <a:t> </a:t>
            </a:r>
            <a:r>
              <a:rPr lang="en" b="1" dirty="0" err="1"/>
              <a:t>правила</a:t>
            </a:r>
            <a:r>
              <a:rPr lang="ru-RU" b="1" dirty="0"/>
              <a:t>: схема статьи</a:t>
            </a:r>
            <a:endParaRPr b="1" dirty="0"/>
          </a:p>
        </p:txBody>
      </p:sp>
      <p:sp>
        <p:nvSpPr>
          <p:cNvPr id="227" name="Google Shape;22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935"/>
              <a:buNone/>
            </a:pPr>
            <a:r>
              <a:rPr lang="en" sz="1629" dirty="0" err="1"/>
              <a:t>При</a:t>
            </a:r>
            <a:r>
              <a:rPr lang="en" sz="1629" dirty="0"/>
              <a:t> </a:t>
            </a:r>
            <a:r>
              <a:rPr lang="en" sz="1629" dirty="0" err="1"/>
              <a:t>написании</a:t>
            </a:r>
            <a:r>
              <a:rPr lang="en" sz="1629" dirty="0"/>
              <a:t> </a:t>
            </a:r>
            <a:r>
              <a:rPr lang="en" sz="1629" dirty="0" err="1"/>
              <a:t>статьи</a:t>
            </a:r>
            <a:r>
              <a:rPr lang="en" sz="1629" dirty="0"/>
              <a:t> </a:t>
            </a:r>
            <a:r>
              <a:rPr lang="en" sz="1629" dirty="0" err="1"/>
              <a:t>нужно</a:t>
            </a:r>
            <a:r>
              <a:rPr lang="en" sz="1629" dirty="0"/>
              <a:t> </a:t>
            </a:r>
            <a:r>
              <a:rPr lang="en" sz="1629" b="1" dirty="0" err="1"/>
              <a:t>обязательно</a:t>
            </a:r>
            <a:r>
              <a:rPr lang="en" sz="1629" dirty="0"/>
              <a:t> </a:t>
            </a:r>
            <a:r>
              <a:rPr lang="en" sz="1629" dirty="0" err="1"/>
              <a:t>следоват</a:t>
            </a:r>
            <a:r>
              <a:rPr lang="ru-RU" sz="1629" dirty="0"/>
              <a:t>ь</a:t>
            </a:r>
            <a:r>
              <a:rPr lang="en" sz="1629" dirty="0"/>
              <a:t> </a:t>
            </a:r>
            <a:r>
              <a:rPr lang="en" sz="1629" dirty="0" err="1"/>
              <a:t>схеме</a:t>
            </a:r>
            <a:r>
              <a:rPr lang="ru-RU" sz="1629" dirty="0"/>
              <a:t> ниже</a:t>
            </a:r>
            <a:r>
              <a:rPr lang="en" sz="1629" dirty="0"/>
              <a:t>. </a:t>
            </a:r>
            <a:r>
              <a:rPr lang="en" sz="1629" dirty="0" err="1"/>
              <a:t>Статьи</a:t>
            </a:r>
            <a:r>
              <a:rPr lang="en" sz="1629" dirty="0"/>
              <a:t>, </a:t>
            </a:r>
            <a:r>
              <a:rPr lang="en" sz="1629" dirty="0" err="1"/>
              <a:t>в</a:t>
            </a:r>
            <a:r>
              <a:rPr lang="en" sz="1629" dirty="0"/>
              <a:t> </a:t>
            </a:r>
            <a:r>
              <a:rPr lang="en" sz="1629" dirty="0" err="1"/>
              <a:t>которых</a:t>
            </a:r>
            <a:r>
              <a:rPr lang="en" sz="1629" dirty="0"/>
              <a:t> </a:t>
            </a:r>
            <a:r>
              <a:rPr lang="en" sz="1629" dirty="0" err="1"/>
              <a:t>будут</a:t>
            </a:r>
            <a:r>
              <a:rPr lang="en" sz="1629" dirty="0"/>
              <a:t> </a:t>
            </a:r>
            <a:r>
              <a:rPr lang="en" sz="1629" dirty="0" err="1"/>
              <a:t>отсутствовать</a:t>
            </a:r>
            <a:r>
              <a:rPr lang="en" sz="1629" dirty="0"/>
              <a:t> </a:t>
            </a:r>
            <a:r>
              <a:rPr lang="en" sz="1629" dirty="0" err="1"/>
              <a:t>пункты</a:t>
            </a:r>
            <a:r>
              <a:rPr lang="en" sz="1629" dirty="0"/>
              <a:t> </a:t>
            </a:r>
            <a:r>
              <a:rPr lang="en" sz="1629" dirty="0" err="1"/>
              <a:t>из</a:t>
            </a:r>
            <a:r>
              <a:rPr lang="en" sz="1629" dirty="0"/>
              <a:t> </a:t>
            </a:r>
            <a:r>
              <a:rPr lang="en" sz="1629" dirty="0" err="1"/>
              <a:t>этой</a:t>
            </a:r>
            <a:r>
              <a:rPr lang="en" sz="1629" dirty="0"/>
              <a:t> </a:t>
            </a:r>
            <a:r>
              <a:rPr lang="en" sz="1629" dirty="0" err="1"/>
              <a:t>схемы</a:t>
            </a:r>
            <a:r>
              <a:rPr lang="en" sz="1629" dirty="0"/>
              <a:t>, </a:t>
            </a:r>
            <a:r>
              <a:rPr lang="en" sz="1629" dirty="0" err="1"/>
              <a:t>приняты</a:t>
            </a:r>
            <a:r>
              <a:rPr lang="en" sz="1629" dirty="0"/>
              <a:t> </a:t>
            </a:r>
            <a:r>
              <a:rPr lang="en" sz="1629" dirty="0" err="1"/>
              <a:t>не</a:t>
            </a:r>
            <a:r>
              <a:rPr lang="en" sz="1629" dirty="0"/>
              <a:t> </a:t>
            </a:r>
            <a:r>
              <a:rPr lang="en" sz="1629" dirty="0" err="1"/>
              <a:t>будут</a:t>
            </a:r>
            <a:r>
              <a:rPr lang="en" sz="1629" dirty="0"/>
              <a:t>.</a:t>
            </a:r>
            <a:br>
              <a:rPr lang="en" sz="1629" dirty="0"/>
            </a:br>
            <a:br>
              <a:rPr lang="en" sz="1629" dirty="0"/>
            </a:br>
            <a:endParaRPr sz="1629" dirty="0"/>
          </a:p>
        </p:txBody>
      </p:sp>
      <p:pic>
        <p:nvPicPr>
          <p:cNvPr id="228" name="Google Shape;22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28907"/>
            <a:ext cx="8842747" cy="29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/>
          <p:nvPr/>
        </p:nvSpPr>
        <p:spPr>
          <a:xfrm>
            <a:off x="660450" y="4129750"/>
            <a:ext cx="8130600" cy="811800"/>
          </a:xfrm>
          <a:prstGeom prst="wedgeRoundRectCallout">
            <a:avLst>
              <a:gd name="adj1" fmla="val -57346"/>
              <a:gd name="adj2" fmla="val -28219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2"/>
          <p:cNvSpPr/>
          <p:nvPr/>
        </p:nvSpPr>
        <p:spPr>
          <a:xfrm>
            <a:off x="701600" y="2957275"/>
            <a:ext cx="8130600" cy="948300"/>
          </a:xfrm>
          <a:prstGeom prst="wedgeRoundRectCallout">
            <a:avLst>
              <a:gd name="adj1" fmla="val -57989"/>
              <a:gd name="adj2" fmla="val -32004"/>
              <a:gd name="adj3" fmla="val 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2"/>
          <p:cNvSpPr/>
          <p:nvPr/>
        </p:nvSpPr>
        <p:spPr>
          <a:xfrm>
            <a:off x="660450" y="1793525"/>
            <a:ext cx="8130600" cy="811800"/>
          </a:xfrm>
          <a:prstGeom prst="wedgeRoundRectCallout">
            <a:avLst>
              <a:gd name="adj1" fmla="val -57463"/>
              <a:gd name="adj2" fmla="val -32302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Важные</a:t>
            </a:r>
            <a:r>
              <a:rPr lang="en" b="1" dirty="0"/>
              <a:t> </a:t>
            </a:r>
            <a:r>
              <a:rPr lang="en" b="1" dirty="0" err="1"/>
              <a:t>правила</a:t>
            </a:r>
            <a:r>
              <a:rPr lang="ru-RU" b="1" dirty="0"/>
              <a:t>: требования к статье</a:t>
            </a:r>
            <a:endParaRPr b="1" dirty="0"/>
          </a:p>
        </p:txBody>
      </p:sp>
      <p:sp>
        <p:nvSpPr>
          <p:cNvPr id="237" name="Google Shape;23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629" dirty="0" err="1"/>
              <a:t>При</a:t>
            </a:r>
            <a:r>
              <a:rPr lang="en" sz="1629" dirty="0"/>
              <a:t> </a:t>
            </a:r>
            <a:r>
              <a:rPr lang="en" sz="1629" dirty="0" err="1"/>
              <a:t>написании</a:t>
            </a:r>
            <a:r>
              <a:rPr lang="en" sz="1629" dirty="0"/>
              <a:t> </a:t>
            </a:r>
            <a:r>
              <a:rPr lang="en" sz="1629" dirty="0" err="1"/>
              <a:t>статьи</a:t>
            </a:r>
            <a:r>
              <a:rPr lang="en" sz="1629" dirty="0"/>
              <a:t> </a:t>
            </a:r>
            <a:r>
              <a:rPr lang="en" sz="1629" dirty="0" err="1"/>
              <a:t>также</a:t>
            </a:r>
            <a:r>
              <a:rPr lang="en" sz="1629" dirty="0"/>
              <a:t> </a:t>
            </a:r>
            <a:r>
              <a:rPr lang="en" sz="1629" dirty="0" err="1"/>
              <a:t>следует</a:t>
            </a:r>
            <a:r>
              <a:rPr lang="en" sz="1629" dirty="0"/>
              <a:t> </a:t>
            </a:r>
            <a:r>
              <a:rPr lang="en" sz="1629" dirty="0" err="1"/>
              <a:t>помнить</a:t>
            </a:r>
            <a:r>
              <a:rPr lang="en" sz="1629" dirty="0"/>
              <a:t> </a:t>
            </a:r>
            <a:r>
              <a:rPr lang="en" sz="1629" dirty="0" err="1"/>
              <a:t>о</a:t>
            </a:r>
            <a:r>
              <a:rPr lang="en" sz="1629" dirty="0"/>
              <a:t> </a:t>
            </a:r>
            <a:r>
              <a:rPr lang="en" sz="1629" dirty="0" err="1"/>
              <a:t>следующем</a:t>
            </a:r>
            <a:r>
              <a:rPr lang="en" sz="1629" dirty="0"/>
              <a:t>:</a:t>
            </a:r>
            <a:br>
              <a:rPr lang="en" sz="1629" dirty="0"/>
            </a:br>
            <a:endParaRPr sz="1629" dirty="0"/>
          </a:p>
          <a:p>
            <a:pPr marL="45720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629" dirty="0" err="1"/>
              <a:t>Статья</a:t>
            </a:r>
            <a:r>
              <a:rPr lang="en" sz="1629" dirty="0"/>
              <a:t> </a:t>
            </a:r>
            <a:r>
              <a:rPr lang="en" sz="1629" dirty="0" err="1"/>
              <a:t>должна</a:t>
            </a:r>
            <a:r>
              <a:rPr lang="en" sz="1629" dirty="0"/>
              <a:t> </a:t>
            </a:r>
            <a:r>
              <a:rPr lang="en" sz="1629" dirty="0" err="1"/>
              <a:t>быть</a:t>
            </a:r>
            <a:r>
              <a:rPr lang="en" sz="1629" dirty="0"/>
              <a:t> </a:t>
            </a:r>
            <a:r>
              <a:rPr lang="en" sz="1629" b="1" dirty="0" err="1"/>
              <a:t>оригинальным</a:t>
            </a:r>
            <a:r>
              <a:rPr lang="en" sz="1629" b="1" dirty="0"/>
              <a:t> </a:t>
            </a:r>
            <a:r>
              <a:rPr lang="en" sz="1629" b="1" dirty="0" err="1"/>
              <a:t>текстом</a:t>
            </a:r>
            <a:r>
              <a:rPr lang="en" sz="1629" dirty="0"/>
              <a:t>. </a:t>
            </a:r>
            <a:r>
              <a:rPr lang="en" sz="1629" dirty="0" err="1"/>
              <a:t>Копирование</a:t>
            </a:r>
            <a:r>
              <a:rPr lang="en" sz="1629" dirty="0"/>
              <a:t> </a:t>
            </a:r>
            <a:r>
              <a:rPr lang="en" sz="1629" dirty="0" err="1"/>
              <a:t>и</a:t>
            </a:r>
            <a:r>
              <a:rPr lang="en" sz="1629" dirty="0"/>
              <a:t> </a:t>
            </a:r>
            <a:r>
              <a:rPr lang="en" sz="1629" dirty="0" err="1"/>
              <a:t>прямой</a:t>
            </a:r>
            <a:r>
              <a:rPr lang="en" sz="1629" dirty="0"/>
              <a:t> </a:t>
            </a:r>
            <a:r>
              <a:rPr lang="en" sz="1629" dirty="0" err="1"/>
              <a:t>перевод</a:t>
            </a:r>
            <a:r>
              <a:rPr lang="en" sz="1629" dirty="0"/>
              <a:t> </a:t>
            </a:r>
            <a:r>
              <a:rPr lang="en" sz="1629" dirty="0" err="1"/>
              <a:t>формулировок</a:t>
            </a:r>
            <a:r>
              <a:rPr lang="en" sz="1629" dirty="0"/>
              <a:t> </a:t>
            </a:r>
            <a:r>
              <a:rPr lang="en" sz="1629" dirty="0" err="1"/>
              <a:t>из</a:t>
            </a:r>
            <a:r>
              <a:rPr lang="en" sz="1629" dirty="0"/>
              <a:t> </a:t>
            </a:r>
            <a:r>
              <a:rPr lang="en" sz="1629" dirty="0" err="1"/>
              <a:t>существующих</a:t>
            </a:r>
            <a:r>
              <a:rPr lang="en" sz="1629" dirty="0"/>
              <a:t> </a:t>
            </a:r>
            <a:r>
              <a:rPr lang="en" sz="1629" dirty="0" err="1"/>
              <a:t>источников</a:t>
            </a:r>
            <a:r>
              <a:rPr lang="en" sz="1629" dirty="0"/>
              <a:t> </a:t>
            </a:r>
            <a:r>
              <a:rPr lang="en" sz="1629" dirty="0" err="1"/>
              <a:t>запрещены</a:t>
            </a:r>
            <a:endParaRPr sz="1629" dirty="0"/>
          </a:p>
          <a:p>
            <a:pPr marL="45720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endParaRPr sz="1629" dirty="0"/>
          </a:p>
          <a:p>
            <a:pPr marL="45720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629" dirty="0" err="1"/>
              <a:t>Все</a:t>
            </a:r>
            <a:r>
              <a:rPr lang="en" sz="1629" dirty="0"/>
              <a:t> </a:t>
            </a:r>
            <a:r>
              <a:rPr lang="en" sz="1629" dirty="0" err="1"/>
              <a:t>факты</a:t>
            </a:r>
            <a:r>
              <a:rPr lang="en" sz="1629" dirty="0"/>
              <a:t> </a:t>
            </a:r>
            <a:r>
              <a:rPr lang="en" sz="1629" dirty="0" err="1"/>
              <a:t>о</a:t>
            </a:r>
            <a:r>
              <a:rPr lang="en" sz="1629" dirty="0"/>
              <a:t> </a:t>
            </a:r>
            <a:r>
              <a:rPr lang="en" sz="1629" dirty="0" err="1"/>
              <a:t>языке</a:t>
            </a:r>
            <a:r>
              <a:rPr lang="en" sz="1629" dirty="0"/>
              <a:t> </a:t>
            </a:r>
            <a:r>
              <a:rPr lang="en" sz="1629" dirty="0" err="1"/>
              <a:t>и</a:t>
            </a:r>
            <a:r>
              <a:rPr lang="en" sz="1629" dirty="0"/>
              <a:t> </a:t>
            </a:r>
            <a:r>
              <a:rPr lang="en" sz="1629" dirty="0" err="1"/>
              <a:t>языковые</a:t>
            </a:r>
            <a:r>
              <a:rPr lang="en" sz="1629" dirty="0"/>
              <a:t> </a:t>
            </a:r>
            <a:r>
              <a:rPr lang="en" sz="1629" dirty="0" err="1"/>
              <a:t>примеры</a:t>
            </a:r>
            <a:r>
              <a:rPr lang="en" sz="1629" dirty="0"/>
              <a:t> </a:t>
            </a:r>
            <a:r>
              <a:rPr lang="en" sz="1629" dirty="0" err="1"/>
              <a:t>должны</a:t>
            </a:r>
            <a:r>
              <a:rPr lang="en" sz="1629" dirty="0"/>
              <a:t> </a:t>
            </a:r>
            <a:r>
              <a:rPr lang="en" sz="1629" dirty="0" err="1"/>
              <a:t>сопровождаться</a:t>
            </a:r>
            <a:r>
              <a:rPr lang="en" sz="1629" dirty="0"/>
              <a:t> </a:t>
            </a:r>
            <a:r>
              <a:rPr lang="en" sz="1629" dirty="0" err="1"/>
              <a:t>в</a:t>
            </a:r>
            <a:r>
              <a:rPr lang="en" sz="1629" dirty="0"/>
              <a:t> </a:t>
            </a:r>
            <a:r>
              <a:rPr lang="en" sz="1629" dirty="0" err="1"/>
              <a:t>тексте</a:t>
            </a:r>
            <a:r>
              <a:rPr lang="en" sz="1629" dirty="0"/>
              <a:t> </a:t>
            </a:r>
            <a:r>
              <a:rPr lang="ru-RU" sz="1629" dirty="0"/>
              <a:t>ссылками на источник в формате </a:t>
            </a:r>
            <a:r>
              <a:rPr lang="ru-RU" sz="1629" dirty="0">
                <a:hlinkClick r:id="rId3"/>
              </a:rPr>
              <a:t>сноски</a:t>
            </a:r>
            <a:r>
              <a:rPr lang="ru-RU" sz="1629" dirty="0"/>
              <a:t>. </a:t>
            </a:r>
            <a:r>
              <a:rPr lang="en" sz="1629" dirty="0" err="1"/>
              <a:t>В</a:t>
            </a:r>
            <a:r>
              <a:rPr lang="en" sz="1629" dirty="0"/>
              <a:t> </a:t>
            </a:r>
            <a:r>
              <a:rPr lang="en" sz="1629" dirty="0" err="1"/>
              <a:t>конце</a:t>
            </a:r>
            <a:r>
              <a:rPr lang="en" sz="1629" dirty="0"/>
              <a:t> </a:t>
            </a:r>
            <a:r>
              <a:rPr lang="en" sz="1629" dirty="0" err="1"/>
              <a:t>статьи</a:t>
            </a:r>
            <a:r>
              <a:rPr lang="en" sz="1629" dirty="0"/>
              <a:t> </a:t>
            </a:r>
            <a:r>
              <a:rPr lang="en" sz="1629" dirty="0" err="1"/>
              <a:t>в</a:t>
            </a:r>
            <a:r>
              <a:rPr lang="en" sz="1629" dirty="0"/>
              <a:t> </a:t>
            </a:r>
            <a:r>
              <a:rPr lang="en" sz="1629" dirty="0" err="1"/>
              <a:t>разделе</a:t>
            </a:r>
            <a:r>
              <a:rPr lang="en" sz="1629" dirty="0"/>
              <a:t> “</a:t>
            </a:r>
            <a:r>
              <a:rPr lang="en" sz="1629" b="1" dirty="0" err="1"/>
              <a:t>Литература</a:t>
            </a:r>
            <a:r>
              <a:rPr lang="en" sz="1629" dirty="0"/>
              <a:t>” </a:t>
            </a:r>
            <a:r>
              <a:rPr lang="en" sz="1629" dirty="0" err="1"/>
              <a:t>нужно</a:t>
            </a:r>
            <a:r>
              <a:rPr lang="en" sz="1629" dirty="0"/>
              <a:t> </a:t>
            </a:r>
            <a:r>
              <a:rPr lang="en" sz="1629" dirty="0" err="1"/>
              <a:t>указать</a:t>
            </a:r>
            <a:r>
              <a:rPr lang="en" sz="1629" dirty="0"/>
              <a:t> </a:t>
            </a:r>
            <a:r>
              <a:rPr lang="en" sz="1629" dirty="0" err="1"/>
              <a:t>выходные</a:t>
            </a:r>
            <a:r>
              <a:rPr lang="en" sz="1629" dirty="0"/>
              <a:t> </a:t>
            </a:r>
            <a:r>
              <a:rPr lang="en" sz="1629" dirty="0" err="1"/>
              <a:t>данные</a:t>
            </a:r>
            <a:r>
              <a:rPr lang="en" sz="1629" dirty="0"/>
              <a:t> </a:t>
            </a:r>
            <a:r>
              <a:rPr lang="en" sz="1629" dirty="0" err="1"/>
              <a:t>всех</a:t>
            </a:r>
            <a:r>
              <a:rPr lang="en" sz="1629" dirty="0"/>
              <a:t> </a:t>
            </a:r>
            <a:r>
              <a:rPr lang="en" sz="1629" dirty="0" err="1"/>
              <a:t>использованных</a:t>
            </a:r>
            <a:r>
              <a:rPr lang="en" sz="1629" dirty="0"/>
              <a:t> </a:t>
            </a:r>
            <a:r>
              <a:rPr lang="en" sz="1629" dirty="0" err="1"/>
              <a:t>работ</a:t>
            </a:r>
            <a:br>
              <a:rPr lang="en" sz="1629" dirty="0"/>
            </a:br>
            <a:br>
              <a:rPr lang="en" sz="1629" dirty="0"/>
            </a:br>
            <a:br>
              <a:rPr lang="en" sz="1629" dirty="0"/>
            </a:br>
            <a:r>
              <a:rPr lang="en" sz="1629" dirty="0" err="1"/>
              <a:t>Использованные</a:t>
            </a:r>
            <a:r>
              <a:rPr lang="en" sz="1629" dirty="0"/>
              <a:t> </a:t>
            </a:r>
            <a:r>
              <a:rPr lang="en" sz="1629" dirty="0" err="1"/>
              <a:t>сокращения</a:t>
            </a:r>
            <a:r>
              <a:rPr lang="en" sz="1629" dirty="0"/>
              <a:t> (</a:t>
            </a:r>
            <a:r>
              <a:rPr lang="en" sz="1629" dirty="0" err="1"/>
              <a:t>например</a:t>
            </a:r>
            <a:r>
              <a:rPr lang="en" sz="1629" dirty="0"/>
              <a:t>, </a:t>
            </a:r>
            <a:r>
              <a:rPr lang="en" sz="1629" dirty="0" err="1"/>
              <a:t>глоссы</a:t>
            </a:r>
            <a:r>
              <a:rPr lang="en" sz="1629" dirty="0"/>
              <a:t>) </a:t>
            </a:r>
            <a:r>
              <a:rPr lang="en" sz="1629" dirty="0" err="1"/>
              <a:t>нужно</a:t>
            </a:r>
            <a:r>
              <a:rPr lang="en" sz="1629" dirty="0"/>
              <a:t> </a:t>
            </a:r>
            <a:r>
              <a:rPr lang="en" sz="1629" dirty="0" err="1"/>
              <a:t>внести</a:t>
            </a:r>
            <a:r>
              <a:rPr lang="en" sz="1629" dirty="0"/>
              <a:t> </a:t>
            </a:r>
            <a:r>
              <a:rPr lang="en" sz="1629" dirty="0" err="1"/>
              <a:t>в</a:t>
            </a:r>
            <a:r>
              <a:rPr lang="en" sz="1629" dirty="0"/>
              <a:t> </a:t>
            </a:r>
            <a:r>
              <a:rPr lang="en" sz="1629" dirty="0" err="1"/>
              <a:t>раздел</a:t>
            </a:r>
            <a:r>
              <a:rPr lang="en" sz="1629" dirty="0"/>
              <a:t> “</a:t>
            </a:r>
            <a:r>
              <a:rPr lang="en" sz="1629" b="1" dirty="0" err="1"/>
              <a:t>Список</a:t>
            </a:r>
            <a:r>
              <a:rPr lang="en" sz="1629" b="1" dirty="0"/>
              <a:t> </a:t>
            </a:r>
            <a:r>
              <a:rPr lang="en" sz="1629" b="1" dirty="0" err="1"/>
              <a:t>сокращений</a:t>
            </a:r>
            <a:r>
              <a:rPr lang="en" sz="1629" dirty="0"/>
              <a:t>” </a:t>
            </a:r>
            <a:r>
              <a:rPr lang="en" sz="1629" dirty="0" err="1"/>
              <a:t>в</a:t>
            </a:r>
            <a:r>
              <a:rPr lang="en" sz="1629" dirty="0"/>
              <a:t> </a:t>
            </a:r>
            <a:r>
              <a:rPr lang="en" sz="1629" dirty="0" err="1"/>
              <a:t>конец</a:t>
            </a:r>
            <a:r>
              <a:rPr lang="en" sz="1629" dirty="0"/>
              <a:t> </a:t>
            </a:r>
            <a:r>
              <a:rPr lang="en" sz="1629" dirty="0" err="1"/>
              <a:t>статьи</a:t>
            </a:r>
            <a:endParaRPr sz="16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Важные</a:t>
            </a:r>
            <a:r>
              <a:rPr lang="en" b="1" dirty="0"/>
              <a:t> </a:t>
            </a:r>
            <a:r>
              <a:rPr lang="en" b="1" dirty="0" err="1"/>
              <a:t>правила</a:t>
            </a:r>
            <a:r>
              <a:rPr lang="ru-RU" b="1" dirty="0"/>
              <a:t>: языковые примеры</a:t>
            </a:r>
            <a:endParaRPr b="1" dirty="0"/>
          </a:p>
        </p:txBody>
      </p:sp>
      <p:sp>
        <p:nvSpPr>
          <p:cNvPr id="4" name="Google Shape;237;p32">
            <a:extLst>
              <a:ext uri="{FF2B5EF4-FFF2-40B4-BE49-F238E27FC236}">
                <a16:creationId xmlns:a16="http://schemas.microsoft.com/office/drawing/2014/main" id="{9974E682-49ED-0B76-C9DB-D4F73A679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-RU" sz="1629" dirty="0"/>
              <a:t>Каждый типологический параметр должен быть проиллюстрирован языковым примером. Примеры следует оформлять по образцу </a:t>
            </a:r>
            <a:r>
              <a:rPr lang="ru-RU" sz="1629" dirty="0">
                <a:hlinkClick r:id="rId3"/>
              </a:rPr>
              <a:t>лейпцигских правил глоссирования</a:t>
            </a:r>
            <a:r>
              <a:rPr lang="ru-RU" sz="1629" dirty="0"/>
              <a:t>:</a:t>
            </a: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-RU" sz="1629" dirty="0"/>
              <a:t>Если Вы приводите примеры на английском языке, их следует перевести на русский.</a:t>
            </a: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en-US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en-US" sz="1629" dirty="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lang="ru-RU" sz="1629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9A0558-7860-0313-50B0-FFFE72773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2108718"/>
            <a:ext cx="7772400" cy="175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41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0A6EE-7E25-FD22-2147-9EF2BAF46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385740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ru-RU" dirty="0"/>
              <a:t>Для иллюстрации этого параметра </a:t>
            </a:r>
            <a:r>
              <a:rPr lang="ru-RU" b="1" dirty="0"/>
              <a:t>обязательно</a:t>
            </a:r>
            <a:r>
              <a:rPr lang="ru-RU" dirty="0"/>
              <a:t> нужно привести минимум три примера: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1) </a:t>
            </a:r>
            <a:r>
              <a:rPr lang="ru-RU" dirty="0" err="1"/>
              <a:t>Агенс</a:t>
            </a:r>
            <a:r>
              <a:rPr lang="ru-RU" dirty="0"/>
              <a:t> при непереходном глаголе (напр. </a:t>
            </a:r>
            <a:r>
              <a:rPr lang="ru-RU" i="1" dirty="0"/>
              <a:t>Собака бежит</a:t>
            </a:r>
            <a:r>
              <a:rPr lang="ru-RU" dirty="0"/>
              <a:t>)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2) </a:t>
            </a:r>
            <a:r>
              <a:rPr lang="ru-RU" dirty="0" err="1"/>
              <a:t>Пациенс</a:t>
            </a:r>
            <a:r>
              <a:rPr lang="ru-RU" dirty="0"/>
              <a:t> при непереходном глаголе (напр. </a:t>
            </a:r>
            <a:r>
              <a:rPr lang="ru-RU" i="1" dirty="0"/>
              <a:t>Собака спит</a:t>
            </a:r>
            <a:r>
              <a:rPr lang="ru-RU" dirty="0"/>
              <a:t>)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3) Два актанта при переходном глаголе (напр. </a:t>
            </a:r>
            <a:r>
              <a:rPr lang="ru-RU" i="1" dirty="0"/>
              <a:t>Собака укусила кошку</a:t>
            </a:r>
            <a:r>
              <a:rPr lang="ru-RU" dirty="0"/>
              <a:t>)</a:t>
            </a:r>
          </a:p>
        </p:txBody>
      </p:sp>
      <p:sp>
        <p:nvSpPr>
          <p:cNvPr id="4" name="Google Shape;236;p32">
            <a:extLst>
              <a:ext uri="{FF2B5EF4-FFF2-40B4-BE49-F238E27FC236}">
                <a16:creationId xmlns:a16="http://schemas.microsoft.com/office/drawing/2014/main" id="{41AD2D75-5593-A73C-5438-E378E4E827DB}"/>
              </a:ext>
            </a:extLst>
          </p:cNvPr>
          <p:cNvSpPr txBox="1">
            <a:spLocks/>
          </p:cNvSpPr>
          <p:nvPr/>
        </p:nvSpPr>
        <p:spPr>
          <a:xfrm>
            <a:off x="311700" y="57075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b="1" dirty="0"/>
              <a:t>Важные правила: тип ролевой кодировки</a:t>
            </a:r>
          </a:p>
        </p:txBody>
      </p:sp>
    </p:spTree>
    <p:extLst>
      <p:ext uri="{BB962C8B-B14F-4D97-AF65-F5344CB8AC3E}">
        <p14:creationId xmlns:p14="http://schemas.microsoft.com/office/powerpoint/2010/main" val="2089663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Алгоритм</a:t>
            </a:r>
            <a:r>
              <a:rPr lang="en" b="1" dirty="0"/>
              <a:t> </a:t>
            </a:r>
            <a:r>
              <a:rPr lang="en" b="1" dirty="0" err="1"/>
              <a:t>оценки</a:t>
            </a:r>
            <a:r>
              <a:rPr lang="en" b="1" dirty="0"/>
              <a:t> </a:t>
            </a:r>
            <a:r>
              <a:rPr lang="en" b="1" dirty="0" err="1"/>
              <a:t>задания</a:t>
            </a:r>
            <a:endParaRPr b="1" dirty="0"/>
          </a:p>
        </p:txBody>
      </p:sp>
      <p:sp>
        <p:nvSpPr>
          <p:cNvPr id="243" name="Google Shape;243;p33"/>
          <p:cNvSpPr/>
          <p:nvPr/>
        </p:nvSpPr>
        <p:spPr>
          <a:xfrm>
            <a:off x="270625" y="931475"/>
            <a:ext cx="3698100" cy="193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Напишите статью в личном пространстве Википедии</a:t>
            </a:r>
            <a:endParaRPr/>
          </a:p>
        </p:txBody>
      </p:sp>
      <p:sp>
        <p:nvSpPr>
          <p:cNvPr id="244" name="Google Shape;244;p33"/>
          <p:cNvSpPr/>
          <p:nvPr/>
        </p:nvSpPr>
        <p:spPr>
          <a:xfrm>
            <a:off x="3968650" y="1254750"/>
            <a:ext cx="4978200" cy="20757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Скопируйте</a:t>
            </a:r>
            <a:r>
              <a:rPr lang="en" dirty="0"/>
              <a:t> </a:t>
            </a:r>
            <a:r>
              <a:rPr lang="en" dirty="0" err="1"/>
              <a:t>текст</a:t>
            </a:r>
            <a:r>
              <a:rPr lang="en" dirty="0"/>
              <a:t> </a:t>
            </a:r>
            <a:r>
              <a:rPr lang="en" dirty="0" err="1"/>
              <a:t>статьи</a:t>
            </a:r>
            <a:r>
              <a:rPr lang="en" dirty="0"/>
              <a:t> </a:t>
            </a:r>
            <a:r>
              <a:rPr lang="en" dirty="0" err="1"/>
              <a:t>в</a:t>
            </a:r>
            <a:r>
              <a:rPr lang="en" dirty="0"/>
              <a:t> Microsoft Word </a:t>
            </a:r>
            <a:r>
              <a:rPr lang="en" dirty="0" err="1"/>
              <a:t>и</a:t>
            </a:r>
            <a:r>
              <a:rPr lang="en" dirty="0"/>
              <a:t>     </a:t>
            </a:r>
            <a:r>
              <a:rPr lang="en" dirty="0" err="1"/>
              <a:t>отправьте</a:t>
            </a:r>
            <a:r>
              <a:rPr lang="en" dirty="0"/>
              <a:t> </a:t>
            </a:r>
            <a:r>
              <a:rPr lang="en" dirty="0" err="1"/>
              <a:t>ассистенту</a:t>
            </a:r>
            <a:r>
              <a:rPr lang="en" dirty="0"/>
              <a:t> </a:t>
            </a:r>
            <a:r>
              <a:rPr lang="en" dirty="0" err="1"/>
              <a:t>преподавателя</a:t>
            </a:r>
            <a:r>
              <a:rPr lang="en" dirty="0"/>
              <a:t> (</a:t>
            </a:r>
            <a:r>
              <a:rPr lang="en-US" u="sng" dirty="0" err="1">
                <a:solidFill>
                  <a:schemeClr val="hlink"/>
                </a:solidFill>
              </a:rPr>
              <a:t>ktvwork@gmail.com</a:t>
            </a:r>
            <a:r>
              <a:rPr lang="en" dirty="0"/>
              <a:t>) </a:t>
            </a:r>
            <a:r>
              <a:rPr lang="en" dirty="0" err="1"/>
              <a:t>вместе</a:t>
            </a:r>
            <a:r>
              <a:rPr lang="en" dirty="0"/>
              <a:t> </a:t>
            </a:r>
            <a:r>
              <a:rPr lang="en" dirty="0" err="1"/>
              <a:t>с</a:t>
            </a:r>
            <a:r>
              <a:rPr lang="en" dirty="0"/>
              <a:t> </a:t>
            </a:r>
            <a:r>
              <a:rPr lang="en" dirty="0" err="1"/>
              <a:t>ссылкой</a:t>
            </a:r>
            <a:r>
              <a:rPr lang="en" dirty="0"/>
              <a:t> </a:t>
            </a:r>
            <a:r>
              <a:rPr lang="en" dirty="0" err="1"/>
              <a:t>на</a:t>
            </a:r>
            <a:r>
              <a:rPr lang="en" dirty="0"/>
              <a:t> </a:t>
            </a:r>
            <a:r>
              <a:rPr lang="en" dirty="0" err="1"/>
              <a:t>статью</a:t>
            </a:r>
            <a:endParaRPr dirty="0"/>
          </a:p>
        </p:txBody>
      </p:sp>
      <p:sp>
        <p:nvSpPr>
          <p:cNvPr id="245" name="Google Shape;245;p33"/>
          <p:cNvSpPr/>
          <p:nvPr/>
        </p:nvSpPr>
        <p:spPr>
          <a:xfrm>
            <a:off x="209125" y="3145300"/>
            <a:ext cx="3584700" cy="1573200"/>
          </a:xfrm>
          <a:prstGeom prst="roundRect">
            <a:avLst>
              <a:gd name="adj" fmla="val 16667"/>
            </a:avLst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Ассистент оценит итоговую версию статьи в общем пространстве Википедии и примет решение о том, можно ли её зачесть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4212913" y="1527750"/>
            <a:ext cx="603350" cy="6896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2</a:t>
            </a:r>
          </a:p>
        </p:txBody>
      </p:sp>
      <p:sp>
        <p:nvSpPr>
          <p:cNvPr id="247" name="Google Shape;247;p33"/>
          <p:cNvSpPr/>
          <p:nvPr/>
        </p:nvSpPr>
        <p:spPr>
          <a:xfrm>
            <a:off x="3793825" y="2727400"/>
            <a:ext cx="5153100" cy="2409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6FA8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Внесите правки в статью на сайте на основе полученных комментариев,  перенесите статью в общий раздел Википедии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8" name="Google Shape;248;p33"/>
          <p:cNvSpPr/>
          <p:nvPr/>
        </p:nvSpPr>
        <p:spPr>
          <a:xfrm>
            <a:off x="528187" y="1498539"/>
            <a:ext cx="359150" cy="7480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1</a:t>
            </a:r>
          </a:p>
        </p:txBody>
      </p:sp>
      <p:sp>
        <p:nvSpPr>
          <p:cNvPr id="249" name="Google Shape;249;p33"/>
          <p:cNvSpPr/>
          <p:nvPr/>
        </p:nvSpPr>
        <p:spPr>
          <a:xfrm>
            <a:off x="4273500" y="3581337"/>
            <a:ext cx="596985" cy="70113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3</a:t>
            </a:r>
          </a:p>
        </p:txBody>
      </p:sp>
      <p:sp>
        <p:nvSpPr>
          <p:cNvPr id="250" name="Google Shape;250;p33"/>
          <p:cNvSpPr/>
          <p:nvPr/>
        </p:nvSpPr>
        <p:spPr>
          <a:xfrm>
            <a:off x="392725" y="3588537"/>
            <a:ext cx="630081" cy="6867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4</a:t>
            </a:r>
          </a:p>
        </p:txBody>
      </p:sp>
      <p:sp>
        <p:nvSpPr>
          <p:cNvPr id="251" name="Google Shape;251;p33"/>
          <p:cNvSpPr/>
          <p:nvPr/>
        </p:nvSpPr>
        <p:spPr>
          <a:xfrm>
            <a:off x="6455725" y="1182350"/>
            <a:ext cx="2442300" cy="3162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Крайний срок – </a:t>
            </a:r>
            <a:r>
              <a:rPr lang="ru-RU">
                <a:solidFill>
                  <a:schemeClr val="lt1"/>
                </a:solidFill>
              </a:rPr>
              <a:t>15</a:t>
            </a:r>
            <a:r>
              <a:rPr lang="en">
                <a:solidFill>
                  <a:schemeClr val="lt1"/>
                </a:solidFill>
              </a:rPr>
              <a:t> </a:t>
            </a:r>
            <a:r>
              <a:rPr lang="en" dirty="0" err="1">
                <a:solidFill>
                  <a:schemeClr val="lt1"/>
                </a:solidFill>
              </a:rPr>
              <a:t>апреля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 b="1"/>
              <a:t>Контакты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4"/>
          <p:cNvSpPr txBox="1">
            <a:spLocks noGrp="1"/>
          </p:cNvSpPr>
          <p:nvPr>
            <p:ph type="body" idx="1"/>
          </p:nvPr>
        </p:nvSpPr>
        <p:spPr>
          <a:xfrm>
            <a:off x="376325" y="11178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err="1"/>
              <a:t>Если</a:t>
            </a:r>
            <a:r>
              <a:rPr lang="en" sz="1600" dirty="0"/>
              <a:t> </a:t>
            </a:r>
            <a:r>
              <a:rPr lang="en" sz="1600" dirty="0" err="1"/>
              <a:t>у</a:t>
            </a:r>
            <a:r>
              <a:rPr lang="en" sz="1600" dirty="0"/>
              <a:t> </a:t>
            </a:r>
            <a:r>
              <a:rPr lang="en" sz="1600" dirty="0" err="1"/>
              <a:t>Вас</a:t>
            </a:r>
            <a:r>
              <a:rPr lang="en" sz="1600" dirty="0"/>
              <a:t> </a:t>
            </a:r>
            <a:r>
              <a:rPr lang="en" sz="1600" dirty="0" err="1"/>
              <a:t>возникают</a:t>
            </a:r>
            <a:r>
              <a:rPr lang="en" sz="1600" dirty="0"/>
              <a:t> </a:t>
            </a:r>
            <a:r>
              <a:rPr lang="en" sz="1600" dirty="0" err="1"/>
              <a:t>трудности</a:t>
            </a:r>
            <a:r>
              <a:rPr lang="en" sz="1600" dirty="0"/>
              <a:t>, </a:t>
            </a:r>
            <a:r>
              <a:rPr lang="en" sz="1600" dirty="0" err="1"/>
              <a:t>связанные</a:t>
            </a:r>
            <a:r>
              <a:rPr lang="en" sz="1600" dirty="0"/>
              <a:t> </a:t>
            </a:r>
            <a:r>
              <a:rPr lang="en" sz="1600" dirty="0" err="1"/>
              <a:t>с</a:t>
            </a:r>
            <a:r>
              <a:rPr lang="en" sz="1600" dirty="0"/>
              <a:t> </a:t>
            </a:r>
            <a:r>
              <a:rPr lang="en" sz="1600" dirty="0" err="1"/>
              <a:t>работой</a:t>
            </a:r>
            <a:r>
              <a:rPr lang="en" sz="1600" dirty="0"/>
              <a:t> </a:t>
            </a:r>
            <a:r>
              <a:rPr lang="en" sz="1600" dirty="0" err="1"/>
              <a:t>в</a:t>
            </a:r>
            <a:r>
              <a:rPr lang="en" sz="1600" dirty="0"/>
              <a:t> </a:t>
            </a:r>
            <a:r>
              <a:rPr lang="en" sz="1600" dirty="0" err="1"/>
              <a:t>Википедии</a:t>
            </a:r>
            <a:r>
              <a:rPr lang="en" sz="1600" dirty="0"/>
              <a:t> (</a:t>
            </a:r>
            <a:r>
              <a:rPr lang="en" sz="1600" dirty="0" err="1"/>
              <a:t>например</a:t>
            </a:r>
            <a:r>
              <a:rPr lang="en" sz="1600" dirty="0"/>
              <a:t>, </a:t>
            </a:r>
            <a:r>
              <a:rPr lang="en" sz="1600" dirty="0" err="1"/>
              <a:t>с</a:t>
            </a:r>
            <a:r>
              <a:rPr lang="en" sz="1600" dirty="0"/>
              <a:t> </a:t>
            </a:r>
            <a:r>
              <a:rPr lang="en" sz="1600" dirty="0" err="1"/>
              <a:t>переносом</a:t>
            </a:r>
            <a:r>
              <a:rPr lang="en" sz="1600" dirty="0"/>
              <a:t> </a:t>
            </a:r>
            <a:r>
              <a:rPr lang="en" sz="1600" dirty="0" err="1"/>
              <a:t>статьи</a:t>
            </a:r>
            <a:r>
              <a:rPr lang="en" sz="1600" dirty="0"/>
              <a:t> </a:t>
            </a:r>
            <a:r>
              <a:rPr lang="en" sz="1600" dirty="0" err="1"/>
              <a:t>в</a:t>
            </a:r>
            <a:r>
              <a:rPr lang="en" sz="1600" dirty="0"/>
              <a:t> </a:t>
            </a:r>
            <a:r>
              <a:rPr lang="en" sz="1600" dirty="0" err="1"/>
              <a:t>основное</a:t>
            </a:r>
            <a:r>
              <a:rPr lang="en" sz="1600" dirty="0"/>
              <a:t> </a:t>
            </a:r>
            <a:r>
              <a:rPr lang="en" sz="1600" dirty="0" err="1"/>
              <a:t>пространство</a:t>
            </a:r>
            <a:r>
              <a:rPr lang="en" sz="1600" dirty="0"/>
              <a:t>), </a:t>
            </a:r>
            <a:r>
              <a:rPr lang="en" sz="1600" dirty="0" err="1"/>
              <a:t>или</a:t>
            </a:r>
            <a:r>
              <a:rPr lang="en" sz="1600" dirty="0"/>
              <a:t> </a:t>
            </a:r>
            <a:r>
              <a:rPr lang="en" sz="1600" dirty="0" err="1"/>
              <a:t>Вы</a:t>
            </a:r>
            <a:r>
              <a:rPr lang="en" sz="1600" dirty="0"/>
              <a:t> </a:t>
            </a:r>
            <a:r>
              <a:rPr lang="en" sz="1600" dirty="0" err="1"/>
              <a:t>не</a:t>
            </a:r>
            <a:r>
              <a:rPr lang="en" sz="1600" dirty="0"/>
              <a:t> </a:t>
            </a:r>
            <a:r>
              <a:rPr lang="en" sz="1600" dirty="0" err="1"/>
              <a:t>уверены</a:t>
            </a:r>
            <a:r>
              <a:rPr lang="en" sz="1600" dirty="0"/>
              <a:t> </a:t>
            </a:r>
            <a:r>
              <a:rPr lang="en" sz="1600" dirty="0" err="1"/>
              <a:t>как</a:t>
            </a:r>
            <a:r>
              <a:rPr lang="en" sz="1600" dirty="0"/>
              <a:t> </a:t>
            </a:r>
            <a:r>
              <a:rPr lang="en" sz="1600" dirty="0" err="1"/>
              <a:t>правильно</a:t>
            </a:r>
            <a:r>
              <a:rPr lang="en" sz="1600" dirty="0"/>
              <a:t> </a:t>
            </a:r>
            <a:r>
              <a:rPr lang="en" sz="1600" dirty="0" err="1"/>
              <a:t>называется</a:t>
            </a:r>
            <a:r>
              <a:rPr lang="en" sz="1600" dirty="0"/>
              <a:t> </a:t>
            </a:r>
            <a:r>
              <a:rPr lang="en" sz="1600" dirty="0" err="1"/>
              <a:t>Ваш</a:t>
            </a:r>
            <a:r>
              <a:rPr lang="en" sz="1600" dirty="0"/>
              <a:t> </a:t>
            </a:r>
            <a:r>
              <a:rPr lang="en" sz="1600" dirty="0" err="1"/>
              <a:t>язык</a:t>
            </a:r>
            <a:r>
              <a:rPr lang="en" sz="1600" dirty="0"/>
              <a:t>, </a:t>
            </a:r>
            <a:r>
              <a:rPr lang="en" sz="1600" dirty="0" err="1"/>
              <a:t>Вы</a:t>
            </a:r>
            <a:r>
              <a:rPr lang="en" sz="1600" dirty="0"/>
              <a:t> </a:t>
            </a:r>
            <a:r>
              <a:rPr lang="en" sz="1600" dirty="0" err="1"/>
              <a:t>можете</a:t>
            </a:r>
            <a:r>
              <a:rPr lang="en" sz="1600" dirty="0"/>
              <a:t> </a:t>
            </a:r>
            <a:r>
              <a:rPr lang="en" sz="1600" dirty="0" err="1"/>
              <a:t>написать</a:t>
            </a:r>
            <a:r>
              <a:rPr lang="en" sz="1600" dirty="0"/>
              <a:t> </a:t>
            </a:r>
            <a:r>
              <a:rPr lang="en" sz="1600" dirty="0" err="1"/>
              <a:t>Ю.Б.Корякову</a:t>
            </a:r>
            <a:r>
              <a:rPr lang="en" sz="1600" dirty="0"/>
              <a:t>, </a:t>
            </a:r>
            <a:r>
              <a:rPr lang="en" sz="1600" dirty="0" err="1"/>
              <a:t>поставив</a:t>
            </a:r>
            <a:r>
              <a:rPr lang="en" sz="1600" dirty="0"/>
              <a:t> </a:t>
            </a:r>
            <a:r>
              <a:rPr lang="en" sz="1600" dirty="0" err="1"/>
              <a:t>в</a:t>
            </a:r>
            <a:r>
              <a:rPr lang="en" sz="1600" dirty="0"/>
              <a:t> </a:t>
            </a:r>
            <a:r>
              <a:rPr lang="en" sz="1600" dirty="0" err="1"/>
              <a:t>копию</a:t>
            </a:r>
            <a:r>
              <a:rPr lang="en" sz="1600" dirty="0"/>
              <a:t> </a:t>
            </a:r>
            <a:r>
              <a:rPr lang="en" sz="1600" dirty="0" err="1"/>
              <a:t>преподавателя</a:t>
            </a:r>
            <a:r>
              <a:rPr lang="en" sz="1600" dirty="0"/>
              <a:t>.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dirty="0" err="1"/>
              <a:t>По</a:t>
            </a:r>
            <a:r>
              <a:rPr lang="en" sz="1600" dirty="0"/>
              <a:t> </a:t>
            </a:r>
            <a:r>
              <a:rPr lang="en" sz="1600" dirty="0" err="1"/>
              <a:t>остальным</a:t>
            </a:r>
            <a:r>
              <a:rPr lang="en" sz="1600" dirty="0"/>
              <a:t> </a:t>
            </a:r>
            <a:r>
              <a:rPr lang="en" sz="1600" dirty="0" err="1"/>
              <a:t>вопросам</a:t>
            </a:r>
            <a:r>
              <a:rPr lang="en" sz="1600" dirty="0"/>
              <a:t> </a:t>
            </a:r>
            <a:r>
              <a:rPr lang="en" sz="1600" dirty="0" err="1"/>
              <a:t>по</a:t>
            </a:r>
            <a:r>
              <a:rPr lang="en" sz="1600" dirty="0"/>
              <a:t> </a:t>
            </a:r>
            <a:r>
              <a:rPr lang="en" sz="1600" dirty="0" err="1"/>
              <a:t>выполнению</a:t>
            </a:r>
            <a:r>
              <a:rPr lang="en" sz="1600" dirty="0"/>
              <a:t> </a:t>
            </a:r>
            <a:r>
              <a:rPr lang="en" sz="1600" dirty="0" err="1"/>
              <a:t>задания</a:t>
            </a:r>
            <a:r>
              <a:rPr lang="en" sz="1600" dirty="0"/>
              <a:t> </a:t>
            </a:r>
            <a:r>
              <a:rPr lang="en" sz="1600" dirty="0" err="1"/>
              <a:t>обращайтесь</a:t>
            </a:r>
            <a:r>
              <a:rPr lang="en" sz="1600" dirty="0"/>
              <a:t> </a:t>
            </a:r>
            <a:r>
              <a:rPr lang="en" sz="1600" dirty="0" err="1"/>
              <a:t>к</a:t>
            </a:r>
            <a:r>
              <a:rPr lang="en" sz="1600" dirty="0"/>
              <a:t> </a:t>
            </a:r>
            <a:r>
              <a:rPr lang="en" sz="1600" dirty="0" err="1"/>
              <a:t>ассистенту</a:t>
            </a:r>
            <a:r>
              <a:rPr lang="en" sz="1600" dirty="0"/>
              <a:t> </a:t>
            </a:r>
            <a:r>
              <a:rPr lang="en" sz="1600" dirty="0" err="1"/>
              <a:t>преподавателя</a:t>
            </a:r>
            <a:r>
              <a:rPr lang="en" sz="1600" dirty="0"/>
              <a:t>.</a:t>
            </a:r>
            <a:endParaRPr sz="1600" dirty="0"/>
          </a:p>
        </p:txBody>
      </p:sp>
      <p:sp>
        <p:nvSpPr>
          <p:cNvPr id="258" name="Google Shape;258;p34"/>
          <p:cNvSpPr/>
          <p:nvPr/>
        </p:nvSpPr>
        <p:spPr>
          <a:xfrm>
            <a:off x="1350050" y="3978325"/>
            <a:ext cx="5747700" cy="841800"/>
          </a:xfrm>
          <a:prstGeom prst="roundRect">
            <a:avLst>
              <a:gd name="adj" fmla="val 16667"/>
            </a:avLst>
          </a:prstGeom>
          <a:solidFill>
            <a:srgbClr val="E6FD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Тимофей</a:t>
            </a:r>
            <a:r>
              <a:rPr lang="en" b="1" dirty="0"/>
              <a:t> </a:t>
            </a:r>
            <a:r>
              <a:rPr lang="en" b="1" dirty="0" err="1"/>
              <a:t>Валерьевич</a:t>
            </a:r>
            <a:r>
              <a:rPr lang="en" b="1" dirty="0"/>
              <a:t> </a:t>
            </a:r>
            <a:r>
              <a:rPr lang="en" b="1" dirty="0" err="1"/>
              <a:t>Корнев</a:t>
            </a:r>
            <a:r>
              <a:rPr lang="en" dirty="0"/>
              <a:t>		 </a:t>
            </a:r>
            <a:r>
              <a:rPr lang="ru-RU" dirty="0"/>
              <a:t>      </a:t>
            </a:r>
            <a:r>
              <a:rPr lang="en-US" sz="1200" u="sng" dirty="0" err="1">
                <a:solidFill>
                  <a:schemeClr val="hlink"/>
                </a:solidFill>
              </a:rPr>
              <a:t>ktvwork</a:t>
            </a:r>
            <a:r>
              <a:rPr lang="en" sz="1200" u="sng" dirty="0">
                <a:solidFill>
                  <a:schemeClr val="hlink"/>
                </a:solidFill>
                <a:hlinkClick r:id="rId3"/>
              </a:rPr>
              <a:t>@</a:t>
            </a:r>
            <a:r>
              <a:rPr lang="en" sz="1200" u="sng" dirty="0" err="1">
                <a:solidFill>
                  <a:schemeClr val="hlink"/>
                </a:solidFill>
              </a:rPr>
              <a:t>gmail.com</a:t>
            </a:r>
            <a:r>
              <a:rPr lang="en" sz="1200" dirty="0"/>
              <a:t> </a:t>
            </a:r>
            <a:endParaRPr dirty="0"/>
          </a:p>
        </p:txBody>
      </p:sp>
      <p:sp>
        <p:nvSpPr>
          <p:cNvPr id="259" name="Google Shape;259;p34"/>
          <p:cNvSpPr/>
          <p:nvPr/>
        </p:nvSpPr>
        <p:spPr>
          <a:xfrm>
            <a:off x="1350050" y="2405100"/>
            <a:ext cx="5747700" cy="841800"/>
          </a:xfrm>
          <a:prstGeom prst="roundRect">
            <a:avLst>
              <a:gd name="adj" fmla="val 16667"/>
            </a:avLst>
          </a:prstGeom>
          <a:solidFill>
            <a:srgbClr val="E6FD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/>
              <a:t>Юрий</a:t>
            </a:r>
            <a:r>
              <a:rPr lang="en" b="1" dirty="0"/>
              <a:t> </a:t>
            </a:r>
            <a:r>
              <a:rPr lang="en" b="1" dirty="0" err="1"/>
              <a:t>Борисович</a:t>
            </a:r>
            <a:r>
              <a:rPr lang="en" b="1" dirty="0"/>
              <a:t> </a:t>
            </a:r>
            <a:r>
              <a:rPr lang="en" b="1" dirty="0" err="1"/>
              <a:t>Коряков</a:t>
            </a:r>
            <a:r>
              <a:rPr lang="en" dirty="0"/>
              <a:t>  		</a:t>
            </a:r>
            <a:r>
              <a:rPr lang="en" sz="1200" dirty="0"/>
              <a:t>  </a:t>
            </a:r>
            <a:r>
              <a:rPr lang="en" sz="1200" u="sng" dirty="0" err="1">
                <a:solidFill>
                  <a:schemeClr val="accent5"/>
                </a:solidFill>
              </a:rPr>
              <a:t>ybkoryakov@gmail.com</a:t>
            </a:r>
            <a:endParaRPr sz="1200" u="sng" dirty="0">
              <a:solidFill>
                <a:schemeClr val="accent5"/>
              </a:solidFill>
            </a:endParaRPr>
          </a:p>
        </p:txBody>
      </p:sp>
      <p:sp>
        <p:nvSpPr>
          <p:cNvPr id="260" name="Google Shape;260;p34"/>
          <p:cNvSpPr/>
          <p:nvPr/>
        </p:nvSpPr>
        <p:spPr>
          <a:xfrm>
            <a:off x="4627600" y="2452524"/>
            <a:ext cx="254525" cy="2384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@</a:t>
            </a:r>
          </a:p>
        </p:txBody>
      </p:sp>
      <p:cxnSp>
        <p:nvCxnSpPr>
          <p:cNvPr id="261" name="Google Shape;261;p34"/>
          <p:cNvCxnSpPr/>
          <p:nvPr/>
        </p:nvCxnSpPr>
        <p:spPr>
          <a:xfrm>
            <a:off x="4950475" y="2408700"/>
            <a:ext cx="7200" cy="83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" name="Google Shape;262;p34"/>
          <p:cNvCxnSpPr/>
          <p:nvPr/>
        </p:nvCxnSpPr>
        <p:spPr>
          <a:xfrm>
            <a:off x="4954075" y="3978475"/>
            <a:ext cx="0" cy="84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3" name="Google Shape;263;p34"/>
          <p:cNvSpPr/>
          <p:nvPr/>
        </p:nvSpPr>
        <p:spPr>
          <a:xfrm>
            <a:off x="4627588" y="4025224"/>
            <a:ext cx="254525" cy="2384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@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704</Words>
  <Application>Microsoft Office PowerPoint</Application>
  <PresentationFormat>Экран (16:9)</PresentationFormat>
  <Paragraphs>78</Paragraphs>
  <Slides>18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Times New Roman</vt:lpstr>
      <vt:lpstr>Simple Light</vt:lpstr>
      <vt:lpstr>Пошаговая презентация к инструкции по подготовке статей в Википедии</vt:lpstr>
      <vt:lpstr>Какой язык я могу выбрать?</vt:lpstr>
      <vt:lpstr>Как зарегистрироваться на Википедии?</vt:lpstr>
      <vt:lpstr>Как зарегистрироваться на Википедии?</vt:lpstr>
      <vt:lpstr>Как зарегистрироваться на Википедии?</vt:lpstr>
      <vt:lpstr>Как зарегистрироваться на Википедии?</vt:lpstr>
      <vt:lpstr>Как зарегистрироваться на Википедии?</vt:lpstr>
      <vt:lpstr>Где мне писать статью?</vt:lpstr>
      <vt:lpstr>Где мне писать статью?</vt:lpstr>
      <vt:lpstr>Где мне писать статью?</vt:lpstr>
      <vt:lpstr>Где мне писать статью?</vt:lpstr>
      <vt:lpstr>Где мне писать статью?</vt:lpstr>
      <vt:lpstr>Важные правила: схема статьи</vt:lpstr>
      <vt:lpstr>Важные правила: требования к статье</vt:lpstr>
      <vt:lpstr>Важные правила: языковые примеры</vt:lpstr>
      <vt:lpstr>Презентация PowerPoint</vt:lpstr>
      <vt:lpstr>Алгоритм оценки задания</vt:lpstr>
      <vt:lpstr>Контакты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Пошаговая презентация к инструкции по подготовке статей в Википедии</dc:title>
  <cp:lastModifiedBy>Andrej</cp:lastModifiedBy>
  <cp:revision>5</cp:revision>
  <dcterms:modified xsi:type="dcterms:W3CDTF">2026-02-13T15:48:19Z</dcterms:modified>
</cp:coreProperties>
</file>