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Темный стиль 2 -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Темный стиль 2 -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15" autoAdjust="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15.12.2012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rugosvet.ru/" TargetMode="External"/><Relationship Id="rId2" Type="http://schemas.openxmlformats.org/officeDocument/2006/relationships/hyperlink" Target="http://lingsib.iea.ras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tapemark.narod.ru/les/" TargetMode="External"/><Relationship Id="rId5" Type="http://schemas.openxmlformats.org/officeDocument/2006/relationships/hyperlink" Target="http://ru.wikipedia.org/" TargetMode="External"/><Relationship Id="rId4" Type="http://schemas.openxmlformats.org/officeDocument/2006/relationships/hyperlink" Target="http://dic.academic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 smtClean="0"/>
              <a:t>Ульчский</a:t>
            </a:r>
            <a:r>
              <a:rPr lang="ru-RU" dirty="0" smtClean="0"/>
              <a:t> язык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4714884"/>
            <a:ext cx="7854696" cy="1752600"/>
          </a:xfrm>
        </p:spPr>
        <p:txBody>
          <a:bodyPr/>
          <a:lstStyle/>
          <a:p>
            <a:r>
              <a:rPr lang="ru-RU" dirty="0" smtClean="0"/>
              <a:t>Грамматчикова Елена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714356"/>
            <a:ext cx="8229600" cy="1143000"/>
          </a:xfrm>
        </p:spPr>
        <p:txBody>
          <a:bodyPr/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Общая информация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472518" cy="4389120"/>
          </a:xfrm>
        </p:spPr>
        <p:txBody>
          <a:bodyPr/>
          <a:lstStyle/>
          <a:p>
            <a:r>
              <a:rPr lang="ru-RU" b="1" u="sng" dirty="0" err="1" smtClean="0">
                <a:solidFill>
                  <a:schemeClr val="accent1">
                    <a:lumMod val="50000"/>
                  </a:schemeClr>
                </a:solidFill>
              </a:rPr>
              <a:t>Ульчский</a:t>
            </a:r>
            <a:r>
              <a:rPr lang="ru-RU" b="1" u="sng" dirty="0" smtClean="0">
                <a:solidFill>
                  <a:schemeClr val="accent1">
                    <a:lumMod val="50000"/>
                  </a:schemeClr>
                </a:solidFill>
              </a:rPr>
              <a:t> язык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–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язык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, на котором говорят представители одной из малых народностей Дальнего Востока –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ульчи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Термин </a:t>
            </a:r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</a:rPr>
              <a:t>«</a:t>
            </a:r>
            <a:r>
              <a:rPr lang="ru-RU" i="1" dirty="0" err="1" smtClean="0">
                <a:solidFill>
                  <a:schemeClr val="accent1">
                    <a:lumMod val="50000"/>
                  </a:schemeClr>
                </a:solidFill>
              </a:rPr>
              <a:t>ульчи</a:t>
            </a:r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</a:rPr>
              <a:t> (</a:t>
            </a:r>
            <a:r>
              <a:rPr lang="ru-RU" i="1" dirty="0" err="1" smtClean="0">
                <a:solidFill>
                  <a:schemeClr val="accent1">
                    <a:lumMod val="50000"/>
                  </a:schemeClr>
                </a:solidFill>
              </a:rPr>
              <a:t>ольча</a:t>
            </a:r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i="1" dirty="0" err="1" smtClean="0">
                <a:solidFill>
                  <a:schemeClr val="accent1">
                    <a:lumMod val="50000"/>
                  </a:schemeClr>
                </a:solidFill>
              </a:rPr>
              <a:t>ольчи</a:t>
            </a:r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</a:rPr>
              <a:t>)»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впервые применен Л.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Шренком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[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Об инородцах Амурского края» - 1883 г.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]</a:t>
            </a:r>
            <a:endParaRPr lang="ru-RU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Ульчский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язык долгое время рассматривался как диалект нанайского языка.</a:t>
            </a: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В прошлом был бесписьменным. Только в 1990 г. была разработана система письма на основе кириллической графики.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Генеалогическая информация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285992"/>
            <a:ext cx="8229600" cy="3214710"/>
          </a:xfrm>
        </p:spPr>
        <p:txBody>
          <a:bodyPr/>
          <a:lstStyle/>
          <a:p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Ульчский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язык относится к </a:t>
            </a:r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</a:rPr>
              <a:t>тунгусской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ветви </a:t>
            </a:r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</a:rPr>
              <a:t>тунгусо-маньчжурской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семьи языков. Вместе с языками </a:t>
            </a:r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</a:rPr>
              <a:t>нанайцев, </a:t>
            </a:r>
            <a:r>
              <a:rPr lang="ru-RU" i="1" dirty="0" err="1" smtClean="0">
                <a:solidFill>
                  <a:schemeClr val="accent1">
                    <a:lumMod val="50000"/>
                  </a:schemeClr>
                </a:solidFill>
              </a:rPr>
              <a:t>ороков</a:t>
            </a:r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</a:rPr>
              <a:t>, орочей, удэгейцев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он образует амурскую (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нанийскую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) подгруппу тунгусских языков.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36"/>
            <a:ext cx="8229600" cy="1143000"/>
          </a:xfrm>
        </p:spPr>
        <p:txBody>
          <a:bodyPr/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Ареальная информация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935480"/>
            <a:ext cx="3714776" cy="4389120"/>
          </a:xfrm>
        </p:spPr>
        <p:txBody>
          <a:bodyPr>
            <a:normAutofit lnSpcReduction="10000"/>
          </a:bodyPr>
          <a:lstStyle/>
          <a:p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Ульчский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язык распространен по берегам нижнего течения р. Амур в пределах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Ульчского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района Хабаровского края.</a:t>
            </a:r>
          </a:p>
          <a:p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Ульчи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составляют около 7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%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от общего числа населения района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Рисунок 3" descr="mainma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9058" y="1378172"/>
            <a:ext cx="4643470" cy="519124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715008" y="6143644"/>
            <a:ext cx="7537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Рис. 1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Социолингвистические сведения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Число носителей</a:t>
            </a:r>
          </a:p>
          <a:p>
            <a:endParaRPr lang="ru-RU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Статус языка: вымирающий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357290" y="2459046"/>
          <a:ext cx="6096000" cy="2184400"/>
        </p:xfrm>
        <a:graphic>
          <a:graphicData uri="http://schemas.openxmlformats.org/drawingml/2006/table">
            <a:tbl>
              <a:tblPr firstRow="1" bandRow="1">
                <a:tableStyleId>{91EBBBCC-DAD2-459C-BE2E-F6DE35CF9A28}</a:tableStyleId>
              </a:tblPr>
              <a:tblGrid>
                <a:gridCol w="1214446"/>
                <a:gridCol w="2849554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Год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Число лиц  </a:t>
                      </a:r>
                      <a:r>
                        <a:rPr lang="ru-RU" sz="2000" dirty="0" err="1" smtClean="0"/>
                        <a:t>ульчской</a:t>
                      </a:r>
                      <a:r>
                        <a:rPr lang="ru-RU" sz="2000" baseline="0" dirty="0" smtClean="0"/>
                        <a:t> национальности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Число носителей</a:t>
                      </a:r>
                      <a:endParaRPr lang="ru-RU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1989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2,6 тыс.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30, 6 %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1970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2,4 тыс.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2002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 smtClean="0"/>
                        <a:t>ок</a:t>
                      </a:r>
                      <a:r>
                        <a:rPr lang="ru-RU" dirty="0" smtClean="0"/>
                        <a:t>. 2 тыс.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732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2028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154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071934" y="4643446"/>
            <a:ext cx="9286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Табл. 1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Социолингвистические сведения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28992" y="2071678"/>
            <a:ext cx="5429288" cy="4572032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Используется в основном людьми старшего поколения и преимущественно в  быту и в сфере устного народного творчества.</a:t>
            </a: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Диалектного членения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ульчский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язык не имеет.</a:t>
            </a: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Билингвизм: почти все носители владеют русским литературным языком.</a:t>
            </a:r>
          </a:p>
          <a:p>
            <a:endParaRPr lang="ru-RU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Рисунок 3" descr="28514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103" y="2500306"/>
            <a:ext cx="2876451" cy="331579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275187" y="5715016"/>
            <a:ext cx="15108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Рис. 2. 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</a:rPr>
              <a:t>Ульчи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Типологическая характеристика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785926"/>
            <a:ext cx="8929718" cy="5072074"/>
          </a:xfrm>
        </p:spPr>
        <p:txBody>
          <a:bodyPr>
            <a:normAutofit fontScale="92500" lnSpcReduction="10000"/>
          </a:bodyPr>
          <a:lstStyle/>
          <a:p>
            <a:pPr marL="571500" indent="-571500">
              <a:buNone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   </a:t>
            </a:r>
            <a:r>
              <a:rPr lang="en-US" u="sng" dirty="0" smtClean="0">
                <a:solidFill>
                  <a:schemeClr val="accent1">
                    <a:lumMod val="50000"/>
                  </a:schemeClr>
                </a:solidFill>
              </a:rPr>
              <a:t>I</a:t>
            </a:r>
            <a:r>
              <a:rPr lang="ru-RU" u="sng" dirty="0" smtClean="0">
                <a:solidFill>
                  <a:schemeClr val="accent1">
                    <a:lumMod val="50000"/>
                  </a:schemeClr>
                </a:solidFill>
              </a:rPr>
              <a:t>. </a:t>
            </a:r>
            <a:r>
              <a:rPr lang="ru-RU" b="1" u="sng" dirty="0" smtClean="0">
                <a:solidFill>
                  <a:schemeClr val="accent1">
                    <a:lumMod val="50000"/>
                  </a:schemeClr>
                </a:solidFill>
              </a:rPr>
              <a:t>Тип (степень свободы) выражения грамматических значений</a:t>
            </a:r>
          </a:p>
          <a:p>
            <a:pPr marL="571500" indent="-571500">
              <a:spcBef>
                <a:spcPts val="600"/>
              </a:spcBef>
              <a:buNone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		</a:t>
            </a:r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</a:rPr>
              <a:t>-</a:t>
            </a:r>
            <a:r>
              <a:rPr lang="ru-RU" i="1" dirty="0" err="1" smtClean="0">
                <a:solidFill>
                  <a:schemeClr val="accent1">
                    <a:lumMod val="50000"/>
                  </a:schemeClr>
                </a:solidFill>
              </a:rPr>
              <a:t>синтетизм</a:t>
            </a:r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</a:rPr>
              <a:t>:</a:t>
            </a:r>
          </a:p>
          <a:p>
            <a:pPr marL="571500" indent="-571500">
              <a:spcBef>
                <a:spcPts val="600"/>
              </a:spcBef>
              <a:buNone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	</a:t>
            </a:r>
            <a:r>
              <a:rPr lang="ru-RU" b="1" dirty="0" err="1" smtClean="0">
                <a:solidFill>
                  <a:srgbClr val="C00000"/>
                </a:solidFill>
              </a:rPr>
              <a:t>сиксэ</a:t>
            </a:r>
            <a:r>
              <a:rPr lang="en-US" b="1" dirty="0" smtClean="0">
                <a:solidFill>
                  <a:srgbClr val="C00000"/>
                </a:solidFill>
              </a:rPr>
              <a:t>  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би</a:t>
            </a:r>
            <a:r>
              <a:rPr lang="en-US" b="1" dirty="0" smtClean="0">
                <a:solidFill>
                  <a:srgbClr val="C00000"/>
                </a:solidFill>
              </a:rPr>
              <a:t>  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en-US" b="1" dirty="0" smtClean="0">
                <a:solidFill>
                  <a:srgbClr val="C00000"/>
                </a:solidFill>
              </a:rPr>
              <a:t>  </a:t>
            </a:r>
            <a:r>
              <a:rPr lang="ru-RU" b="1" dirty="0" err="1" smtClean="0">
                <a:solidFill>
                  <a:srgbClr val="C00000"/>
                </a:solidFill>
              </a:rPr>
              <a:t>дан̨са-ва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en-US" b="1" dirty="0" smtClean="0">
                <a:solidFill>
                  <a:srgbClr val="C00000"/>
                </a:solidFill>
              </a:rPr>
              <a:t>        </a:t>
            </a:r>
            <a:r>
              <a:rPr lang="ru-RU" b="1" dirty="0" err="1" smtClean="0">
                <a:solidFill>
                  <a:srgbClr val="C00000"/>
                </a:solidFill>
              </a:rPr>
              <a:t>тау̇нд</a:t>
            </a:r>
            <a:r>
              <a:rPr lang="en-US" b="1" dirty="0" err="1" smtClean="0">
                <a:solidFill>
                  <a:srgbClr val="C00000"/>
                </a:solidFill>
              </a:rPr>
              <a:t>i</a:t>
            </a:r>
            <a:r>
              <a:rPr lang="en-US" b="1" dirty="0" smtClean="0">
                <a:solidFill>
                  <a:srgbClr val="C00000"/>
                </a:solidFill>
              </a:rPr>
              <a:t>-</a:t>
            </a:r>
            <a:r>
              <a:rPr lang="ru-RU" b="1" dirty="0" err="1" smtClean="0">
                <a:solidFill>
                  <a:srgbClr val="C00000"/>
                </a:solidFill>
              </a:rPr>
              <a:t>ла</a:t>
            </a:r>
            <a:r>
              <a:rPr lang="en-US" b="1" dirty="0" smtClean="0">
                <a:solidFill>
                  <a:srgbClr val="C00000"/>
                </a:solidFill>
              </a:rPr>
              <a:t>-</a:t>
            </a:r>
            <a:r>
              <a:rPr lang="ru-RU" b="1" dirty="0" err="1" smtClean="0">
                <a:solidFill>
                  <a:srgbClr val="C00000"/>
                </a:solidFill>
              </a:rPr>
              <a:t>мби</a:t>
            </a:r>
            <a:endParaRPr lang="ru-RU" b="1" dirty="0" smtClean="0">
              <a:solidFill>
                <a:srgbClr val="C00000"/>
              </a:solidFill>
            </a:endParaRPr>
          </a:p>
          <a:p>
            <a:pPr marL="571500" indent="-571500">
              <a:spcBef>
                <a:spcPts val="600"/>
              </a:spcBef>
              <a:buNone/>
            </a:pPr>
            <a:r>
              <a:rPr lang="ru-RU" dirty="0" smtClean="0">
                <a:solidFill>
                  <a:srgbClr val="C00000"/>
                </a:solidFill>
              </a:rPr>
              <a:t>	вечер 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   </a:t>
            </a:r>
            <a:r>
              <a:rPr lang="ru-RU" dirty="0" smtClean="0">
                <a:solidFill>
                  <a:srgbClr val="C00000"/>
                </a:solidFill>
              </a:rPr>
              <a:t>я    </a:t>
            </a:r>
            <a:r>
              <a:rPr lang="en-US" dirty="0" smtClean="0">
                <a:solidFill>
                  <a:srgbClr val="C00000"/>
                </a:solidFill>
              </a:rPr>
              <a:t>   </a:t>
            </a:r>
            <a:r>
              <a:rPr lang="ru-RU" dirty="0" smtClean="0">
                <a:solidFill>
                  <a:srgbClr val="C00000"/>
                </a:solidFill>
              </a:rPr>
              <a:t>книга-</a:t>
            </a:r>
            <a:r>
              <a:rPr lang="en-US" dirty="0" smtClean="0">
                <a:solidFill>
                  <a:srgbClr val="C00000"/>
                </a:solidFill>
              </a:rPr>
              <a:t>ACC  </a:t>
            </a:r>
            <a:r>
              <a:rPr lang="ru-RU" dirty="0" smtClean="0">
                <a:solidFill>
                  <a:srgbClr val="C00000"/>
                </a:solidFill>
              </a:rPr>
              <a:t>   </a:t>
            </a:r>
            <a:r>
              <a:rPr lang="en-US" dirty="0" smtClean="0">
                <a:solidFill>
                  <a:srgbClr val="C00000"/>
                </a:solidFill>
              </a:rPr>
              <a:t>  </a:t>
            </a:r>
            <a:r>
              <a:rPr lang="ru-RU" dirty="0" smtClean="0">
                <a:solidFill>
                  <a:srgbClr val="C00000"/>
                </a:solidFill>
              </a:rPr>
              <a:t>читать-</a:t>
            </a:r>
            <a:r>
              <a:rPr lang="en-US" dirty="0" smtClean="0">
                <a:solidFill>
                  <a:srgbClr val="C00000"/>
                </a:solidFill>
              </a:rPr>
              <a:t>FUT</a:t>
            </a:r>
            <a:r>
              <a:rPr lang="ru-RU" dirty="0" smtClean="0">
                <a:solidFill>
                  <a:srgbClr val="C00000"/>
                </a:solidFill>
              </a:rPr>
              <a:t>-1</a:t>
            </a:r>
            <a:r>
              <a:rPr lang="en-US" dirty="0" smtClean="0">
                <a:solidFill>
                  <a:srgbClr val="C00000"/>
                </a:solidFill>
              </a:rPr>
              <a:t>SG</a:t>
            </a:r>
            <a:endParaRPr lang="ru-RU" dirty="0" smtClean="0">
              <a:solidFill>
                <a:srgbClr val="C00000"/>
              </a:solidFill>
            </a:endParaRPr>
          </a:p>
          <a:p>
            <a:pPr marL="571500" indent="-571500">
              <a:spcBef>
                <a:spcPts val="600"/>
              </a:spcBef>
              <a:buNone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	</a:t>
            </a:r>
            <a:r>
              <a:rPr lang="en-US" i="1" dirty="0" smtClean="0">
                <a:solidFill>
                  <a:srgbClr val="C00000"/>
                </a:solidFill>
              </a:rPr>
              <a:t>‘</a:t>
            </a:r>
            <a:r>
              <a:rPr lang="ru-RU" i="1" dirty="0" smtClean="0">
                <a:solidFill>
                  <a:srgbClr val="C00000"/>
                </a:solidFill>
              </a:rPr>
              <a:t>вечером я буду читать книгу</a:t>
            </a:r>
            <a:r>
              <a:rPr lang="en-US" i="1" dirty="0" smtClean="0">
                <a:solidFill>
                  <a:srgbClr val="C00000"/>
                </a:solidFill>
              </a:rPr>
              <a:t>’</a:t>
            </a:r>
          </a:p>
          <a:p>
            <a:pPr marL="571500" indent="-571500">
              <a:spcBef>
                <a:spcPts val="600"/>
              </a:spcBef>
              <a:buNone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		-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но присутствуют некоторые элементы 	</a:t>
            </a:r>
            <a:r>
              <a:rPr lang="ru-RU" i="1" dirty="0" err="1" smtClean="0">
                <a:solidFill>
                  <a:schemeClr val="accent1">
                    <a:lumMod val="50000"/>
                  </a:schemeClr>
                </a:solidFill>
              </a:rPr>
              <a:t>аналитизма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:</a:t>
            </a:r>
          </a:p>
          <a:p>
            <a:pPr marL="571500" indent="-571500">
              <a:spcBef>
                <a:spcPts val="600"/>
              </a:spcBef>
              <a:buNone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	отриц.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индикат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. форма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прош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.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вр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. образуется с помощью частицы </a:t>
            </a:r>
            <a:r>
              <a:rPr lang="ru-RU" i="1" dirty="0" err="1" smtClean="0">
                <a:solidFill>
                  <a:srgbClr val="C00000"/>
                </a:solidFill>
              </a:rPr>
              <a:t>эн̨дэ</a:t>
            </a:r>
            <a:r>
              <a:rPr lang="ru-RU" i="1" dirty="0" smtClean="0">
                <a:solidFill>
                  <a:srgbClr val="C00000"/>
                </a:solidFill>
              </a:rPr>
              <a:t>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и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вспомогат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ельного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глагола </a:t>
            </a:r>
            <a:r>
              <a:rPr lang="ru-RU" i="1" dirty="0" smtClean="0">
                <a:solidFill>
                  <a:srgbClr val="C00000"/>
                </a:solidFill>
              </a:rPr>
              <a:t>та-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‘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делать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’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: </a:t>
            </a:r>
          </a:p>
          <a:p>
            <a:pPr marL="571500" indent="-571500">
              <a:spcBef>
                <a:spcPts val="0"/>
              </a:spcBef>
              <a:buNone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	</a:t>
            </a:r>
            <a:r>
              <a:rPr lang="ru-RU" b="1" dirty="0" err="1" smtClean="0">
                <a:solidFill>
                  <a:srgbClr val="C00000"/>
                </a:solidFill>
              </a:rPr>
              <a:t>би</a:t>
            </a:r>
            <a:r>
              <a:rPr lang="ru-RU" b="1" dirty="0" smtClean="0">
                <a:solidFill>
                  <a:srgbClr val="C00000"/>
                </a:solidFill>
              </a:rPr>
              <a:t>      </a:t>
            </a:r>
            <a:r>
              <a:rPr lang="ru-RU" b="1" dirty="0" err="1" smtClean="0">
                <a:solidFill>
                  <a:srgbClr val="C00000"/>
                </a:solidFill>
              </a:rPr>
              <a:t>эн̨дэ</a:t>
            </a:r>
            <a:r>
              <a:rPr lang="ru-RU" b="1" dirty="0" smtClean="0">
                <a:solidFill>
                  <a:srgbClr val="C00000"/>
                </a:solidFill>
              </a:rPr>
              <a:t>     </a:t>
            </a:r>
            <a:r>
              <a:rPr lang="ru-RU" b="1" dirty="0" err="1" smtClean="0">
                <a:solidFill>
                  <a:srgbClr val="C00000"/>
                </a:solidFill>
              </a:rPr>
              <a:t>ана</a:t>
            </a:r>
            <a:r>
              <a:rPr lang="ru-RU" b="1" dirty="0" smtClean="0">
                <a:solidFill>
                  <a:srgbClr val="C00000"/>
                </a:solidFill>
              </a:rPr>
              <a:t>             </a:t>
            </a:r>
            <a:r>
              <a:rPr lang="ru-RU" b="1" dirty="0" err="1" smtClean="0">
                <a:solidFill>
                  <a:srgbClr val="C00000"/>
                </a:solidFill>
              </a:rPr>
              <a:t>та-ха-мби</a:t>
            </a:r>
            <a:endParaRPr lang="ru-RU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571500" indent="-571500">
              <a:spcBef>
                <a:spcPts val="0"/>
              </a:spcBef>
              <a:buNone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	</a:t>
            </a:r>
            <a:r>
              <a:rPr lang="ru-RU" dirty="0" smtClean="0">
                <a:solidFill>
                  <a:srgbClr val="C00000"/>
                </a:solidFill>
              </a:rPr>
              <a:t>я         не         толкать      делать-</a:t>
            </a:r>
            <a:r>
              <a:rPr lang="en-US" dirty="0" smtClean="0">
                <a:solidFill>
                  <a:srgbClr val="C00000"/>
                </a:solidFill>
              </a:rPr>
              <a:t>PST-1SG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           </a:t>
            </a:r>
          </a:p>
          <a:p>
            <a:pPr marL="571500" indent="-571500">
              <a:spcBef>
                <a:spcPts val="0"/>
              </a:spcBef>
              <a:buNone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	</a:t>
            </a:r>
            <a:r>
              <a:rPr lang="en-US" i="1" dirty="0" smtClean="0">
                <a:solidFill>
                  <a:srgbClr val="C00000"/>
                </a:solidFill>
              </a:rPr>
              <a:t>‘</a:t>
            </a:r>
            <a:r>
              <a:rPr lang="ru-RU" i="1" dirty="0" smtClean="0">
                <a:solidFill>
                  <a:srgbClr val="C00000"/>
                </a:solidFill>
              </a:rPr>
              <a:t>я не толкал</a:t>
            </a:r>
            <a:r>
              <a:rPr lang="en-US" i="1" dirty="0" smtClean="0">
                <a:solidFill>
                  <a:srgbClr val="C00000"/>
                </a:solidFill>
              </a:rPr>
              <a:t>’</a:t>
            </a:r>
            <a:endParaRPr lang="ru-RU" i="1" dirty="0" smtClean="0">
              <a:solidFill>
                <a:srgbClr val="C00000"/>
              </a:solidFill>
            </a:endParaRPr>
          </a:p>
          <a:p>
            <a:pPr marL="571500" indent="-571500">
              <a:spcBef>
                <a:spcPts val="600"/>
              </a:spcBef>
              <a:buNone/>
            </a:pPr>
            <a:endParaRPr lang="ru-RU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571500" indent="-571500">
              <a:spcBef>
                <a:spcPts val="600"/>
              </a:spcBef>
              <a:buNone/>
            </a:pPr>
            <a:endParaRPr lang="ru-RU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571500" indent="-571500">
              <a:spcBef>
                <a:spcPts val="600"/>
              </a:spcBef>
              <a:buNone/>
            </a:pP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Типологическая характеристика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686800" cy="49225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u="sng" dirty="0" smtClean="0">
                <a:solidFill>
                  <a:schemeClr val="accent1">
                    <a:lumMod val="50000"/>
                  </a:schemeClr>
                </a:solidFill>
              </a:rPr>
              <a:t>II.</a:t>
            </a:r>
            <a:r>
              <a:rPr lang="ru-RU" u="sng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b="1" u="sng" dirty="0" smtClean="0">
                <a:solidFill>
                  <a:schemeClr val="accent1">
                    <a:lumMod val="50000"/>
                  </a:schemeClr>
                </a:solidFill>
              </a:rPr>
              <a:t>Характер границы между морфемами</a:t>
            </a:r>
          </a:p>
          <a:p>
            <a:pPr>
              <a:buNone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	</a:t>
            </a:r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</a:rPr>
              <a:t>-агглютинация суффиксального типа:</a:t>
            </a:r>
          </a:p>
          <a:p>
            <a:pPr>
              <a:spcBef>
                <a:spcPts val="0"/>
              </a:spcBef>
              <a:buNone/>
            </a:pPr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</a:rPr>
              <a:t>	</a:t>
            </a:r>
            <a:r>
              <a:rPr lang="ru-RU" b="1" dirty="0" err="1" smtClean="0">
                <a:solidFill>
                  <a:srgbClr val="C00000"/>
                </a:solidFill>
              </a:rPr>
              <a:t>бӯ-ру-ксу</a:t>
            </a:r>
            <a:r>
              <a:rPr lang="en-US" b="1" dirty="0" smtClean="0">
                <a:solidFill>
                  <a:srgbClr val="C00000"/>
                </a:solidFill>
              </a:rPr>
              <a:t>                    </a:t>
            </a:r>
            <a:r>
              <a:rPr lang="ru-RU" b="1" dirty="0" smtClean="0">
                <a:solidFill>
                  <a:srgbClr val="C00000"/>
                </a:solidFill>
              </a:rPr>
              <a:t>              </a:t>
            </a:r>
            <a:r>
              <a:rPr lang="en-US" b="1" dirty="0" err="1" smtClean="0">
                <a:solidFill>
                  <a:srgbClr val="C00000"/>
                </a:solidFill>
              </a:rPr>
              <a:t>i</a:t>
            </a:r>
            <a:r>
              <a:rPr lang="ru-RU" b="1" dirty="0" err="1" smtClean="0">
                <a:solidFill>
                  <a:srgbClr val="C00000"/>
                </a:solidFill>
              </a:rPr>
              <a:t>н̨да-сал-ба</a:t>
            </a:r>
            <a:r>
              <a:rPr lang="en-US" b="1" dirty="0" smtClean="0">
                <a:solidFill>
                  <a:srgbClr val="C00000"/>
                </a:solidFill>
              </a:rPr>
              <a:t>             </a:t>
            </a:r>
            <a:endParaRPr lang="ru-RU" b="1" dirty="0" smtClean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  <a:buNone/>
            </a:pPr>
            <a:r>
              <a:rPr lang="ru-RU" i="1" dirty="0" smtClean="0">
                <a:solidFill>
                  <a:srgbClr val="C00000"/>
                </a:solidFill>
              </a:rPr>
              <a:t>	</a:t>
            </a:r>
            <a:r>
              <a:rPr lang="ru-RU" dirty="0" smtClean="0">
                <a:solidFill>
                  <a:srgbClr val="C00000"/>
                </a:solidFill>
              </a:rPr>
              <a:t>дать-</a:t>
            </a:r>
            <a:r>
              <a:rPr lang="en-US" dirty="0" smtClean="0">
                <a:solidFill>
                  <a:srgbClr val="C00000"/>
                </a:solidFill>
              </a:rPr>
              <a:t>IMP-PL</a:t>
            </a:r>
            <a:r>
              <a:rPr lang="ru-RU" dirty="0" smtClean="0">
                <a:solidFill>
                  <a:srgbClr val="C00000"/>
                </a:solidFill>
              </a:rPr>
              <a:t>                            собака-</a:t>
            </a:r>
            <a:r>
              <a:rPr lang="en-US" dirty="0" smtClean="0">
                <a:solidFill>
                  <a:srgbClr val="C00000"/>
                </a:solidFill>
              </a:rPr>
              <a:t>PL-ACC</a:t>
            </a:r>
            <a:endParaRPr lang="ru-RU" dirty="0" smtClean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  <a:buNone/>
            </a:pPr>
            <a:r>
              <a:rPr lang="ru-RU" dirty="0" smtClean="0">
                <a:solidFill>
                  <a:srgbClr val="C00000"/>
                </a:solidFill>
              </a:rPr>
              <a:t>	</a:t>
            </a:r>
            <a:r>
              <a:rPr lang="en-US" i="1" dirty="0" smtClean="0">
                <a:solidFill>
                  <a:srgbClr val="C00000"/>
                </a:solidFill>
              </a:rPr>
              <a:t>‘</a:t>
            </a:r>
            <a:r>
              <a:rPr lang="ru-RU" i="1" dirty="0" smtClean="0">
                <a:solidFill>
                  <a:srgbClr val="C00000"/>
                </a:solidFill>
              </a:rPr>
              <a:t>дайте</a:t>
            </a:r>
            <a:r>
              <a:rPr lang="en-US" i="1" dirty="0" smtClean="0">
                <a:solidFill>
                  <a:srgbClr val="C00000"/>
                </a:solidFill>
              </a:rPr>
              <a:t>’                             </a:t>
            </a:r>
            <a:r>
              <a:rPr lang="ru-RU" i="1" dirty="0" smtClean="0">
                <a:solidFill>
                  <a:srgbClr val="C00000"/>
                </a:solidFill>
              </a:rPr>
              <a:t> </a:t>
            </a:r>
            <a:r>
              <a:rPr lang="en-US" i="1" dirty="0" smtClean="0">
                <a:solidFill>
                  <a:srgbClr val="C00000"/>
                </a:solidFill>
              </a:rPr>
              <a:t>   </a:t>
            </a:r>
            <a:r>
              <a:rPr lang="ru-RU" i="1" dirty="0" smtClean="0">
                <a:solidFill>
                  <a:srgbClr val="C00000"/>
                </a:solidFill>
              </a:rPr>
              <a:t>    </a:t>
            </a:r>
            <a:r>
              <a:rPr lang="en-US" i="1" dirty="0" smtClean="0">
                <a:solidFill>
                  <a:srgbClr val="C00000"/>
                </a:solidFill>
              </a:rPr>
              <a:t> </a:t>
            </a:r>
            <a:r>
              <a:rPr lang="ru-RU" i="1" dirty="0" smtClean="0">
                <a:solidFill>
                  <a:srgbClr val="C00000"/>
                </a:solidFill>
              </a:rPr>
              <a:t> </a:t>
            </a:r>
            <a:r>
              <a:rPr lang="en-US" i="1" dirty="0" smtClean="0">
                <a:solidFill>
                  <a:srgbClr val="C00000"/>
                </a:solidFill>
              </a:rPr>
              <a:t> ‘</a:t>
            </a:r>
            <a:r>
              <a:rPr lang="ru-RU" i="1" dirty="0" smtClean="0">
                <a:solidFill>
                  <a:srgbClr val="C00000"/>
                </a:solidFill>
              </a:rPr>
              <a:t>собак</a:t>
            </a:r>
            <a:r>
              <a:rPr lang="en-US" i="1" dirty="0" smtClean="0">
                <a:solidFill>
                  <a:srgbClr val="C00000"/>
                </a:solidFill>
              </a:rPr>
              <a:t>’</a:t>
            </a:r>
            <a:endParaRPr lang="ru-RU" i="1" dirty="0" smtClean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  <a:buNone/>
            </a:pPr>
            <a:r>
              <a:rPr lang="ru-RU" dirty="0" smtClean="0">
                <a:solidFill>
                  <a:srgbClr val="C00000"/>
                </a:solidFill>
              </a:rPr>
              <a:t>	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-но возможны случаи </a:t>
            </a:r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</a:rPr>
              <a:t>фузии:</a:t>
            </a:r>
          </a:p>
          <a:p>
            <a:pPr>
              <a:spcBef>
                <a:spcPts val="0"/>
              </a:spcBef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причастие наст.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вр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. действ. залога образуются с помощью суффикса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–j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: </a:t>
            </a:r>
            <a:r>
              <a:rPr lang="ru-RU" b="1" dirty="0" err="1" smtClean="0">
                <a:solidFill>
                  <a:srgbClr val="C00000"/>
                </a:solidFill>
              </a:rPr>
              <a:t>ачу</a:t>
            </a:r>
            <a:r>
              <a:rPr lang="ru-RU" b="1" dirty="0" smtClean="0">
                <a:solidFill>
                  <a:srgbClr val="C00000"/>
                </a:solidFill>
              </a:rPr>
              <a:t>̇-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‘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снять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’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– </a:t>
            </a:r>
            <a:r>
              <a:rPr lang="ru-RU" b="1" dirty="0" err="1" smtClean="0">
                <a:solidFill>
                  <a:srgbClr val="C00000"/>
                </a:solidFill>
              </a:rPr>
              <a:t>ачу</a:t>
            </a:r>
            <a:r>
              <a:rPr lang="ru-RU" b="1" dirty="0" smtClean="0">
                <a:solidFill>
                  <a:srgbClr val="C00000"/>
                </a:solidFill>
              </a:rPr>
              <a:t>̇</a:t>
            </a:r>
            <a:r>
              <a:rPr lang="en-US" b="1" dirty="0" smtClean="0">
                <a:solidFill>
                  <a:srgbClr val="C00000"/>
                </a:solidFill>
              </a:rPr>
              <a:t>j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‘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снимающий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’</a:t>
            </a:r>
          </a:p>
          <a:p>
            <a:pPr>
              <a:spcBef>
                <a:spcPts val="0"/>
              </a:spcBef>
            </a:pPr>
            <a:endParaRPr lang="en-US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spcBef>
                <a:spcPts val="0"/>
              </a:spcBef>
              <a:buNone/>
            </a:pPr>
            <a:r>
              <a:rPr lang="en-US" i="1" dirty="0" smtClean="0">
                <a:solidFill>
                  <a:schemeClr val="accent1">
                    <a:lumMod val="50000"/>
                  </a:schemeClr>
                </a:solidFill>
              </a:rPr>
              <a:t>	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Но ср. </a:t>
            </a:r>
            <a:r>
              <a:rPr lang="ru-RU" b="1" dirty="0" err="1" smtClean="0">
                <a:solidFill>
                  <a:srgbClr val="C00000"/>
                </a:solidFill>
              </a:rPr>
              <a:t>ан̨а</a:t>
            </a:r>
            <a:r>
              <a:rPr lang="ru-RU" b="1" dirty="0" smtClean="0">
                <a:solidFill>
                  <a:srgbClr val="C00000"/>
                </a:solidFill>
              </a:rPr>
              <a:t>-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‘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толкнуть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’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– </a:t>
            </a:r>
            <a:r>
              <a:rPr lang="ru-RU" b="1" dirty="0" smtClean="0">
                <a:solidFill>
                  <a:srgbClr val="C00000"/>
                </a:solidFill>
              </a:rPr>
              <a:t>ан</a:t>
            </a:r>
            <a:r>
              <a:rPr lang="en-US" b="1" dirty="0" err="1" smtClean="0">
                <a:solidFill>
                  <a:srgbClr val="C00000"/>
                </a:solidFill>
              </a:rPr>
              <a:t>i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‘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толкающий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’</a:t>
            </a:r>
            <a:endParaRPr lang="ru-RU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spcBef>
                <a:spcPts val="0"/>
              </a:spcBef>
              <a:buNone/>
            </a:pPr>
            <a:r>
              <a:rPr lang="ru-RU" i="1" dirty="0" smtClean="0">
                <a:solidFill>
                  <a:srgbClr val="C00000"/>
                </a:solidFill>
              </a:rPr>
              <a:t>	</a:t>
            </a:r>
            <a:r>
              <a:rPr lang="en-US" i="1" dirty="0" smtClean="0">
                <a:solidFill>
                  <a:srgbClr val="C00000"/>
                </a:solidFill>
              </a:rPr>
              <a:t>j&gt;</a:t>
            </a:r>
            <a:r>
              <a:rPr lang="en-US" i="1" dirty="0" err="1" smtClean="0">
                <a:solidFill>
                  <a:srgbClr val="C00000"/>
                </a:solidFill>
              </a:rPr>
              <a:t>i</a:t>
            </a:r>
            <a:r>
              <a:rPr lang="en-US" i="1" dirty="0" smtClean="0">
                <a:solidFill>
                  <a:srgbClr val="C00000"/>
                </a:solidFill>
              </a:rPr>
              <a:t> </a:t>
            </a:r>
            <a:r>
              <a:rPr lang="ru-RU" i="1" dirty="0" smtClean="0">
                <a:solidFill>
                  <a:srgbClr val="C00000"/>
                </a:solidFill>
              </a:rPr>
              <a:t>с последующей монофтонгизацией дифтонга </a:t>
            </a:r>
            <a:r>
              <a:rPr lang="en-US" i="1" dirty="0" err="1" smtClean="0">
                <a:solidFill>
                  <a:srgbClr val="C00000"/>
                </a:solidFill>
              </a:rPr>
              <a:t>ai</a:t>
            </a:r>
            <a:r>
              <a:rPr lang="en-US" i="1" dirty="0" smtClean="0">
                <a:solidFill>
                  <a:srgbClr val="C00000"/>
                </a:solidFill>
              </a:rPr>
              <a:t>&gt;</a:t>
            </a:r>
            <a:r>
              <a:rPr lang="en-US" i="1" dirty="0" err="1" smtClean="0">
                <a:solidFill>
                  <a:srgbClr val="C00000"/>
                </a:solidFill>
              </a:rPr>
              <a:t>i</a:t>
            </a:r>
            <a:endParaRPr lang="ru-RU" i="1" dirty="0" smtClean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Типологическая характеристика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329642" cy="43891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u="sng" dirty="0" smtClean="0">
                <a:solidFill>
                  <a:schemeClr val="accent1">
                    <a:lumMod val="50000"/>
                  </a:schemeClr>
                </a:solidFill>
              </a:rPr>
              <a:t>III</a:t>
            </a:r>
            <a:r>
              <a:rPr lang="ru-RU" u="sng" dirty="0" smtClean="0">
                <a:solidFill>
                  <a:schemeClr val="accent1">
                    <a:lumMod val="50000"/>
                  </a:schemeClr>
                </a:solidFill>
              </a:rPr>
              <a:t>(а).</a:t>
            </a:r>
            <a:r>
              <a:rPr lang="en-US" u="sng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b="1" u="sng" dirty="0" smtClean="0">
                <a:solidFill>
                  <a:schemeClr val="accent1">
                    <a:lumMod val="50000"/>
                  </a:schemeClr>
                </a:solidFill>
              </a:rPr>
              <a:t>Тип маркирования в именной группе</a:t>
            </a:r>
          </a:p>
          <a:p>
            <a:pPr>
              <a:buNone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	-</a:t>
            </a:r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</a:rPr>
              <a:t>вершинное: </a:t>
            </a:r>
          </a:p>
          <a:p>
            <a:pPr>
              <a:spcBef>
                <a:spcPts val="0"/>
              </a:spcBef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неотчуждаемая принадлежность                           </a:t>
            </a:r>
          </a:p>
          <a:p>
            <a:pPr>
              <a:spcBef>
                <a:spcPts val="0"/>
              </a:spcBef>
              <a:buNone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	</a:t>
            </a:r>
            <a:r>
              <a:rPr lang="ru-RU" b="1" dirty="0" err="1" smtClean="0">
                <a:solidFill>
                  <a:srgbClr val="C00000"/>
                </a:solidFill>
              </a:rPr>
              <a:t>н</a:t>
            </a:r>
            <a:r>
              <a:rPr lang="el-GR" b="1" dirty="0" smtClean="0">
                <a:solidFill>
                  <a:srgbClr val="C00000"/>
                </a:solidFill>
              </a:rPr>
              <a:t>ʹ</a:t>
            </a:r>
            <a:r>
              <a:rPr lang="en-US" b="1" dirty="0" err="1" smtClean="0">
                <a:solidFill>
                  <a:srgbClr val="C00000"/>
                </a:solidFill>
              </a:rPr>
              <a:t>i</a:t>
            </a:r>
            <a:r>
              <a:rPr lang="ru-RU" b="1" dirty="0" smtClean="0">
                <a:solidFill>
                  <a:srgbClr val="C00000"/>
                </a:solidFill>
              </a:rPr>
              <a:t>             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д</a:t>
            </a:r>
            <a:r>
              <a:rPr lang="en-US" b="1" dirty="0" err="1" smtClean="0">
                <a:solidFill>
                  <a:srgbClr val="C00000"/>
                </a:solidFill>
              </a:rPr>
              <a:t>i</a:t>
            </a:r>
            <a:r>
              <a:rPr lang="ru-RU" b="1" dirty="0" smtClean="0">
                <a:solidFill>
                  <a:srgbClr val="C00000"/>
                </a:solidFill>
              </a:rPr>
              <a:t>л</a:t>
            </a:r>
            <a:r>
              <a:rPr lang="en-US" b="1" dirty="0" err="1" smtClean="0">
                <a:solidFill>
                  <a:srgbClr val="C00000"/>
                </a:solidFill>
              </a:rPr>
              <a:t>i</a:t>
            </a:r>
            <a:r>
              <a:rPr lang="ru-RU" b="1" dirty="0" smtClean="0">
                <a:solidFill>
                  <a:srgbClr val="C00000"/>
                </a:solidFill>
              </a:rPr>
              <a:t>-</a:t>
            </a:r>
            <a:r>
              <a:rPr lang="ru-RU" b="1" dirty="0" err="1" smtClean="0">
                <a:solidFill>
                  <a:srgbClr val="C00000"/>
                </a:solidFill>
              </a:rPr>
              <a:t>н</a:t>
            </a:r>
            <a:r>
              <a:rPr lang="en-US" b="1" dirty="0" err="1" smtClean="0">
                <a:solidFill>
                  <a:srgbClr val="C00000"/>
                </a:solidFill>
              </a:rPr>
              <a:t>i</a:t>
            </a:r>
            <a:r>
              <a:rPr lang="en-US" b="1" dirty="0" smtClean="0">
                <a:solidFill>
                  <a:srgbClr val="C00000"/>
                </a:solidFill>
              </a:rPr>
              <a:t>               </a:t>
            </a:r>
            <a:r>
              <a:rPr lang="ru-RU" b="1" dirty="0" smtClean="0">
                <a:solidFill>
                  <a:srgbClr val="C00000"/>
                </a:solidFill>
              </a:rPr>
              <a:t>  </a:t>
            </a:r>
            <a:r>
              <a:rPr lang="en-US" b="1" dirty="0" smtClean="0">
                <a:solidFill>
                  <a:srgbClr val="C00000"/>
                </a:solidFill>
              </a:rPr>
              <a:t>  </a:t>
            </a:r>
            <a:r>
              <a:rPr lang="ru-RU" b="1" dirty="0" smtClean="0">
                <a:solidFill>
                  <a:srgbClr val="C00000"/>
                </a:solidFill>
              </a:rPr>
              <a:t>   </a:t>
            </a:r>
            <a:r>
              <a:rPr lang="en-US" b="1" dirty="0" smtClean="0">
                <a:solidFill>
                  <a:srgbClr val="C00000"/>
                </a:solidFill>
              </a:rPr>
              <a:t>  </a:t>
            </a:r>
            <a:endParaRPr lang="ru-RU" b="1" dirty="0" smtClean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  <a:buNone/>
            </a:pPr>
            <a:r>
              <a:rPr lang="ru-RU" dirty="0" smtClean="0">
                <a:solidFill>
                  <a:srgbClr val="C00000"/>
                </a:solidFill>
              </a:rPr>
              <a:t>	человек    голова-</a:t>
            </a:r>
            <a:r>
              <a:rPr lang="en-US" dirty="0" smtClean="0">
                <a:solidFill>
                  <a:srgbClr val="C00000"/>
                </a:solidFill>
              </a:rPr>
              <a:t>Poss3SG</a:t>
            </a:r>
            <a:r>
              <a:rPr lang="ru-RU" dirty="0" smtClean="0">
                <a:solidFill>
                  <a:srgbClr val="C00000"/>
                </a:solidFill>
              </a:rPr>
              <a:t>        </a:t>
            </a:r>
          </a:p>
          <a:p>
            <a:pPr>
              <a:spcBef>
                <a:spcPts val="0"/>
              </a:spcBef>
              <a:buNone/>
            </a:pPr>
            <a:r>
              <a:rPr lang="ru-RU" dirty="0" smtClean="0">
                <a:solidFill>
                  <a:srgbClr val="C00000"/>
                </a:solidFill>
              </a:rPr>
              <a:t>	</a:t>
            </a:r>
            <a:r>
              <a:rPr lang="en-US" i="1" dirty="0" smtClean="0">
                <a:solidFill>
                  <a:srgbClr val="C00000"/>
                </a:solidFill>
              </a:rPr>
              <a:t>‘</a:t>
            </a:r>
            <a:r>
              <a:rPr lang="ru-RU" i="1" dirty="0" smtClean="0">
                <a:solidFill>
                  <a:srgbClr val="C00000"/>
                </a:solidFill>
              </a:rPr>
              <a:t>голова человека</a:t>
            </a:r>
            <a:r>
              <a:rPr lang="en-US" i="1" dirty="0" smtClean="0">
                <a:solidFill>
                  <a:srgbClr val="C00000"/>
                </a:solidFill>
              </a:rPr>
              <a:t>’</a:t>
            </a:r>
            <a:r>
              <a:rPr lang="ru-RU" i="1" dirty="0" smtClean="0">
                <a:solidFill>
                  <a:srgbClr val="C00000"/>
                </a:solidFill>
              </a:rPr>
              <a:t>                       </a:t>
            </a:r>
          </a:p>
          <a:p>
            <a:pPr>
              <a:spcBef>
                <a:spcPts val="0"/>
              </a:spcBef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отчуждаемая принадлежность</a:t>
            </a:r>
          </a:p>
          <a:p>
            <a:pPr>
              <a:spcBef>
                <a:spcPts val="0"/>
              </a:spcBef>
              <a:buNone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	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н</a:t>
            </a:r>
            <a:r>
              <a:rPr lang="el-GR" b="1" dirty="0" smtClean="0">
                <a:solidFill>
                  <a:srgbClr val="C00000"/>
                </a:solidFill>
              </a:rPr>
              <a:t>ʹ</a:t>
            </a:r>
            <a:r>
              <a:rPr lang="en-US" b="1" dirty="0" err="1" smtClean="0">
                <a:solidFill>
                  <a:srgbClr val="C00000"/>
                </a:solidFill>
              </a:rPr>
              <a:t>i</a:t>
            </a:r>
            <a:r>
              <a:rPr lang="ru-RU" b="1" dirty="0" smtClean="0">
                <a:solidFill>
                  <a:srgbClr val="C00000"/>
                </a:solidFill>
              </a:rPr>
              <a:t>             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д</a:t>
            </a:r>
            <a:r>
              <a:rPr lang="en-US" b="1" dirty="0" err="1" smtClean="0">
                <a:solidFill>
                  <a:srgbClr val="C00000"/>
                </a:solidFill>
              </a:rPr>
              <a:t>i</a:t>
            </a:r>
            <a:r>
              <a:rPr lang="ru-RU" b="1" dirty="0" smtClean="0">
                <a:solidFill>
                  <a:srgbClr val="C00000"/>
                </a:solidFill>
              </a:rPr>
              <a:t>л</a:t>
            </a:r>
            <a:r>
              <a:rPr lang="en-US" b="1" dirty="0" err="1" smtClean="0">
                <a:solidFill>
                  <a:srgbClr val="C00000"/>
                </a:solidFill>
              </a:rPr>
              <a:t>i</a:t>
            </a:r>
            <a:r>
              <a:rPr lang="ru-RU" b="1" dirty="0" smtClean="0">
                <a:solidFill>
                  <a:srgbClr val="C00000"/>
                </a:solidFill>
              </a:rPr>
              <a:t>-</a:t>
            </a:r>
            <a:r>
              <a:rPr lang="ru-RU" b="1" dirty="0" err="1" smtClean="0">
                <a:solidFill>
                  <a:srgbClr val="C00000"/>
                </a:solidFill>
              </a:rPr>
              <a:t>н̨гу̇-н</a:t>
            </a:r>
            <a:r>
              <a:rPr lang="en-US" b="1" dirty="0" err="1" smtClean="0">
                <a:solidFill>
                  <a:srgbClr val="C00000"/>
                </a:solidFill>
              </a:rPr>
              <a:t>i</a:t>
            </a:r>
            <a:r>
              <a:rPr lang="en-US" b="1" dirty="0" smtClean="0">
                <a:solidFill>
                  <a:srgbClr val="C00000"/>
                </a:solidFill>
              </a:rPr>
              <a:t>               </a:t>
            </a:r>
            <a:r>
              <a:rPr lang="ru-RU" b="1" dirty="0" smtClean="0">
                <a:solidFill>
                  <a:srgbClr val="C00000"/>
                </a:solidFill>
              </a:rPr>
              <a:t>  </a:t>
            </a:r>
            <a:r>
              <a:rPr lang="en-US" b="1" dirty="0" smtClean="0">
                <a:solidFill>
                  <a:srgbClr val="C00000"/>
                </a:solidFill>
              </a:rPr>
              <a:t>  </a:t>
            </a:r>
            <a:r>
              <a:rPr lang="ru-RU" b="1" dirty="0" smtClean="0">
                <a:solidFill>
                  <a:srgbClr val="C00000"/>
                </a:solidFill>
              </a:rPr>
              <a:t>   </a:t>
            </a:r>
            <a:r>
              <a:rPr lang="en-US" b="1" dirty="0" smtClean="0">
                <a:solidFill>
                  <a:srgbClr val="C00000"/>
                </a:solidFill>
              </a:rPr>
              <a:t>  </a:t>
            </a:r>
            <a:endParaRPr lang="ru-RU" b="1" dirty="0" smtClean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  <a:buNone/>
            </a:pPr>
            <a:r>
              <a:rPr lang="ru-RU" dirty="0" smtClean="0">
                <a:solidFill>
                  <a:srgbClr val="C00000"/>
                </a:solidFill>
              </a:rPr>
              <a:t>	</a:t>
            </a:r>
            <a:r>
              <a:rPr lang="en-US" i="1" dirty="0" smtClean="0">
                <a:solidFill>
                  <a:srgbClr val="C00000"/>
                </a:solidFill>
              </a:rPr>
              <a:t>‘</a:t>
            </a:r>
            <a:r>
              <a:rPr lang="ru-RU" i="1" dirty="0" smtClean="0">
                <a:solidFill>
                  <a:srgbClr val="C00000"/>
                </a:solidFill>
              </a:rPr>
              <a:t>голова (убитого зверя, рыбы, птицы), принадлежащая человеку</a:t>
            </a:r>
            <a:r>
              <a:rPr lang="en-US" i="1" dirty="0" smtClean="0">
                <a:solidFill>
                  <a:srgbClr val="C00000"/>
                </a:solidFill>
              </a:rPr>
              <a:t>’</a:t>
            </a:r>
            <a:r>
              <a:rPr lang="ru-RU" i="1" dirty="0" smtClean="0">
                <a:solidFill>
                  <a:srgbClr val="C00000"/>
                </a:solidFill>
              </a:rPr>
              <a:t> </a:t>
            </a:r>
            <a:endParaRPr lang="ru-RU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spcBef>
                <a:spcPts val="0"/>
              </a:spcBef>
              <a:buNone/>
            </a:pP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Типологическая характеристика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u="sng" dirty="0" smtClean="0">
                <a:solidFill>
                  <a:schemeClr val="accent1">
                    <a:lumMod val="50000"/>
                  </a:schemeClr>
                </a:solidFill>
              </a:rPr>
              <a:t>III</a:t>
            </a:r>
            <a:r>
              <a:rPr lang="ru-RU" u="sng" dirty="0" smtClean="0">
                <a:solidFill>
                  <a:schemeClr val="accent1">
                    <a:lumMod val="50000"/>
                  </a:schemeClr>
                </a:solidFill>
              </a:rPr>
              <a:t>(б).</a:t>
            </a:r>
            <a:r>
              <a:rPr lang="en-US" u="sng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b="1" u="sng" dirty="0" smtClean="0">
                <a:solidFill>
                  <a:schemeClr val="accent1">
                    <a:lumMod val="50000"/>
                  </a:schemeClr>
                </a:solidFill>
              </a:rPr>
              <a:t>Тип маркирования в предикации</a:t>
            </a:r>
          </a:p>
          <a:p>
            <a:pPr>
              <a:buNone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	-</a:t>
            </a:r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</a:rPr>
              <a:t>двойное:</a:t>
            </a:r>
          </a:p>
          <a:p>
            <a:pPr>
              <a:buNone/>
            </a:pPr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</a:rPr>
              <a:t>	</a:t>
            </a:r>
            <a:r>
              <a:rPr lang="ru-RU" b="1" dirty="0" err="1" smtClean="0">
                <a:solidFill>
                  <a:srgbClr val="C00000"/>
                </a:solidFill>
              </a:rPr>
              <a:t>би</a:t>
            </a:r>
            <a:r>
              <a:rPr lang="ru-RU" b="1" dirty="0" smtClean="0">
                <a:solidFill>
                  <a:srgbClr val="C00000"/>
                </a:solidFill>
              </a:rPr>
              <a:t>-</a:t>
            </a:r>
            <a:r>
              <a:rPr lang="en-US" b="1" dirty="0" smtClean="0">
                <a:solidFill>
                  <a:srgbClr val="C00000"/>
                </a:solidFill>
              </a:rPr>
              <a:t>Ø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ru-RU" b="1" dirty="0" smtClean="0">
                <a:solidFill>
                  <a:srgbClr val="C00000"/>
                </a:solidFill>
              </a:rPr>
              <a:t>      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син-ду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en-US" b="1" dirty="0" smtClean="0">
                <a:solidFill>
                  <a:srgbClr val="C00000"/>
                </a:solidFill>
              </a:rPr>
              <a:t>   </a:t>
            </a:r>
            <a:r>
              <a:rPr lang="ru-RU" b="1" dirty="0" err="1" smtClean="0">
                <a:solidFill>
                  <a:srgbClr val="C00000"/>
                </a:solidFill>
              </a:rPr>
              <a:t>мевт</a:t>
            </a:r>
            <a:r>
              <a:rPr lang="en-US" b="1" dirty="0" err="1" smtClean="0">
                <a:solidFill>
                  <a:srgbClr val="C00000"/>
                </a:solidFill>
              </a:rPr>
              <a:t>i</a:t>
            </a:r>
            <a:r>
              <a:rPr lang="ru-RU" b="1" dirty="0" err="1" smtClean="0">
                <a:solidFill>
                  <a:srgbClr val="C00000"/>
                </a:solidFill>
              </a:rPr>
              <a:t>м-ба</a:t>
            </a:r>
            <a:r>
              <a:rPr lang="en-US" b="1" dirty="0" smtClean="0">
                <a:solidFill>
                  <a:srgbClr val="C00000"/>
                </a:solidFill>
              </a:rPr>
              <a:t>     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бӯри-лэ-мби</a:t>
            </a:r>
            <a:endParaRPr lang="ru-RU" b="1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	я </a:t>
            </a:r>
            <a:r>
              <a:rPr lang="ru-RU" dirty="0" smtClean="0">
                <a:solidFill>
                  <a:srgbClr val="C00000"/>
                </a:solidFill>
              </a:rPr>
              <a:t>-</a:t>
            </a:r>
            <a:r>
              <a:rPr lang="en-US" dirty="0" smtClean="0">
                <a:solidFill>
                  <a:srgbClr val="C00000"/>
                </a:solidFill>
              </a:rPr>
              <a:t>NOM</a:t>
            </a:r>
            <a:r>
              <a:rPr lang="ru-RU" dirty="0" smtClean="0">
                <a:solidFill>
                  <a:srgbClr val="C00000"/>
                </a:solidFill>
              </a:rPr>
              <a:t>  </a:t>
            </a:r>
            <a:r>
              <a:rPr lang="en-US" dirty="0" smtClean="0">
                <a:solidFill>
                  <a:srgbClr val="C00000"/>
                </a:solidFill>
              </a:rPr>
              <a:t>  </a:t>
            </a:r>
            <a:r>
              <a:rPr lang="ru-RU" dirty="0" smtClean="0">
                <a:solidFill>
                  <a:srgbClr val="C00000"/>
                </a:solidFill>
              </a:rPr>
              <a:t>ты-</a:t>
            </a:r>
            <a:r>
              <a:rPr lang="en-US" dirty="0" smtClean="0">
                <a:solidFill>
                  <a:srgbClr val="C00000"/>
                </a:solidFill>
              </a:rPr>
              <a:t>DAT 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ru-RU" dirty="0" smtClean="0">
                <a:solidFill>
                  <a:srgbClr val="C00000"/>
                </a:solidFill>
              </a:rPr>
              <a:t>ружье-</a:t>
            </a:r>
            <a:r>
              <a:rPr lang="en-US" dirty="0" smtClean="0">
                <a:solidFill>
                  <a:srgbClr val="C00000"/>
                </a:solidFill>
              </a:rPr>
              <a:t>ACC   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ru-RU" dirty="0" smtClean="0">
                <a:solidFill>
                  <a:srgbClr val="C00000"/>
                </a:solidFill>
              </a:rPr>
              <a:t>дать-</a:t>
            </a:r>
            <a:r>
              <a:rPr lang="en-US" dirty="0" smtClean="0">
                <a:solidFill>
                  <a:srgbClr val="C00000"/>
                </a:solidFill>
              </a:rPr>
              <a:t>FUT</a:t>
            </a:r>
            <a:r>
              <a:rPr lang="ru-RU" dirty="0" smtClean="0">
                <a:solidFill>
                  <a:srgbClr val="C00000"/>
                </a:solidFill>
              </a:rPr>
              <a:t>-1</a:t>
            </a:r>
            <a:r>
              <a:rPr lang="en-US" dirty="0" smtClean="0">
                <a:solidFill>
                  <a:srgbClr val="C00000"/>
                </a:solidFill>
              </a:rPr>
              <a:t>SG</a:t>
            </a:r>
            <a:endParaRPr lang="ru-RU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	</a:t>
            </a:r>
            <a:r>
              <a:rPr lang="en-US" i="1" dirty="0" smtClean="0">
                <a:solidFill>
                  <a:srgbClr val="C00000"/>
                </a:solidFill>
              </a:rPr>
              <a:t>‘</a:t>
            </a:r>
            <a:r>
              <a:rPr lang="ru-RU" i="1" dirty="0" smtClean="0">
                <a:solidFill>
                  <a:srgbClr val="C00000"/>
                </a:solidFill>
              </a:rPr>
              <a:t>я тебе ружье дам</a:t>
            </a:r>
            <a:r>
              <a:rPr lang="en-US" i="1" dirty="0" smtClean="0">
                <a:solidFill>
                  <a:srgbClr val="C00000"/>
                </a:solidFill>
              </a:rPr>
              <a:t>’</a:t>
            </a:r>
            <a:endParaRPr lang="ru-RU" i="1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	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Типологическая характеристика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92252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u="sng" dirty="0" smtClean="0">
                <a:solidFill>
                  <a:schemeClr val="accent1">
                    <a:lumMod val="50000"/>
                  </a:schemeClr>
                </a:solidFill>
              </a:rPr>
              <a:t>IV</a:t>
            </a:r>
            <a:r>
              <a:rPr lang="ru-RU" u="sng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r>
              <a:rPr lang="en-US" u="sng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b="1" u="sng" dirty="0" smtClean="0">
                <a:solidFill>
                  <a:schemeClr val="accent1">
                    <a:lumMod val="50000"/>
                  </a:schemeClr>
                </a:solidFill>
              </a:rPr>
              <a:t>Тип ролевой кодировки</a:t>
            </a:r>
          </a:p>
          <a:p>
            <a:pPr>
              <a:spcBef>
                <a:spcPts val="600"/>
              </a:spcBef>
              <a:buNone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	</a:t>
            </a:r>
            <a:r>
              <a:rPr lang="ru-RU" i="1" dirty="0" err="1" smtClean="0">
                <a:solidFill>
                  <a:schemeClr val="accent1">
                    <a:lumMod val="50000"/>
                  </a:schemeClr>
                </a:solidFill>
              </a:rPr>
              <a:t>аккузативная</a:t>
            </a:r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</a:rPr>
              <a:t>:</a:t>
            </a:r>
          </a:p>
          <a:p>
            <a:pPr>
              <a:spcBef>
                <a:spcPts val="600"/>
              </a:spcBef>
              <a:buNone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	</a:t>
            </a:r>
            <a:r>
              <a:rPr lang="ru-RU" b="1" dirty="0" err="1" smtClean="0">
                <a:solidFill>
                  <a:srgbClr val="C00000"/>
                </a:solidFill>
              </a:rPr>
              <a:t>ама</a:t>
            </a:r>
            <a:r>
              <a:rPr lang="ru-RU" b="1" dirty="0" smtClean="0">
                <a:solidFill>
                  <a:srgbClr val="C00000"/>
                </a:solidFill>
              </a:rPr>
              <a:t>-</a:t>
            </a:r>
            <a:r>
              <a:rPr lang="en-US" b="1" dirty="0" smtClean="0">
                <a:solidFill>
                  <a:srgbClr val="C00000"/>
                </a:solidFill>
              </a:rPr>
              <a:t>Ø</a:t>
            </a:r>
            <a:r>
              <a:rPr lang="ru-RU" b="1" dirty="0" smtClean="0">
                <a:solidFill>
                  <a:srgbClr val="C00000"/>
                </a:solidFill>
              </a:rPr>
              <a:t>      </a:t>
            </a:r>
            <a:r>
              <a:rPr lang="en-US" b="1" dirty="0" smtClean="0">
                <a:solidFill>
                  <a:srgbClr val="C00000"/>
                </a:solidFill>
              </a:rPr>
              <a:t>    </a:t>
            </a:r>
            <a:r>
              <a:rPr lang="ru-RU" b="1" dirty="0" smtClean="0">
                <a:solidFill>
                  <a:srgbClr val="C00000"/>
                </a:solidFill>
              </a:rPr>
              <a:t>          </a:t>
            </a:r>
            <a:r>
              <a:rPr lang="en-US" b="1" dirty="0" smtClean="0">
                <a:solidFill>
                  <a:srgbClr val="C00000"/>
                </a:solidFill>
              </a:rPr>
              <a:t>  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му̇р</a:t>
            </a:r>
            <a:r>
              <a:rPr lang="en-US" b="1" dirty="0" err="1" smtClean="0">
                <a:solidFill>
                  <a:srgbClr val="C00000"/>
                </a:solidFill>
              </a:rPr>
              <a:t>i</a:t>
            </a:r>
            <a:r>
              <a:rPr lang="ru-RU" b="1" dirty="0" err="1" smtClean="0">
                <a:solidFill>
                  <a:srgbClr val="C00000"/>
                </a:solidFill>
              </a:rPr>
              <a:t>м-ба</a:t>
            </a:r>
            <a:r>
              <a:rPr lang="ru-RU" b="1" dirty="0" smtClean="0">
                <a:solidFill>
                  <a:srgbClr val="C00000"/>
                </a:solidFill>
              </a:rPr>
              <a:t>   </a:t>
            </a:r>
            <a:r>
              <a:rPr lang="en-US" b="1" dirty="0" smtClean="0">
                <a:solidFill>
                  <a:srgbClr val="C00000"/>
                </a:solidFill>
              </a:rPr>
              <a:t>         </a:t>
            </a:r>
            <a:r>
              <a:rPr lang="ru-RU" b="1" dirty="0" smtClean="0">
                <a:solidFill>
                  <a:srgbClr val="C00000"/>
                </a:solidFill>
              </a:rPr>
              <a:t>   </a:t>
            </a:r>
            <a:r>
              <a:rPr lang="ru-RU" b="1" dirty="0" err="1" smtClean="0">
                <a:solidFill>
                  <a:srgbClr val="C00000"/>
                </a:solidFill>
              </a:rPr>
              <a:t>гак̨и-ни</a:t>
            </a:r>
            <a:endParaRPr lang="ru-RU" b="1" dirty="0" smtClean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  <a:buNone/>
            </a:pPr>
            <a:r>
              <a:rPr lang="ru-RU" dirty="0" smtClean="0">
                <a:solidFill>
                  <a:srgbClr val="C00000"/>
                </a:solidFill>
              </a:rPr>
              <a:t>	отец-</a:t>
            </a:r>
            <a:r>
              <a:rPr lang="en-US" dirty="0" smtClean="0">
                <a:solidFill>
                  <a:srgbClr val="C00000"/>
                </a:solidFill>
              </a:rPr>
              <a:t>NOM</a:t>
            </a:r>
            <a:r>
              <a:rPr lang="ru-RU" dirty="0" smtClean="0">
                <a:solidFill>
                  <a:srgbClr val="C00000"/>
                </a:solidFill>
              </a:rPr>
              <a:t>              лошадь-</a:t>
            </a:r>
            <a:r>
              <a:rPr lang="en-US" dirty="0" smtClean="0">
                <a:solidFill>
                  <a:srgbClr val="C00000"/>
                </a:solidFill>
              </a:rPr>
              <a:t>ACC</a:t>
            </a:r>
            <a:r>
              <a:rPr lang="ru-RU" dirty="0" smtClean="0">
                <a:solidFill>
                  <a:srgbClr val="C00000"/>
                </a:solidFill>
              </a:rPr>
              <a:t>         купить</a:t>
            </a:r>
            <a:r>
              <a:rPr lang="en-US" dirty="0" smtClean="0">
                <a:solidFill>
                  <a:srgbClr val="C00000"/>
                </a:solidFill>
              </a:rPr>
              <a:t>-PST</a:t>
            </a:r>
            <a:r>
              <a:rPr lang="ru-RU" dirty="0" smtClean="0">
                <a:solidFill>
                  <a:srgbClr val="C00000"/>
                </a:solidFill>
              </a:rPr>
              <a:t>.</a:t>
            </a:r>
            <a:r>
              <a:rPr lang="en-US" dirty="0" smtClean="0">
                <a:solidFill>
                  <a:srgbClr val="C00000"/>
                </a:solidFill>
              </a:rPr>
              <a:t>3SG </a:t>
            </a:r>
            <a:endParaRPr lang="ru-RU" dirty="0" smtClean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  <a:buNone/>
            </a:pPr>
            <a:r>
              <a:rPr lang="ru-RU" dirty="0" smtClean="0">
                <a:solidFill>
                  <a:srgbClr val="C00000"/>
                </a:solidFill>
              </a:rPr>
              <a:t>	</a:t>
            </a:r>
            <a:r>
              <a:rPr lang="en-US" i="1" dirty="0" smtClean="0">
                <a:solidFill>
                  <a:srgbClr val="C00000"/>
                </a:solidFill>
              </a:rPr>
              <a:t>‘</a:t>
            </a:r>
            <a:r>
              <a:rPr lang="ru-RU" i="1" dirty="0" smtClean="0">
                <a:solidFill>
                  <a:srgbClr val="C00000"/>
                </a:solidFill>
              </a:rPr>
              <a:t>отец лошадь купил</a:t>
            </a:r>
            <a:r>
              <a:rPr lang="en-US" i="1" dirty="0" smtClean="0">
                <a:solidFill>
                  <a:srgbClr val="C00000"/>
                </a:solidFill>
              </a:rPr>
              <a:t>’</a:t>
            </a:r>
          </a:p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rgbClr val="C00000"/>
                </a:solidFill>
              </a:rPr>
              <a:t>	</a:t>
            </a:r>
          </a:p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rgbClr val="C00000"/>
                </a:solidFill>
              </a:rPr>
              <a:t>	</a:t>
            </a:r>
            <a:r>
              <a:rPr lang="ru-RU" b="1" dirty="0" err="1" smtClean="0">
                <a:solidFill>
                  <a:srgbClr val="C00000"/>
                </a:solidFill>
              </a:rPr>
              <a:t>к̨апал-Ӡ</a:t>
            </a:r>
            <a:r>
              <a:rPr lang="en-US" b="1" dirty="0" err="1" smtClean="0">
                <a:solidFill>
                  <a:srgbClr val="C00000"/>
                </a:solidFill>
              </a:rPr>
              <a:t>i</a:t>
            </a:r>
            <a:r>
              <a:rPr lang="ru-RU" b="1" dirty="0" smtClean="0">
                <a:solidFill>
                  <a:srgbClr val="C00000"/>
                </a:solidFill>
              </a:rPr>
              <a:t>Ӡ</a:t>
            </a:r>
            <a:r>
              <a:rPr lang="en-US" b="1" dirty="0" err="1" smtClean="0">
                <a:solidFill>
                  <a:srgbClr val="C00000"/>
                </a:solidFill>
              </a:rPr>
              <a:t>i</a:t>
            </a:r>
            <a:r>
              <a:rPr lang="ru-RU" b="1" dirty="0" smtClean="0">
                <a:solidFill>
                  <a:srgbClr val="C00000"/>
                </a:solidFill>
              </a:rPr>
              <a:t>   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ru-RU" b="1" dirty="0" smtClean="0">
                <a:solidFill>
                  <a:srgbClr val="C00000"/>
                </a:solidFill>
              </a:rPr>
              <a:t>           </a:t>
            </a:r>
            <a:r>
              <a:rPr lang="ru-RU" b="1" dirty="0" err="1" smtClean="0">
                <a:solidFill>
                  <a:srgbClr val="C00000"/>
                </a:solidFill>
              </a:rPr>
              <a:t>усэлтэ</a:t>
            </a:r>
            <a:r>
              <a:rPr lang="ru-RU" b="1" dirty="0" smtClean="0">
                <a:solidFill>
                  <a:srgbClr val="C00000"/>
                </a:solidFill>
              </a:rPr>
              <a:t>-</a:t>
            </a:r>
            <a:r>
              <a:rPr lang="en-US" b="1" dirty="0" smtClean="0">
                <a:solidFill>
                  <a:srgbClr val="C00000"/>
                </a:solidFill>
              </a:rPr>
              <a:t>Ø</a:t>
            </a:r>
            <a:r>
              <a:rPr lang="ru-RU" b="1" dirty="0" smtClean="0">
                <a:solidFill>
                  <a:srgbClr val="C00000"/>
                </a:solidFill>
              </a:rPr>
              <a:t>             </a:t>
            </a:r>
            <a:r>
              <a:rPr lang="ru-RU" b="1" dirty="0" err="1" smtClean="0">
                <a:solidFill>
                  <a:srgbClr val="C00000"/>
                </a:solidFill>
              </a:rPr>
              <a:t>ту̇чаӠу-̇ха-ни</a:t>
            </a:r>
            <a:endParaRPr lang="ru-RU" b="1" dirty="0" smtClean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  <a:buNone/>
            </a:pPr>
            <a:r>
              <a:rPr lang="ru-RU" dirty="0" smtClean="0">
                <a:solidFill>
                  <a:srgbClr val="C00000"/>
                </a:solidFill>
              </a:rPr>
              <a:t>	ловушка-</a:t>
            </a:r>
            <a:r>
              <a:rPr lang="en-US" dirty="0" smtClean="0">
                <a:solidFill>
                  <a:srgbClr val="C00000"/>
                </a:solidFill>
              </a:rPr>
              <a:t>ABL</a:t>
            </a:r>
            <a:r>
              <a:rPr lang="ru-RU" dirty="0" smtClean="0">
                <a:solidFill>
                  <a:srgbClr val="C00000"/>
                </a:solidFill>
              </a:rPr>
              <a:t>  </a:t>
            </a:r>
            <a:r>
              <a:rPr lang="en-US" dirty="0" smtClean="0">
                <a:solidFill>
                  <a:srgbClr val="C00000"/>
                </a:solidFill>
              </a:rPr>
              <a:t>  </a:t>
            </a:r>
            <a:r>
              <a:rPr lang="ru-RU" dirty="0" smtClean="0">
                <a:solidFill>
                  <a:srgbClr val="C00000"/>
                </a:solidFill>
              </a:rPr>
              <a:t>      зверь-</a:t>
            </a:r>
            <a:r>
              <a:rPr lang="en-US" dirty="0" smtClean="0">
                <a:solidFill>
                  <a:srgbClr val="C00000"/>
                </a:solidFill>
              </a:rPr>
              <a:t>NOM</a:t>
            </a:r>
            <a:r>
              <a:rPr lang="ru-RU" dirty="0" smtClean="0">
                <a:solidFill>
                  <a:srgbClr val="C00000"/>
                </a:solidFill>
              </a:rPr>
              <a:t>         удирать-</a:t>
            </a:r>
            <a:r>
              <a:rPr lang="en-US" dirty="0" smtClean="0">
                <a:solidFill>
                  <a:srgbClr val="C00000"/>
                </a:solidFill>
              </a:rPr>
              <a:t>PST</a:t>
            </a:r>
            <a:r>
              <a:rPr lang="ru-RU" dirty="0" smtClean="0">
                <a:solidFill>
                  <a:srgbClr val="C00000"/>
                </a:solidFill>
              </a:rPr>
              <a:t>-</a:t>
            </a:r>
            <a:r>
              <a:rPr lang="en-US" dirty="0" smtClean="0">
                <a:solidFill>
                  <a:srgbClr val="C00000"/>
                </a:solidFill>
              </a:rPr>
              <a:t>3SG </a:t>
            </a:r>
            <a:endParaRPr lang="ru-RU" dirty="0" smtClean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  <a:buNone/>
            </a:pPr>
            <a:r>
              <a:rPr lang="ru-RU" dirty="0" smtClean="0">
                <a:solidFill>
                  <a:srgbClr val="C00000"/>
                </a:solidFill>
              </a:rPr>
              <a:t>	</a:t>
            </a:r>
            <a:r>
              <a:rPr lang="en-US" i="1" dirty="0" smtClean="0">
                <a:solidFill>
                  <a:srgbClr val="C00000"/>
                </a:solidFill>
              </a:rPr>
              <a:t>‘</a:t>
            </a:r>
            <a:r>
              <a:rPr lang="ru-RU" i="1" dirty="0" smtClean="0">
                <a:solidFill>
                  <a:srgbClr val="C00000"/>
                </a:solidFill>
              </a:rPr>
              <a:t>из ловушки зверь убежал</a:t>
            </a:r>
            <a:r>
              <a:rPr lang="en-US" i="1" dirty="0" smtClean="0">
                <a:solidFill>
                  <a:srgbClr val="C00000"/>
                </a:solidFill>
              </a:rPr>
              <a:t>’</a:t>
            </a:r>
            <a:endParaRPr lang="ru-RU" i="1" dirty="0" smtClean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  <a:buNone/>
            </a:pPr>
            <a:endParaRPr lang="ru-RU" dirty="0" smtClean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  <a:buNone/>
            </a:pPr>
            <a:r>
              <a:rPr lang="ru-RU" dirty="0" smtClean="0">
                <a:solidFill>
                  <a:srgbClr val="C00000"/>
                </a:solidFill>
              </a:rPr>
              <a:t>	</a:t>
            </a:r>
            <a:r>
              <a:rPr lang="ru-RU" b="1" dirty="0" err="1" smtClean="0">
                <a:solidFill>
                  <a:srgbClr val="C00000"/>
                </a:solidFill>
              </a:rPr>
              <a:t>н</a:t>
            </a:r>
            <a:r>
              <a:rPr lang="el-GR" b="1" dirty="0" smtClean="0">
                <a:solidFill>
                  <a:srgbClr val="C00000"/>
                </a:solidFill>
              </a:rPr>
              <a:t>ʹ</a:t>
            </a:r>
            <a:r>
              <a:rPr lang="ru-RU" b="1" dirty="0" err="1" smtClean="0">
                <a:solidFill>
                  <a:srgbClr val="C00000"/>
                </a:solidFill>
              </a:rPr>
              <a:t>авӠак̨а-</a:t>
            </a:r>
            <a:r>
              <a:rPr lang="en-US" b="1" dirty="0" smtClean="0">
                <a:solidFill>
                  <a:srgbClr val="C00000"/>
                </a:solidFill>
              </a:rPr>
              <a:t>Ø</a:t>
            </a:r>
            <a:r>
              <a:rPr lang="ru-RU" b="1" dirty="0" smtClean="0">
                <a:solidFill>
                  <a:srgbClr val="C00000"/>
                </a:solidFill>
              </a:rPr>
              <a:t>              </a:t>
            </a:r>
            <a:r>
              <a:rPr lang="ru-RU" b="1" dirty="0" err="1" smtClean="0">
                <a:solidFill>
                  <a:srgbClr val="C00000"/>
                </a:solidFill>
              </a:rPr>
              <a:t>ау̇р</a:t>
            </a:r>
            <a:r>
              <a:rPr lang="ru-RU" b="1" dirty="0" smtClean="0">
                <a:solidFill>
                  <a:srgbClr val="C00000"/>
                </a:solidFill>
              </a:rPr>
              <a:t>-</a:t>
            </a:r>
            <a:r>
              <a:rPr lang="en-US" b="1" dirty="0" err="1" smtClean="0">
                <a:solidFill>
                  <a:srgbClr val="C00000"/>
                </a:solidFill>
              </a:rPr>
              <a:t>i</a:t>
            </a:r>
            <a:endParaRPr lang="ru-RU" b="1" dirty="0" smtClean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  <a:buNone/>
            </a:pPr>
            <a:r>
              <a:rPr lang="ru-RU" dirty="0" smtClean="0">
                <a:solidFill>
                  <a:srgbClr val="C00000"/>
                </a:solidFill>
              </a:rPr>
              <a:t>	мальчик-</a:t>
            </a:r>
            <a:r>
              <a:rPr lang="en-US" dirty="0" smtClean="0">
                <a:solidFill>
                  <a:srgbClr val="C00000"/>
                </a:solidFill>
              </a:rPr>
              <a:t>NOM </a:t>
            </a:r>
            <a:r>
              <a:rPr lang="ru-RU" dirty="0" smtClean="0">
                <a:solidFill>
                  <a:srgbClr val="C00000"/>
                </a:solidFill>
              </a:rPr>
              <a:t>       спать-</a:t>
            </a:r>
            <a:r>
              <a:rPr lang="en-US" dirty="0" smtClean="0">
                <a:solidFill>
                  <a:srgbClr val="C00000"/>
                </a:solidFill>
              </a:rPr>
              <a:t>PRS.3SG</a:t>
            </a:r>
          </a:p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rgbClr val="C00000"/>
                </a:solidFill>
              </a:rPr>
              <a:t>	</a:t>
            </a:r>
            <a:r>
              <a:rPr lang="en-US" i="1" dirty="0" smtClean="0">
                <a:solidFill>
                  <a:srgbClr val="C00000"/>
                </a:solidFill>
              </a:rPr>
              <a:t>‘</a:t>
            </a:r>
            <a:r>
              <a:rPr lang="ru-RU" i="1" dirty="0" smtClean="0">
                <a:solidFill>
                  <a:srgbClr val="C00000"/>
                </a:solidFill>
              </a:rPr>
              <a:t>мальчик спит</a:t>
            </a:r>
            <a:r>
              <a:rPr lang="en-US" i="1" dirty="0" smtClean="0">
                <a:solidFill>
                  <a:srgbClr val="C00000"/>
                </a:solidFill>
              </a:rPr>
              <a:t>’</a:t>
            </a:r>
            <a:endParaRPr lang="ru-RU" i="1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Типологическая характеристика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u="sng" dirty="0" smtClean="0">
                <a:solidFill>
                  <a:schemeClr val="accent1">
                    <a:lumMod val="50000"/>
                  </a:schemeClr>
                </a:solidFill>
              </a:rPr>
              <a:t>V.</a:t>
            </a:r>
            <a:r>
              <a:rPr lang="ru-RU" u="sng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b="1" u="sng" dirty="0" smtClean="0">
                <a:solidFill>
                  <a:schemeClr val="accent1">
                    <a:lumMod val="50000"/>
                  </a:schemeClr>
                </a:solidFill>
              </a:rPr>
              <a:t>Базовый порядок слов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	-</a:t>
            </a:r>
            <a:r>
              <a:rPr lang="en-US" i="1" dirty="0" smtClean="0">
                <a:solidFill>
                  <a:schemeClr val="accent1">
                    <a:lumMod val="50000"/>
                  </a:schemeClr>
                </a:solidFill>
              </a:rPr>
              <a:t>SOV:</a:t>
            </a:r>
            <a:endParaRPr lang="ru-RU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lvl="1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Определяющий член предшествует определяемому</a:t>
            </a:r>
          </a:p>
          <a:p>
            <a:pPr lvl="1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Подлежащее в начале предложения, сказуемое чаще всего в конце</a:t>
            </a:r>
          </a:p>
          <a:p>
            <a:pPr lvl="1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Обстоятельства времени, места часто помещаются перед подлежащим	</a:t>
            </a:r>
            <a:endParaRPr lang="en-US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	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Прочие языковые особенности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401080" cy="4922520"/>
          </a:xfrm>
        </p:spPr>
        <p:txBody>
          <a:bodyPr>
            <a:normAutofit fontScale="92500"/>
          </a:bodyPr>
          <a:lstStyle/>
          <a:p>
            <a:pPr marL="571500" indent="-571500">
              <a:buNone/>
            </a:pPr>
            <a:r>
              <a:rPr lang="en-US" u="sng" dirty="0" smtClean="0">
                <a:solidFill>
                  <a:schemeClr val="accent1">
                    <a:lumMod val="50000"/>
                  </a:schemeClr>
                </a:solidFill>
              </a:rPr>
              <a:t>I.</a:t>
            </a:r>
            <a:r>
              <a:rPr lang="ru-RU" u="sng" dirty="0" smtClean="0">
                <a:solidFill>
                  <a:schemeClr val="accent1">
                    <a:lumMod val="50000"/>
                  </a:schemeClr>
                </a:solidFill>
              </a:rPr>
              <a:t> Фонетика</a:t>
            </a:r>
          </a:p>
          <a:p>
            <a:pPr marL="571500" indent="-571500">
              <a:spcBef>
                <a:spcPts val="0"/>
              </a:spcBef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противопоставление гласных по долготе/краткости (</a:t>
            </a:r>
            <a:r>
              <a:rPr lang="ru-RU" dirty="0" err="1" smtClean="0">
                <a:solidFill>
                  <a:srgbClr val="C00000"/>
                </a:solidFill>
              </a:rPr>
              <a:t>пик̨тэ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en-US" i="1" dirty="0" smtClean="0">
                <a:solidFill>
                  <a:srgbClr val="C00000"/>
                </a:solidFill>
              </a:rPr>
              <a:t>‘</a:t>
            </a:r>
            <a:r>
              <a:rPr lang="ru-RU" i="1" dirty="0" smtClean="0">
                <a:solidFill>
                  <a:srgbClr val="C00000"/>
                </a:solidFill>
              </a:rPr>
              <a:t>ребенок</a:t>
            </a:r>
            <a:r>
              <a:rPr lang="en-US" i="1" dirty="0" smtClean="0">
                <a:solidFill>
                  <a:srgbClr val="C00000"/>
                </a:solidFill>
              </a:rPr>
              <a:t>’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dirty="0" err="1" smtClean="0">
                <a:solidFill>
                  <a:srgbClr val="C00000"/>
                </a:solidFill>
              </a:rPr>
              <a:t>пӣк̨тэ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i="1" dirty="0" smtClean="0">
                <a:solidFill>
                  <a:srgbClr val="C00000"/>
                </a:solidFill>
              </a:rPr>
              <a:t>‘</a:t>
            </a:r>
            <a:r>
              <a:rPr lang="ru-RU" i="1" dirty="0" smtClean="0">
                <a:solidFill>
                  <a:srgbClr val="C00000"/>
                </a:solidFill>
              </a:rPr>
              <a:t>крапива</a:t>
            </a:r>
            <a:r>
              <a:rPr lang="en-US" i="1" dirty="0" smtClean="0">
                <a:solidFill>
                  <a:srgbClr val="C00000"/>
                </a:solidFill>
              </a:rPr>
              <a:t>’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  <a:endParaRPr lang="en-US" dirty="0" smtClean="0">
              <a:solidFill>
                <a:srgbClr val="C00000"/>
              </a:solidFill>
            </a:endParaRPr>
          </a:p>
          <a:p>
            <a:pPr marL="571500" indent="-571500">
              <a:spcBef>
                <a:spcPts val="0"/>
              </a:spcBef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стечения согласных только в середине слова</a:t>
            </a:r>
          </a:p>
          <a:p>
            <a:pPr marL="571500" indent="-571500">
              <a:spcBef>
                <a:spcPts val="0"/>
              </a:spcBef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стечения гласных нехарактерны</a:t>
            </a:r>
          </a:p>
          <a:p>
            <a:pPr marL="571500" indent="-571500">
              <a:spcBef>
                <a:spcPts val="0"/>
              </a:spcBef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гармония гласных по подъему и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огубленности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(ср.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афф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.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прош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.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вр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. </a:t>
            </a:r>
            <a:r>
              <a:rPr lang="ru-RU" dirty="0" smtClean="0">
                <a:solidFill>
                  <a:srgbClr val="C00000"/>
                </a:solidFill>
              </a:rPr>
              <a:t>–ха/-</a:t>
            </a:r>
            <a:r>
              <a:rPr lang="ru-RU" dirty="0" err="1" smtClean="0">
                <a:solidFill>
                  <a:srgbClr val="C00000"/>
                </a:solidFill>
              </a:rPr>
              <a:t>хэ</a:t>
            </a:r>
            <a:r>
              <a:rPr lang="ru-RU" dirty="0" smtClean="0">
                <a:solidFill>
                  <a:srgbClr val="C00000"/>
                </a:solidFill>
              </a:rPr>
              <a:t> /-хо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и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афф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. 3 л. ед. </a:t>
            </a:r>
            <a:r>
              <a:rPr lang="ru-RU" dirty="0" smtClean="0">
                <a:solidFill>
                  <a:srgbClr val="C00000"/>
                </a:solidFill>
              </a:rPr>
              <a:t>–ни/-</a:t>
            </a:r>
            <a:r>
              <a:rPr lang="ru-RU" dirty="0" err="1" smtClean="0">
                <a:solidFill>
                  <a:srgbClr val="C00000"/>
                </a:solidFill>
              </a:rPr>
              <a:t>н</a:t>
            </a:r>
            <a:r>
              <a:rPr lang="en-US" dirty="0" err="1" smtClean="0">
                <a:solidFill>
                  <a:srgbClr val="C00000"/>
                </a:solidFill>
              </a:rPr>
              <a:t>i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: </a:t>
            </a:r>
            <a:r>
              <a:rPr lang="ru-RU" dirty="0" err="1" smtClean="0">
                <a:solidFill>
                  <a:srgbClr val="C00000"/>
                </a:solidFill>
              </a:rPr>
              <a:t>ана-ха-н</a:t>
            </a:r>
            <a:r>
              <a:rPr lang="en-US" dirty="0" err="1" smtClean="0">
                <a:solidFill>
                  <a:srgbClr val="C00000"/>
                </a:solidFill>
              </a:rPr>
              <a:t>i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i="1" dirty="0" smtClean="0">
                <a:solidFill>
                  <a:srgbClr val="C00000"/>
                </a:solidFill>
              </a:rPr>
              <a:t>‘(</a:t>
            </a:r>
            <a:r>
              <a:rPr lang="ru-RU" i="1" dirty="0" smtClean="0">
                <a:solidFill>
                  <a:srgbClr val="C00000"/>
                </a:solidFill>
              </a:rPr>
              <a:t>он</a:t>
            </a:r>
            <a:r>
              <a:rPr lang="en-US" i="1" dirty="0" smtClean="0">
                <a:solidFill>
                  <a:srgbClr val="C00000"/>
                </a:solidFill>
              </a:rPr>
              <a:t>)</a:t>
            </a:r>
            <a:r>
              <a:rPr lang="ru-RU" i="1" dirty="0" smtClean="0">
                <a:solidFill>
                  <a:srgbClr val="C00000"/>
                </a:solidFill>
              </a:rPr>
              <a:t> толкнул</a:t>
            </a:r>
            <a:r>
              <a:rPr lang="en-US" i="1" dirty="0" smtClean="0">
                <a:solidFill>
                  <a:srgbClr val="C00000"/>
                </a:solidFill>
              </a:rPr>
              <a:t>’</a:t>
            </a:r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</a:rPr>
              <a:t>,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rgbClr val="C00000"/>
                </a:solidFill>
              </a:rPr>
              <a:t>нэнэ-хэ-ни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en-US" i="1" dirty="0" smtClean="0">
                <a:solidFill>
                  <a:srgbClr val="C00000"/>
                </a:solidFill>
              </a:rPr>
              <a:t>‘(</a:t>
            </a:r>
            <a:r>
              <a:rPr lang="ru-RU" i="1" dirty="0" smtClean="0">
                <a:solidFill>
                  <a:srgbClr val="C00000"/>
                </a:solidFill>
              </a:rPr>
              <a:t>он</a:t>
            </a:r>
            <a:r>
              <a:rPr lang="en-US" i="1" dirty="0" smtClean="0">
                <a:solidFill>
                  <a:srgbClr val="C00000"/>
                </a:solidFill>
              </a:rPr>
              <a:t>)</a:t>
            </a:r>
            <a:r>
              <a:rPr lang="ru-RU" i="1" dirty="0" smtClean="0">
                <a:solidFill>
                  <a:srgbClr val="C00000"/>
                </a:solidFill>
              </a:rPr>
              <a:t> ушел</a:t>
            </a:r>
            <a:r>
              <a:rPr lang="en-US" i="1" dirty="0" smtClean="0">
                <a:solidFill>
                  <a:srgbClr val="C00000"/>
                </a:solidFill>
              </a:rPr>
              <a:t>’</a:t>
            </a:r>
            <a:r>
              <a:rPr lang="ru-RU" i="1" dirty="0" smtClean="0">
                <a:solidFill>
                  <a:srgbClr val="C00000"/>
                </a:solidFill>
              </a:rPr>
              <a:t> </a:t>
            </a:r>
            <a:r>
              <a:rPr lang="ru-RU" i="1" dirty="0" smtClean="0">
                <a:solidFill>
                  <a:schemeClr val="accent2">
                    <a:lumMod val="50000"/>
                  </a:schemeClr>
                </a:solidFill>
              </a:rPr>
              <a:t>и</a:t>
            </a:r>
            <a:r>
              <a:rPr lang="ru-RU" i="1" dirty="0" smtClean="0">
                <a:solidFill>
                  <a:srgbClr val="C00000"/>
                </a:solidFill>
              </a:rPr>
              <a:t> </a:t>
            </a:r>
            <a:r>
              <a:rPr lang="ru-RU" dirty="0" err="1" smtClean="0">
                <a:solidFill>
                  <a:srgbClr val="C00000"/>
                </a:solidFill>
              </a:rPr>
              <a:t>сон̨го-хо-н</a:t>
            </a:r>
            <a:r>
              <a:rPr lang="en-US" dirty="0" err="1" smtClean="0">
                <a:solidFill>
                  <a:srgbClr val="C00000"/>
                </a:solidFill>
              </a:rPr>
              <a:t>i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en-US" i="1" dirty="0" smtClean="0">
                <a:solidFill>
                  <a:srgbClr val="C00000"/>
                </a:solidFill>
              </a:rPr>
              <a:t>‘</a:t>
            </a:r>
            <a:r>
              <a:rPr lang="ru-RU" i="1" dirty="0" smtClean="0">
                <a:solidFill>
                  <a:srgbClr val="C00000"/>
                </a:solidFill>
              </a:rPr>
              <a:t>(он) заплакал</a:t>
            </a:r>
            <a:r>
              <a:rPr lang="en-US" i="1" dirty="0" smtClean="0">
                <a:solidFill>
                  <a:srgbClr val="C00000"/>
                </a:solidFill>
              </a:rPr>
              <a:t>’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  <a:p>
            <a:pPr marL="571500" indent="-571500">
              <a:spcBef>
                <a:spcPts val="0"/>
              </a:spcBef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ударение экспираторно-музыкальное: на гласный первого слога падает экспираторное, на гласный последнего – музыкальное ударение (повышение тона)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Прочие языковые особенности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472518" cy="438912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u="sng" dirty="0" smtClean="0">
                <a:solidFill>
                  <a:schemeClr val="accent1">
                    <a:lumMod val="50000"/>
                  </a:schemeClr>
                </a:solidFill>
              </a:rPr>
              <a:t>II.</a:t>
            </a:r>
            <a:r>
              <a:rPr lang="ru-RU" u="sng" dirty="0" smtClean="0">
                <a:solidFill>
                  <a:schemeClr val="accent1">
                    <a:lumMod val="50000"/>
                  </a:schemeClr>
                </a:solidFill>
              </a:rPr>
              <a:t> Морфология</a:t>
            </a: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категория числа существительных неустойчива</a:t>
            </a: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категория рода отсутствует</a:t>
            </a: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8 падежей: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NOM, ACC, INSTR, DAT, LOC</a:t>
            </a:r>
          </a:p>
          <a:p>
            <a:pPr>
              <a:buNone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	</a:t>
            </a:r>
            <a:r>
              <a:rPr lang="en-US" b="1" i="1" dirty="0" smtClean="0">
                <a:solidFill>
                  <a:schemeClr val="accent1">
                    <a:lumMod val="50000"/>
                  </a:schemeClr>
                </a:solidFill>
              </a:rPr>
              <a:t>-ALL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«направительный»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-  конечный пункт движения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b="1" dirty="0" smtClean="0">
                <a:solidFill>
                  <a:srgbClr val="C00000"/>
                </a:solidFill>
              </a:rPr>
              <a:t>м</a:t>
            </a:r>
            <a:r>
              <a:rPr lang="en-US" b="1" dirty="0" smtClean="0">
                <a:solidFill>
                  <a:srgbClr val="C00000"/>
                </a:solidFill>
              </a:rPr>
              <a:t>ō</a:t>
            </a:r>
            <a:r>
              <a:rPr lang="ru-RU" b="1" dirty="0" smtClean="0">
                <a:solidFill>
                  <a:srgbClr val="C00000"/>
                </a:solidFill>
              </a:rPr>
              <a:t>-т</a:t>
            </a:r>
            <a:r>
              <a:rPr lang="en-US" b="1" dirty="0" err="1" smtClean="0">
                <a:solidFill>
                  <a:srgbClr val="C00000"/>
                </a:solidFill>
              </a:rPr>
              <a:t>i</a:t>
            </a:r>
            <a:r>
              <a:rPr lang="en-US" b="1" dirty="0" smtClean="0">
                <a:solidFill>
                  <a:srgbClr val="C00000"/>
                </a:solidFill>
              </a:rPr>
              <a:t> – ‘</a:t>
            </a:r>
            <a:r>
              <a:rPr lang="ru-RU" b="1" dirty="0" smtClean="0">
                <a:solidFill>
                  <a:srgbClr val="C00000"/>
                </a:solidFill>
              </a:rPr>
              <a:t>к дереву</a:t>
            </a:r>
            <a:r>
              <a:rPr lang="en-US" b="1" dirty="0" smtClean="0">
                <a:solidFill>
                  <a:srgbClr val="C00000"/>
                </a:solidFill>
              </a:rPr>
              <a:t>’</a:t>
            </a:r>
          </a:p>
          <a:p>
            <a:pPr>
              <a:buNone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	</a:t>
            </a:r>
            <a:r>
              <a:rPr lang="en-US" b="1" i="1" dirty="0" smtClean="0">
                <a:solidFill>
                  <a:schemeClr val="accent1">
                    <a:lumMod val="50000"/>
                  </a:schemeClr>
                </a:solidFill>
              </a:rPr>
              <a:t>-PROL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(«продольный») – вдоль чего, по кому, по чему </a:t>
            </a:r>
            <a:r>
              <a:rPr lang="ru-RU" b="1" dirty="0" err="1" smtClean="0">
                <a:solidFill>
                  <a:srgbClr val="C00000"/>
                </a:solidFill>
              </a:rPr>
              <a:t>ман̨гу̇-к</a:t>
            </a:r>
            <a:r>
              <a:rPr lang="en-US" b="1" dirty="0" err="1" smtClean="0">
                <a:solidFill>
                  <a:srgbClr val="C00000"/>
                </a:solidFill>
              </a:rPr>
              <a:t>i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ru-RU" b="1" dirty="0" smtClean="0">
                <a:solidFill>
                  <a:srgbClr val="C00000"/>
                </a:solidFill>
              </a:rPr>
              <a:t>- </a:t>
            </a:r>
            <a:r>
              <a:rPr lang="en-US" b="1" dirty="0" smtClean="0">
                <a:solidFill>
                  <a:srgbClr val="C00000"/>
                </a:solidFill>
              </a:rPr>
              <a:t>‘</a:t>
            </a:r>
            <a:r>
              <a:rPr lang="ru-RU" b="1" dirty="0" smtClean="0">
                <a:solidFill>
                  <a:srgbClr val="C00000"/>
                </a:solidFill>
              </a:rPr>
              <a:t>по реке</a:t>
            </a:r>
            <a:r>
              <a:rPr lang="en-US" b="1" dirty="0" smtClean="0">
                <a:solidFill>
                  <a:srgbClr val="C00000"/>
                </a:solidFill>
              </a:rPr>
              <a:t>’</a:t>
            </a:r>
            <a:endParaRPr lang="ru-RU" b="1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	</a:t>
            </a:r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</a:rPr>
              <a:t>-</a:t>
            </a:r>
            <a:r>
              <a:rPr lang="en-US" b="1" i="1" dirty="0" smtClean="0">
                <a:solidFill>
                  <a:schemeClr val="accent1">
                    <a:lumMod val="50000"/>
                  </a:schemeClr>
                </a:solidFill>
              </a:rPr>
              <a:t>ABL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(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«исходный»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– откуда, с какой стороны      </a:t>
            </a:r>
            <a:r>
              <a:rPr lang="ru-RU" b="1" dirty="0" smtClean="0">
                <a:solidFill>
                  <a:srgbClr val="C00000"/>
                </a:solidFill>
              </a:rPr>
              <a:t>к̨</a:t>
            </a:r>
            <a:r>
              <a:rPr lang="ru-RU" b="1" dirty="0" err="1" smtClean="0">
                <a:solidFill>
                  <a:srgbClr val="C00000"/>
                </a:solidFill>
              </a:rPr>
              <a:t>апал-Ӡ</a:t>
            </a:r>
            <a:r>
              <a:rPr lang="en-US" b="1" dirty="0" err="1" smtClean="0">
                <a:solidFill>
                  <a:srgbClr val="C00000"/>
                </a:solidFill>
              </a:rPr>
              <a:t>i</a:t>
            </a:r>
            <a:r>
              <a:rPr lang="ru-RU" b="1" dirty="0" smtClean="0">
                <a:solidFill>
                  <a:srgbClr val="C00000"/>
                </a:solidFill>
              </a:rPr>
              <a:t>Ӡ</a:t>
            </a:r>
            <a:r>
              <a:rPr lang="en-US" b="1" dirty="0" err="1" smtClean="0">
                <a:solidFill>
                  <a:srgbClr val="C00000"/>
                </a:solidFill>
              </a:rPr>
              <a:t>i</a:t>
            </a:r>
            <a:r>
              <a:rPr lang="ru-RU" b="1" dirty="0" smtClean="0">
                <a:solidFill>
                  <a:srgbClr val="C00000"/>
                </a:solidFill>
              </a:rPr>
              <a:t> – </a:t>
            </a:r>
            <a:r>
              <a:rPr lang="en-US" b="1" dirty="0" smtClean="0">
                <a:solidFill>
                  <a:srgbClr val="C00000"/>
                </a:solidFill>
              </a:rPr>
              <a:t>‘</a:t>
            </a:r>
            <a:r>
              <a:rPr lang="ru-RU" b="1" dirty="0" smtClean="0">
                <a:solidFill>
                  <a:srgbClr val="C00000"/>
                </a:solidFill>
              </a:rPr>
              <a:t>из ловушки</a:t>
            </a:r>
            <a:r>
              <a:rPr lang="en-US" b="1" dirty="0" smtClean="0">
                <a:solidFill>
                  <a:srgbClr val="C00000"/>
                </a:solidFill>
              </a:rPr>
              <a:t>’</a:t>
            </a: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Прочие языковые особенности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935480"/>
            <a:ext cx="8643998" cy="456535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u="sng" dirty="0" smtClean="0">
                <a:solidFill>
                  <a:schemeClr val="accent1">
                    <a:lumMod val="50000"/>
                  </a:schemeClr>
                </a:solidFill>
              </a:rPr>
              <a:t>II.</a:t>
            </a:r>
            <a:r>
              <a:rPr lang="ru-RU" u="sng" dirty="0" smtClean="0">
                <a:solidFill>
                  <a:schemeClr val="accent1">
                    <a:lumMod val="50000"/>
                  </a:schemeClr>
                </a:solidFill>
              </a:rPr>
              <a:t> Морфология</a:t>
            </a:r>
          </a:p>
          <a:p>
            <a:r>
              <a:rPr lang="ru-RU" i="1" dirty="0" smtClean="0">
                <a:solidFill>
                  <a:schemeClr val="accent2">
                    <a:lumMod val="50000"/>
                  </a:schemeClr>
                </a:solidFill>
              </a:rPr>
              <a:t>прилагательные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не изменяются</a:t>
            </a:r>
          </a:p>
          <a:p>
            <a:pPr>
              <a:spcBef>
                <a:spcPts val="0"/>
              </a:spcBef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лексико-грамматическая категория способа глагольного действия:</a:t>
            </a:r>
          </a:p>
          <a:p>
            <a:pPr>
              <a:spcBef>
                <a:spcPts val="0"/>
              </a:spcBef>
              <a:buNone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	-продолжительность действия (</a:t>
            </a:r>
            <a:r>
              <a:rPr lang="en-US" b="1" i="1" dirty="0" smtClean="0">
                <a:solidFill>
                  <a:srgbClr val="C00000"/>
                </a:solidFill>
              </a:rPr>
              <a:t>-</a:t>
            </a:r>
            <a:r>
              <a:rPr lang="ru-RU" b="1" i="1" dirty="0" smtClean="0">
                <a:solidFill>
                  <a:srgbClr val="C00000"/>
                </a:solidFill>
              </a:rPr>
              <a:t>ч</a:t>
            </a:r>
            <a:r>
              <a:rPr lang="en-US" b="1" i="1" dirty="0" err="1" smtClean="0">
                <a:solidFill>
                  <a:srgbClr val="C00000"/>
                </a:solidFill>
              </a:rPr>
              <a:t>i</a:t>
            </a:r>
            <a:r>
              <a:rPr lang="ru-RU" b="1" i="1" dirty="0" smtClean="0">
                <a:solidFill>
                  <a:srgbClr val="C00000"/>
                </a:solidFill>
              </a:rPr>
              <a:t>/-</a:t>
            </a:r>
            <a:r>
              <a:rPr lang="ru-RU" b="1" i="1" dirty="0" err="1" smtClean="0">
                <a:solidFill>
                  <a:srgbClr val="C00000"/>
                </a:solidFill>
              </a:rPr>
              <a:t>чи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  <a:p>
            <a:pPr>
              <a:spcBef>
                <a:spcPts val="0"/>
              </a:spcBef>
              <a:buNone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	-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</a:rPr>
              <a:t>многообъектность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или 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</a:rPr>
              <a:t>многосубъектность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(</a:t>
            </a:r>
            <a:r>
              <a:rPr lang="en-US" b="1" i="1" dirty="0" smtClean="0">
                <a:solidFill>
                  <a:srgbClr val="C00000"/>
                </a:solidFill>
              </a:rPr>
              <a:t>-</a:t>
            </a:r>
            <a:r>
              <a:rPr lang="ru-RU" b="1" i="1" dirty="0" err="1" smtClean="0">
                <a:solidFill>
                  <a:srgbClr val="C00000"/>
                </a:solidFill>
              </a:rPr>
              <a:t>кта</a:t>
            </a:r>
            <a:r>
              <a:rPr lang="ru-RU" b="1" i="1" dirty="0" smtClean="0">
                <a:solidFill>
                  <a:srgbClr val="C00000"/>
                </a:solidFill>
              </a:rPr>
              <a:t>/-</a:t>
            </a:r>
            <a:r>
              <a:rPr lang="ru-RU" b="1" i="1" dirty="0" err="1" smtClean="0">
                <a:solidFill>
                  <a:srgbClr val="C00000"/>
                </a:solidFill>
              </a:rPr>
              <a:t>ктэ</a:t>
            </a:r>
            <a:r>
              <a:rPr lang="ru-RU" b="1" i="1" dirty="0" smtClean="0">
                <a:solidFill>
                  <a:srgbClr val="C00000"/>
                </a:solidFill>
              </a:rPr>
              <a:t>/-кто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  <a:p>
            <a:pPr>
              <a:spcBef>
                <a:spcPts val="0"/>
              </a:spcBef>
              <a:buNone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	-«отправиться совершить данное действие» (</a:t>
            </a:r>
            <a:r>
              <a:rPr lang="en-US" b="1" i="1" dirty="0" smtClean="0">
                <a:solidFill>
                  <a:srgbClr val="C00000"/>
                </a:solidFill>
              </a:rPr>
              <a:t>-</a:t>
            </a:r>
            <a:r>
              <a:rPr lang="ru-RU" b="1" i="1" dirty="0" err="1" smtClean="0">
                <a:solidFill>
                  <a:srgbClr val="C00000"/>
                </a:solidFill>
              </a:rPr>
              <a:t>нда</a:t>
            </a:r>
            <a:r>
              <a:rPr lang="ru-RU" b="1" i="1" dirty="0" smtClean="0">
                <a:solidFill>
                  <a:srgbClr val="C00000"/>
                </a:solidFill>
              </a:rPr>
              <a:t>/-</a:t>
            </a:r>
            <a:r>
              <a:rPr lang="ru-RU" b="1" i="1" dirty="0" err="1" smtClean="0">
                <a:solidFill>
                  <a:srgbClr val="C00000"/>
                </a:solidFill>
              </a:rPr>
              <a:t>ндэ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  <a:p>
            <a:pPr>
              <a:spcBef>
                <a:spcPts val="0"/>
              </a:spcBef>
              <a:buNone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	-«испытывать необходимость в совершении данного действия» (</a:t>
            </a:r>
            <a:r>
              <a:rPr lang="ru-RU" b="1" i="1" dirty="0" smtClean="0">
                <a:solidFill>
                  <a:srgbClr val="C00000"/>
                </a:solidFill>
              </a:rPr>
              <a:t>-мс</a:t>
            </a:r>
            <a:r>
              <a:rPr lang="en-US" b="1" i="1" dirty="0" err="1" smtClean="0">
                <a:solidFill>
                  <a:srgbClr val="C00000"/>
                </a:solidFill>
              </a:rPr>
              <a:t>i</a:t>
            </a:r>
            <a:r>
              <a:rPr lang="ru-RU" b="1" i="1" dirty="0" smtClean="0">
                <a:solidFill>
                  <a:srgbClr val="C00000"/>
                </a:solidFill>
              </a:rPr>
              <a:t>/-</a:t>
            </a:r>
            <a:r>
              <a:rPr lang="ru-RU" b="1" i="1" dirty="0" err="1" smtClean="0">
                <a:solidFill>
                  <a:srgbClr val="C00000"/>
                </a:solidFill>
              </a:rPr>
              <a:t>мси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) и т. д.</a:t>
            </a:r>
          </a:p>
          <a:p>
            <a:pPr>
              <a:spcBef>
                <a:spcPts val="0"/>
              </a:spcBef>
            </a:pPr>
            <a:r>
              <a:rPr lang="ru-RU" i="1" dirty="0" smtClean="0">
                <a:solidFill>
                  <a:schemeClr val="accent2">
                    <a:lumMod val="50000"/>
                  </a:schemeClr>
                </a:solidFill>
              </a:rPr>
              <a:t>послелоги:</a:t>
            </a:r>
          </a:p>
          <a:p>
            <a:pPr>
              <a:spcBef>
                <a:spcPts val="0"/>
              </a:spcBef>
              <a:buNone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	</a:t>
            </a:r>
            <a:r>
              <a:rPr lang="ru-RU" b="1" dirty="0" err="1" smtClean="0">
                <a:solidFill>
                  <a:srgbClr val="C00000"/>
                </a:solidFill>
              </a:rPr>
              <a:t>хотом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ба̄-ни</a:t>
            </a:r>
            <a:r>
              <a:rPr lang="ru-RU" b="1" i="1" dirty="0" smtClean="0">
                <a:solidFill>
                  <a:srgbClr val="C00000"/>
                </a:solidFill>
              </a:rPr>
              <a:t> </a:t>
            </a:r>
            <a:r>
              <a:rPr lang="en-US" b="1" i="1" dirty="0" smtClean="0">
                <a:solidFill>
                  <a:srgbClr val="C00000"/>
                </a:solidFill>
              </a:rPr>
              <a:t>‘</a:t>
            </a:r>
            <a:r>
              <a:rPr lang="ru-RU" b="1" i="1" dirty="0" smtClean="0">
                <a:solidFill>
                  <a:srgbClr val="C00000"/>
                </a:solidFill>
              </a:rPr>
              <a:t>в город</a:t>
            </a:r>
            <a:r>
              <a:rPr lang="en-US" b="1" i="1" dirty="0" smtClean="0">
                <a:solidFill>
                  <a:srgbClr val="C00000"/>
                </a:solidFill>
              </a:rPr>
              <a:t>’</a:t>
            </a:r>
            <a:r>
              <a:rPr lang="ru-RU" b="1" i="1" dirty="0" smtClean="0">
                <a:solidFill>
                  <a:srgbClr val="C00000"/>
                </a:solidFill>
              </a:rPr>
              <a:t>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– послелог связан со знаменательным именем притяжательным окончанием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85794"/>
            <a:ext cx="840108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Список использованной литературы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935480"/>
            <a:ext cx="8643998" cy="4493916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</a:rPr>
              <a:t>Кормушин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И.В. 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</a:rPr>
              <a:t>Ульчский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язык//Языки народов России. Красная книга. М., «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</a:rPr>
              <a:t>Academia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». 2002.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Петрова Т. И. 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</a:rPr>
              <a:t>Ульчский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диалект нанайского языка. — М.-Л.: 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</a:rPr>
              <a:t>Учпедгиз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, 1936</a:t>
            </a:r>
          </a:p>
          <a:p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</a:rPr>
              <a:t>Суник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О.П. 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</a:rPr>
              <a:t>Ульчский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язык. Л., Изд-во «Наука». 1985</a:t>
            </a:r>
          </a:p>
          <a:p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</a:rPr>
              <a:t>Суник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О.П. 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</a:rPr>
              <a:t>Ульчский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язык//Языки народов СССР. Л., 1968. Т. 5. 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Языки народов Российской Федерации и соседних государств – М.: Наука, 2005. Т. 3.</a:t>
            </a:r>
          </a:p>
          <a:p>
            <a:r>
              <a:rPr lang="en-US" dirty="0" smtClean="0">
                <a:hlinkClick r:id="rId2"/>
              </a:rPr>
              <a:t>http://lingsib.iea.ras.ru/</a:t>
            </a:r>
            <a:endParaRPr lang="ru-RU" dirty="0" smtClean="0"/>
          </a:p>
          <a:p>
            <a:r>
              <a:rPr lang="en-US" dirty="0" smtClean="0">
                <a:hlinkClick r:id="rId3"/>
              </a:rPr>
              <a:t>http://www.krugosvet.ru/</a:t>
            </a:r>
            <a:endParaRPr lang="ru-RU" dirty="0" smtClean="0"/>
          </a:p>
          <a:p>
            <a:r>
              <a:rPr lang="en-US" dirty="0" smtClean="0">
                <a:hlinkClick r:id="rId4"/>
              </a:rPr>
              <a:t>http://dic.academic.ru/</a:t>
            </a:r>
            <a:endParaRPr lang="ru-RU" dirty="0" smtClean="0"/>
          </a:p>
          <a:p>
            <a:r>
              <a:rPr lang="en-US" dirty="0" smtClean="0">
                <a:hlinkClick r:id="rId5"/>
              </a:rPr>
              <a:t>http://ru.wikipedia.org/</a:t>
            </a:r>
            <a:endParaRPr lang="ru-RU" dirty="0" smtClean="0"/>
          </a:p>
          <a:p>
            <a:r>
              <a:rPr lang="en-US" dirty="0" smtClean="0">
                <a:hlinkClick r:id="rId6"/>
              </a:rPr>
              <a:t>http://www.tapemark.narod.ru/les/#21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1662</TotalTime>
  <Words>545</Words>
  <PresentationFormat>Экран (4:3)</PresentationFormat>
  <Paragraphs>139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Поток</vt:lpstr>
      <vt:lpstr>Ульчский язык</vt:lpstr>
      <vt:lpstr>Общая информация</vt:lpstr>
      <vt:lpstr>Генеалогическая информация</vt:lpstr>
      <vt:lpstr>Ареальная информация</vt:lpstr>
      <vt:lpstr>Социолингвистические сведения</vt:lpstr>
      <vt:lpstr>Социолингвистические сведения</vt:lpstr>
      <vt:lpstr>Типологическая характеристика</vt:lpstr>
      <vt:lpstr>Типологическая характеристика</vt:lpstr>
      <vt:lpstr>Типологическая характеристика</vt:lpstr>
      <vt:lpstr>Типологическая характеристика</vt:lpstr>
      <vt:lpstr>Типологическая характеристика</vt:lpstr>
      <vt:lpstr>Типологическая характеристика</vt:lpstr>
      <vt:lpstr>Прочие языковые особенности</vt:lpstr>
      <vt:lpstr>Прочие языковые особенности</vt:lpstr>
      <vt:lpstr>Прочие языковые особенности</vt:lpstr>
      <vt:lpstr>Список использованной литературы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</cp:lastModifiedBy>
  <cp:revision>163</cp:revision>
  <dcterms:created xsi:type="dcterms:W3CDTF">2012-12-08T13:35:38Z</dcterms:created>
  <dcterms:modified xsi:type="dcterms:W3CDTF">2012-12-15T16:45:22Z</dcterms:modified>
</cp:coreProperties>
</file>